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09"/>
  </p:normalViewPr>
  <p:slideViewPr>
    <p:cSldViewPr snapToGrid="0">
      <p:cViewPr>
        <p:scale>
          <a:sx n="25" d="100"/>
          <a:sy n="25" d="100"/>
        </p:scale>
        <p:origin x="145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0988-421B-D14E-87E9-05AA743D587C}" type="datetimeFigureOut">
              <a:rPr kumimoji="1" lang="ko-KR" altLang="en-US" smtClean="0"/>
              <a:t>2024-06-21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54A-5A36-5B49-9F6E-2951CE3E4A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482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0988-421B-D14E-87E9-05AA743D587C}" type="datetimeFigureOut">
              <a:rPr kumimoji="1" lang="ko-KR" altLang="en-US" smtClean="0"/>
              <a:t>2024-06-21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54A-5A36-5B49-9F6E-2951CE3E4A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967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0988-421B-D14E-87E9-05AA743D587C}" type="datetimeFigureOut">
              <a:rPr kumimoji="1" lang="ko-KR" altLang="en-US" smtClean="0"/>
              <a:t>2024-06-21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54A-5A36-5B49-9F6E-2951CE3E4A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46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0988-421B-D14E-87E9-05AA743D587C}" type="datetimeFigureOut">
              <a:rPr kumimoji="1" lang="ko-KR" altLang="en-US" smtClean="0"/>
              <a:t>2024-06-21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54A-5A36-5B49-9F6E-2951CE3E4A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255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0988-421B-D14E-87E9-05AA743D587C}" type="datetimeFigureOut">
              <a:rPr kumimoji="1" lang="ko-KR" altLang="en-US" smtClean="0"/>
              <a:t>2024-06-21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54A-5A36-5B49-9F6E-2951CE3E4A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129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0988-421B-D14E-87E9-05AA743D587C}" type="datetimeFigureOut">
              <a:rPr kumimoji="1" lang="ko-KR" altLang="en-US" smtClean="0"/>
              <a:t>2024-06-21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54A-5A36-5B49-9F6E-2951CE3E4A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789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0988-421B-D14E-87E9-05AA743D587C}" type="datetimeFigureOut">
              <a:rPr kumimoji="1" lang="ko-KR" altLang="en-US" smtClean="0"/>
              <a:t>2024-06-21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54A-5A36-5B49-9F6E-2951CE3E4A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60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0988-421B-D14E-87E9-05AA743D587C}" type="datetimeFigureOut">
              <a:rPr kumimoji="1" lang="ko-KR" altLang="en-US" smtClean="0"/>
              <a:t>2024-06-21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54A-5A36-5B49-9F6E-2951CE3E4A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422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0988-421B-D14E-87E9-05AA743D587C}" type="datetimeFigureOut">
              <a:rPr kumimoji="1" lang="ko-KR" altLang="en-US" smtClean="0"/>
              <a:t>2024-06-21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54A-5A36-5B49-9F6E-2951CE3E4A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85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0988-421B-D14E-87E9-05AA743D587C}" type="datetimeFigureOut">
              <a:rPr kumimoji="1" lang="ko-KR" altLang="en-US" smtClean="0"/>
              <a:t>2024-06-21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54A-5A36-5B49-9F6E-2951CE3E4A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703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0988-421B-D14E-87E9-05AA743D587C}" type="datetimeFigureOut">
              <a:rPr kumimoji="1" lang="ko-KR" altLang="en-US" smtClean="0"/>
              <a:t>2024-06-21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454A-5A36-5B49-9F6E-2951CE3E4A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954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10988-421B-D14E-87E9-05AA743D587C}" type="datetimeFigureOut">
              <a:rPr kumimoji="1" lang="ko-KR" altLang="en-US" smtClean="0"/>
              <a:t>2024-06-21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0454A-5A36-5B49-9F6E-2951CE3E4A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864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43453D80-5D95-F2CB-7851-FA2A40833A5C}"/>
              </a:ext>
            </a:extLst>
          </p:cNvPr>
          <p:cNvSpPr/>
          <p:nvPr/>
        </p:nvSpPr>
        <p:spPr>
          <a:xfrm>
            <a:off x="4412213" y="36158468"/>
            <a:ext cx="23342516" cy="6279535"/>
          </a:xfrm>
          <a:prstGeom prst="roundRect">
            <a:avLst>
              <a:gd name="adj" fmla="val 496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435CEE8B-37D4-AF92-8C8B-675EB7E533C6}"/>
              </a:ext>
            </a:extLst>
          </p:cNvPr>
          <p:cNvSpPr/>
          <p:nvPr/>
        </p:nvSpPr>
        <p:spPr>
          <a:xfrm>
            <a:off x="15473681" y="24209131"/>
            <a:ext cx="14201210" cy="10260332"/>
          </a:xfrm>
          <a:prstGeom prst="roundRect">
            <a:avLst>
              <a:gd name="adj" fmla="val 496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799E93B5-437D-B2F6-260C-2406D89314D7}"/>
              </a:ext>
            </a:extLst>
          </p:cNvPr>
          <p:cNvSpPr/>
          <p:nvPr/>
        </p:nvSpPr>
        <p:spPr>
          <a:xfrm>
            <a:off x="15514220" y="17281290"/>
            <a:ext cx="14201210" cy="6592375"/>
          </a:xfrm>
          <a:prstGeom prst="roundRect">
            <a:avLst>
              <a:gd name="adj" fmla="val 496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C15516B3-79D6-845B-964F-A48B7CFCBC83}"/>
              </a:ext>
            </a:extLst>
          </p:cNvPr>
          <p:cNvSpPr/>
          <p:nvPr/>
        </p:nvSpPr>
        <p:spPr>
          <a:xfrm>
            <a:off x="1059336" y="24121021"/>
            <a:ext cx="14201210" cy="10260332"/>
          </a:xfrm>
          <a:prstGeom prst="roundRect">
            <a:avLst>
              <a:gd name="adj" fmla="val 496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A86FD584-18C1-AB29-054E-272B66F974FC}"/>
              </a:ext>
            </a:extLst>
          </p:cNvPr>
          <p:cNvSpPr/>
          <p:nvPr/>
        </p:nvSpPr>
        <p:spPr>
          <a:xfrm>
            <a:off x="1099875" y="17193180"/>
            <a:ext cx="14201210" cy="6592375"/>
          </a:xfrm>
          <a:prstGeom prst="roundRect">
            <a:avLst>
              <a:gd name="adj" fmla="val 496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2" name="모서리가 둥근 직사각형 131">
            <a:extLst>
              <a:ext uri="{FF2B5EF4-FFF2-40B4-BE49-F238E27FC236}">
                <a16:creationId xmlns:a16="http://schemas.microsoft.com/office/drawing/2014/main" id="{CB04B21E-FB8B-1822-99CE-F96E96AE8A9F}"/>
              </a:ext>
            </a:extLst>
          </p:cNvPr>
          <p:cNvSpPr/>
          <p:nvPr/>
        </p:nvSpPr>
        <p:spPr>
          <a:xfrm>
            <a:off x="15382059" y="5386172"/>
            <a:ext cx="14429465" cy="10112664"/>
          </a:xfrm>
          <a:prstGeom prst="roundRect">
            <a:avLst>
              <a:gd name="adj" fmla="val 496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2B5CF064-6FBA-06C6-391C-3823C68BF535}"/>
              </a:ext>
            </a:extLst>
          </p:cNvPr>
          <p:cNvSpPr/>
          <p:nvPr/>
        </p:nvSpPr>
        <p:spPr>
          <a:xfrm>
            <a:off x="871619" y="5395608"/>
            <a:ext cx="14429465" cy="10112664"/>
          </a:xfrm>
          <a:prstGeom prst="roundRect">
            <a:avLst>
              <a:gd name="adj" fmla="val 496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68965F4-82AE-2B65-1C61-4A88495FB763}"/>
              </a:ext>
            </a:extLst>
          </p:cNvPr>
          <p:cNvSpPr/>
          <p:nvPr/>
        </p:nvSpPr>
        <p:spPr>
          <a:xfrm>
            <a:off x="6400800" y="365760"/>
            <a:ext cx="16923486" cy="32385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6000" b="1" dirty="0"/>
              <a:t>Alpha onion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800" dirty="0"/>
              <a:t>2024</a:t>
            </a:r>
            <a:r>
              <a:rPr kumimoji="1" lang="ko-KR" altLang="en-US" sz="2800" dirty="0"/>
              <a:t>년도 </a:t>
            </a:r>
            <a:r>
              <a:rPr kumimoji="1" lang="en-US" altLang="ko-KR" sz="2800" dirty="0"/>
              <a:t>1</a:t>
            </a:r>
            <a:r>
              <a:rPr kumimoji="1" lang="ko-KR" altLang="en-US" sz="2800" dirty="0"/>
              <a:t>학기 알파프로젝트 </a:t>
            </a:r>
            <a:r>
              <a:rPr kumimoji="1" lang="en-US" altLang="ko-KR" sz="2800" dirty="0"/>
              <a:t>Vertically Integrated Projects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dirty="0" err="1"/>
              <a:t>권장우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지도교수</a:t>
            </a:r>
            <a:r>
              <a:rPr kumimoji="1" lang="en-US" altLang="ko-KR" sz="2800" dirty="0"/>
              <a:t>)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dirty="0"/>
              <a:t>팽준호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팀장</a:t>
            </a:r>
            <a:r>
              <a:rPr kumimoji="1" lang="en-US" altLang="ko-KR" sz="2800" dirty="0"/>
              <a:t>)/</a:t>
            </a:r>
            <a:r>
              <a:rPr kumimoji="1" lang="ko-KR" altLang="en-US" sz="2800" dirty="0"/>
              <a:t> </a:t>
            </a:r>
            <a:r>
              <a:rPr kumimoji="1" lang="ko-KR" altLang="en-US" sz="2800" smtClean="0"/>
              <a:t>정상혁</a:t>
            </a:r>
            <a:endParaRPr kumimoji="1" lang="ko-KR" altLang="en-US" sz="28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58313BB-4ACD-3391-CD40-686C8EAE1606}"/>
              </a:ext>
            </a:extLst>
          </p:cNvPr>
          <p:cNvSpPr/>
          <p:nvPr/>
        </p:nvSpPr>
        <p:spPr>
          <a:xfrm>
            <a:off x="1241787" y="5589289"/>
            <a:ext cx="7939047" cy="3217082"/>
          </a:xfrm>
          <a:prstGeom prst="roundRect">
            <a:avLst>
              <a:gd name="adj" fmla="val 108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2800" b="0" i="0" dirty="0">
                <a:solidFill>
                  <a:schemeClr val="tx1"/>
                </a:solidFill>
                <a:effectLst/>
                <a:latin typeface="+mj-lt"/>
              </a:rPr>
              <a:t>Develop a Monitoring System to Reduce Accidents Involving Large Vehicles on Highways</a:t>
            </a:r>
            <a:br>
              <a:rPr lang="en" altLang="ko-KR" sz="2800" b="0" i="0" dirty="0">
                <a:solidFill>
                  <a:schemeClr val="tx1"/>
                </a:solidFill>
                <a:effectLst/>
                <a:latin typeface="+mj-lt"/>
              </a:rPr>
            </a:br>
            <a:endParaRPr lang="en" altLang="ko-KR" sz="28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2800" b="0" i="0" dirty="0">
                <a:solidFill>
                  <a:schemeClr val="tx1"/>
                </a:solidFill>
                <a:effectLst/>
                <a:latin typeface="+mj-lt"/>
              </a:rPr>
              <a:t>Monitor the Stability of Vehicle Operation and the Condition of Drivers</a:t>
            </a:r>
            <a:endParaRPr kumimoji="1" lang="ko-KR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91D1BBA-5044-2EA6-A82D-D5B0E9C6496B}"/>
              </a:ext>
            </a:extLst>
          </p:cNvPr>
          <p:cNvSpPr/>
          <p:nvPr/>
        </p:nvSpPr>
        <p:spPr>
          <a:xfrm>
            <a:off x="1205579" y="8984313"/>
            <a:ext cx="7980257" cy="5942811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2800" b="0" i="0" dirty="0">
                <a:solidFill>
                  <a:schemeClr val="tx1"/>
                </a:solidFill>
                <a:effectLst/>
                <a:latin typeface="+mj-lt"/>
              </a:rPr>
              <a:t>Develop a Smartphone App to Acquire Accelerometer, Gyro Sensor, and Camera Image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sz="28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2800" b="0" i="0" dirty="0">
                <a:solidFill>
                  <a:schemeClr val="tx1"/>
                </a:solidFill>
                <a:effectLst/>
                <a:latin typeface="+mj-lt"/>
              </a:rPr>
              <a:t>Develop Algorithms to Detect Drowsiness and Driver Status </a:t>
            </a:r>
            <a:br>
              <a:rPr lang="en" altLang="ko-KR" sz="2800" b="0" i="0" dirty="0">
                <a:solidFill>
                  <a:schemeClr val="tx1"/>
                </a:solidFill>
                <a:effectLst/>
                <a:latin typeface="+mj-lt"/>
              </a:rPr>
            </a:br>
            <a:endParaRPr lang="en" altLang="ko-KR" sz="28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2800" b="0" i="0" dirty="0">
                <a:solidFill>
                  <a:schemeClr val="tx1"/>
                </a:solidFill>
                <a:effectLst/>
                <a:latin typeface="+mj-lt"/>
              </a:rPr>
              <a:t>Transmit Real-time Data to a Database through the App </a:t>
            </a:r>
            <a:br>
              <a:rPr lang="en" altLang="ko-KR" sz="2800" b="0" i="0" dirty="0">
                <a:solidFill>
                  <a:schemeClr val="tx1"/>
                </a:solidFill>
                <a:effectLst/>
                <a:latin typeface="+mj-lt"/>
              </a:rPr>
            </a:br>
            <a:endParaRPr lang="en" altLang="ko-KR" sz="28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2800" b="0" i="0" dirty="0">
                <a:solidFill>
                  <a:schemeClr val="tx1"/>
                </a:solidFill>
                <a:effectLst/>
                <a:latin typeface="+mj-lt"/>
              </a:rPr>
              <a:t>Display Real-time Monitoring Status on a Dashboard</a:t>
            </a:r>
            <a:endParaRPr kumimoji="1" lang="ko-KR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4837926-A011-341B-3E2A-D52CAA3399A5}"/>
              </a:ext>
            </a:extLst>
          </p:cNvPr>
          <p:cNvSpPr/>
          <p:nvPr/>
        </p:nvSpPr>
        <p:spPr>
          <a:xfrm>
            <a:off x="9559914" y="5727527"/>
            <a:ext cx="5222629" cy="2714093"/>
          </a:xfrm>
          <a:prstGeom prst="roundRect">
            <a:avLst>
              <a:gd name="adj" fmla="val 108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3600" b="1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36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3600" b="1" dirty="0">
                <a:solidFill>
                  <a:schemeClr val="tx1"/>
                </a:solidFill>
                <a:latin typeface="+mj-lt"/>
              </a:rPr>
              <a:t>APP</a:t>
            </a:r>
          </a:p>
          <a:p>
            <a:r>
              <a:rPr lang="en" altLang="ko-KR" sz="2800" b="0" i="0" dirty="0">
                <a:solidFill>
                  <a:schemeClr val="tx1"/>
                </a:solidFill>
                <a:effectLst/>
                <a:latin typeface="+mj-lt"/>
              </a:rPr>
              <a:t>Acquire data from gyro sensors, accelerometers, and camera images, and communicate with a database.</a:t>
            </a:r>
            <a:endParaRPr kumimoji="1" lang="en-US" altLang="ko-KR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7437025-60A6-4140-D93B-4980DC37BDB8}"/>
              </a:ext>
            </a:extLst>
          </p:cNvPr>
          <p:cNvSpPr/>
          <p:nvPr/>
        </p:nvSpPr>
        <p:spPr>
          <a:xfrm>
            <a:off x="9559915" y="8806371"/>
            <a:ext cx="5293374" cy="2775464"/>
          </a:xfrm>
          <a:prstGeom prst="roundRect">
            <a:avLst>
              <a:gd name="adj" fmla="val 108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3600" b="1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36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3600" b="1" dirty="0">
                <a:solidFill>
                  <a:schemeClr val="tx1"/>
                </a:solidFill>
                <a:latin typeface="+mj-lt"/>
              </a:rPr>
              <a:t>AI</a:t>
            </a:r>
          </a:p>
          <a:p>
            <a:r>
              <a:rPr lang="en" altLang="ko-KR" sz="2800" b="0" i="0" dirty="0">
                <a:solidFill>
                  <a:schemeClr val="tx1"/>
                </a:solidFill>
                <a:effectLst/>
                <a:latin typeface="+mj-lt"/>
              </a:rPr>
              <a:t>Analyze the driver's image to determine the driver's state (normal, drowsy, abnormal).</a:t>
            </a:r>
            <a:endParaRPr kumimoji="1" lang="en-US" altLang="ko-KR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7B501D9-085B-97BF-9D0A-41CEC0D3F9CF}"/>
              </a:ext>
            </a:extLst>
          </p:cNvPr>
          <p:cNvSpPr/>
          <p:nvPr/>
        </p:nvSpPr>
        <p:spPr>
          <a:xfrm>
            <a:off x="9588721" y="11946586"/>
            <a:ext cx="5193823" cy="2980538"/>
          </a:xfrm>
          <a:prstGeom prst="roundRect">
            <a:avLst>
              <a:gd name="adj" fmla="val 108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3600" b="1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3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" altLang="ko-KR" sz="3600" b="1" i="0" dirty="0">
                <a:solidFill>
                  <a:schemeClr val="tx1"/>
                </a:solidFill>
                <a:effectLst/>
                <a:latin typeface="+mj-lt"/>
              </a:rPr>
              <a:t>Dashboard</a:t>
            </a:r>
            <a:endParaRPr kumimoji="1" lang="en-US" altLang="ko-KR" sz="3600" b="1" dirty="0">
              <a:solidFill>
                <a:schemeClr val="tx1"/>
              </a:solidFill>
              <a:latin typeface="+mj-lt"/>
            </a:endParaRPr>
          </a:p>
          <a:p>
            <a:r>
              <a:rPr lang="en" altLang="ko-KR" sz="2800" b="0" i="0" dirty="0">
                <a:solidFill>
                  <a:schemeClr val="tx1"/>
                </a:solidFill>
                <a:effectLst/>
                <a:latin typeface="+mj-lt"/>
              </a:rPr>
              <a:t>Displays the driver's condition, as well as other driver information such as the remaining time to the destination.</a:t>
            </a:r>
            <a:endParaRPr kumimoji="1" lang="en-US" altLang="ko-KR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246B57B9-190C-7A9D-5A58-F3631935C1C6}"/>
              </a:ext>
            </a:extLst>
          </p:cNvPr>
          <p:cNvSpPr/>
          <p:nvPr/>
        </p:nvSpPr>
        <p:spPr>
          <a:xfrm>
            <a:off x="17522937" y="5835666"/>
            <a:ext cx="9810525" cy="3576631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2C59F63-61F6-BEEF-67B1-3BF42E1D343F}"/>
              </a:ext>
            </a:extLst>
          </p:cNvPr>
          <p:cNvSpPr/>
          <p:nvPr/>
        </p:nvSpPr>
        <p:spPr>
          <a:xfrm>
            <a:off x="17654254" y="7798777"/>
            <a:ext cx="2192558" cy="650558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2800" dirty="0">
                <a:solidFill>
                  <a:schemeClr val="tx1"/>
                </a:solidFill>
                <a:latin typeface="+mj-lt"/>
              </a:rPr>
              <a:t>Smart phone</a:t>
            </a:r>
            <a:endParaRPr kumimoji="1" lang="ko-KR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206BA2B-4307-4CC8-2995-2600BC5D67BB}"/>
              </a:ext>
            </a:extLst>
          </p:cNvPr>
          <p:cNvSpPr/>
          <p:nvPr/>
        </p:nvSpPr>
        <p:spPr>
          <a:xfrm>
            <a:off x="20761602" y="6395671"/>
            <a:ext cx="2192558" cy="650558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2800" dirty="0">
                <a:solidFill>
                  <a:schemeClr val="tx1"/>
                </a:solidFill>
                <a:latin typeface="+mj-lt"/>
              </a:rPr>
              <a:t>acceleration</a:t>
            </a:r>
            <a:endParaRPr kumimoji="1" lang="ko-KR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C4D78E1-8951-F58A-3FE1-E99D63F0BBF4}"/>
              </a:ext>
            </a:extLst>
          </p:cNvPr>
          <p:cNvSpPr/>
          <p:nvPr/>
        </p:nvSpPr>
        <p:spPr>
          <a:xfrm>
            <a:off x="20785228" y="7187287"/>
            <a:ext cx="2192558" cy="650558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2800" dirty="0">
                <a:solidFill>
                  <a:schemeClr val="tx1"/>
                </a:solidFill>
                <a:latin typeface="+mj-lt"/>
              </a:rPr>
              <a:t>gyro</a:t>
            </a:r>
            <a:endParaRPr kumimoji="1" lang="ko-KR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1BC214F2-0C14-1872-9828-A32B1433ECB2}"/>
              </a:ext>
            </a:extLst>
          </p:cNvPr>
          <p:cNvSpPr/>
          <p:nvPr/>
        </p:nvSpPr>
        <p:spPr>
          <a:xfrm>
            <a:off x="20779360" y="8155682"/>
            <a:ext cx="2192558" cy="650558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2800" dirty="0">
                <a:solidFill>
                  <a:schemeClr val="tx1"/>
                </a:solidFill>
                <a:latin typeface="+mj-lt"/>
              </a:rPr>
              <a:t>camera</a:t>
            </a:r>
            <a:endParaRPr kumimoji="1" lang="ko-KR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2F2F2A3-83E6-96A7-702B-86A18B498191}"/>
              </a:ext>
            </a:extLst>
          </p:cNvPr>
          <p:cNvSpPr/>
          <p:nvPr/>
        </p:nvSpPr>
        <p:spPr>
          <a:xfrm>
            <a:off x="24324705" y="6659299"/>
            <a:ext cx="2192558" cy="650558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2800" dirty="0">
                <a:solidFill>
                  <a:schemeClr val="tx1"/>
                </a:solidFill>
                <a:latin typeface="+mj-lt"/>
              </a:rPr>
              <a:t>database</a:t>
            </a:r>
            <a:endParaRPr kumimoji="1" lang="ko-KR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E30907EB-D1FB-0C24-70ED-45CD1297A3D8}"/>
              </a:ext>
            </a:extLst>
          </p:cNvPr>
          <p:cNvSpPr/>
          <p:nvPr/>
        </p:nvSpPr>
        <p:spPr>
          <a:xfrm>
            <a:off x="24330573" y="7919992"/>
            <a:ext cx="2192558" cy="650558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2800" dirty="0">
                <a:solidFill>
                  <a:schemeClr val="tx1"/>
                </a:solidFill>
                <a:latin typeface="+mj-lt"/>
              </a:rPr>
              <a:t>dashboard</a:t>
            </a:r>
            <a:endParaRPr kumimoji="1" lang="ko-KR" altLang="en-US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29236FB2-76F1-9D2C-995F-833DD0AEB3F2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19846812" y="6720950"/>
            <a:ext cx="914790" cy="140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4774E301-8C73-910B-0155-2E536E6DB013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19846812" y="7512566"/>
            <a:ext cx="938416" cy="611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7CA20F49-55F5-D3B6-C448-685043253D0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19846812" y="8124056"/>
            <a:ext cx="932548" cy="3569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6BC303-6252-23BB-BB09-EE581755A8B1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22954160" y="6720950"/>
            <a:ext cx="1370545" cy="26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EFCBAC0-91B6-DF68-CF4D-68A24C79F9AA}"/>
              </a:ext>
            </a:extLst>
          </p:cNvPr>
          <p:cNvCxnSpPr>
            <a:endCxn id="17" idx="1"/>
          </p:cNvCxnSpPr>
          <p:nvPr/>
        </p:nvCxnSpPr>
        <p:spPr>
          <a:xfrm flipV="1">
            <a:off x="22999558" y="6984578"/>
            <a:ext cx="1325147" cy="194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BF0FE1-CF09-9941-9C65-482A79F1242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2971918" y="6984578"/>
            <a:ext cx="1352787" cy="1496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E814617-BD27-7F42-C37A-FFC3D441928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25420984" y="7309857"/>
            <a:ext cx="5868" cy="610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D64A47BF-D3BD-241A-9338-6C702632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638" y="11364487"/>
            <a:ext cx="4566962" cy="34204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604DCA-D9A9-40B4-EBFB-D878AA3F9993}"/>
              </a:ext>
            </a:extLst>
          </p:cNvPr>
          <p:cNvSpPr txBox="1"/>
          <p:nvPr/>
        </p:nvSpPr>
        <p:spPr>
          <a:xfrm>
            <a:off x="16034382" y="9841177"/>
            <a:ext cx="4831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Determination of driver status</a:t>
            </a:r>
            <a:endParaRPr kumimoji="1" lang="ko-KR" altLang="en-US" sz="28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EF733BC-6620-B26D-9433-21011B88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9957" y="11013765"/>
            <a:ext cx="7565973" cy="41172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A3C7467-45C9-29C3-CADA-6DD1546574E1}"/>
              </a:ext>
            </a:extLst>
          </p:cNvPr>
          <p:cNvSpPr txBox="1"/>
          <p:nvPr/>
        </p:nvSpPr>
        <p:spPr>
          <a:xfrm>
            <a:off x="24956338" y="9928332"/>
            <a:ext cx="203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Dashboard</a:t>
            </a:r>
            <a:endParaRPr kumimoji="1" lang="ko-KR" altLang="en-US" sz="2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A1E232-0434-685E-9DF4-D9EA1CD4C2F4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20559600" y="13072403"/>
            <a:ext cx="1130357" cy="2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6FCAEAE7-B281-4564-6E06-8E69983CE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340" y="24479310"/>
            <a:ext cx="4703474" cy="938836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1314A4-B814-6DEB-EA54-A905806A798A}"/>
              </a:ext>
            </a:extLst>
          </p:cNvPr>
          <p:cNvSpPr/>
          <p:nvPr/>
        </p:nvSpPr>
        <p:spPr>
          <a:xfrm>
            <a:off x="3023661" y="25465831"/>
            <a:ext cx="2258668" cy="17632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262742-29B9-EC85-D296-D292EEAC3C66}"/>
              </a:ext>
            </a:extLst>
          </p:cNvPr>
          <p:cNvSpPr txBox="1"/>
          <p:nvPr/>
        </p:nvSpPr>
        <p:spPr>
          <a:xfrm>
            <a:off x="7435023" y="25898136"/>
            <a:ext cx="54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Display driver status</a:t>
            </a:r>
            <a:endParaRPr kumimoji="1"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BB19E-C179-47CD-55FB-B4148B7EC9F2}"/>
              </a:ext>
            </a:extLst>
          </p:cNvPr>
          <p:cNvSpPr txBox="1"/>
          <p:nvPr/>
        </p:nvSpPr>
        <p:spPr>
          <a:xfrm>
            <a:off x="7435023" y="28861217"/>
            <a:ext cx="818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Display bus acceleration</a:t>
            </a:r>
            <a:endParaRPr kumimoji="1" lang="ko-KR" altLang="en-US" sz="3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662140-2C38-BD8F-3C7C-38B71C31F708}"/>
              </a:ext>
            </a:extLst>
          </p:cNvPr>
          <p:cNvSpPr txBox="1"/>
          <p:nvPr/>
        </p:nvSpPr>
        <p:spPr>
          <a:xfrm>
            <a:off x="7435023" y="31447754"/>
            <a:ext cx="423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/>
              <a:t>Display bus gyro</a:t>
            </a:r>
            <a:endParaRPr kumimoji="1" lang="ko-KR" altLang="en-US" sz="36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68D827B-33A8-1C10-B97E-39D99C97143B}"/>
              </a:ext>
            </a:extLst>
          </p:cNvPr>
          <p:cNvSpPr/>
          <p:nvPr/>
        </p:nvSpPr>
        <p:spPr>
          <a:xfrm>
            <a:off x="3118344" y="28475078"/>
            <a:ext cx="2701971" cy="17632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79CB86A-E4B7-EE47-3332-4ECF83CAFA4E}"/>
              </a:ext>
            </a:extLst>
          </p:cNvPr>
          <p:cNvSpPr/>
          <p:nvPr/>
        </p:nvSpPr>
        <p:spPr>
          <a:xfrm>
            <a:off x="3303696" y="30692283"/>
            <a:ext cx="2701971" cy="17632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0A2EC3B-C460-58A3-E473-AEE6F06F2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9558" y="26111663"/>
            <a:ext cx="7151874" cy="562147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CF449211-73DE-45B8-21EB-EC8D9386D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24578" y="26754132"/>
            <a:ext cx="6562526" cy="421417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9407F4F6-C8DC-7D19-4CD9-082549CF63F9}"/>
              </a:ext>
            </a:extLst>
          </p:cNvPr>
          <p:cNvSpPr/>
          <p:nvPr/>
        </p:nvSpPr>
        <p:spPr>
          <a:xfrm>
            <a:off x="4974805" y="34959870"/>
            <a:ext cx="22358657" cy="1015662"/>
          </a:xfrm>
          <a:prstGeom prst="rect">
            <a:avLst/>
          </a:prstGeom>
          <a:gradFill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b="1" dirty="0"/>
              <a:t>Dashboard</a:t>
            </a:r>
            <a:endParaRPr kumimoji="1" lang="ko-KR" altLang="en-US" sz="4000" b="1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1B8EAC2D-3F44-B901-B2C3-D9DC04497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06" y="36594517"/>
            <a:ext cx="9958445" cy="541921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6845522-0B66-2162-65A2-73E60E4EC4AE}"/>
              </a:ext>
            </a:extLst>
          </p:cNvPr>
          <p:cNvSpPr txBox="1"/>
          <p:nvPr/>
        </p:nvSpPr>
        <p:spPr>
          <a:xfrm>
            <a:off x="8750558" y="37985111"/>
            <a:ext cx="692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b="1" dirty="0">
                <a:solidFill>
                  <a:srgbClr val="C00000"/>
                </a:solidFill>
              </a:rPr>
              <a:t>1</a:t>
            </a:r>
            <a:endParaRPr kumimoji="1" lang="ko-KR" altLang="en-US" sz="6000" b="1" dirty="0">
              <a:solidFill>
                <a:srgbClr val="C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EE7975-19AE-0F67-B13B-093AA40E8AE4}"/>
              </a:ext>
            </a:extLst>
          </p:cNvPr>
          <p:cNvSpPr txBox="1"/>
          <p:nvPr/>
        </p:nvSpPr>
        <p:spPr>
          <a:xfrm>
            <a:off x="7414287" y="37295746"/>
            <a:ext cx="692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b="1" dirty="0">
                <a:solidFill>
                  <a:srgbClr val="C00000"/>
                </a:solidFill>
              </a:rPr>
              <a:t>2</a:t>
            </a:r>
            <a:endParaRPr kumimoji="1" lang="ko-KR" altLang="en-US" sz="6000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9C71EB-AEB0-CE02-730E-53B93588758F}"/>
              </a:ext>
            </a:extLst>
          </p:cNvPr>
          <p:cNvSpPr txBox="1"/>
          <p:nvPr/>
        </p:nvSpPr>
        <p:spPr>
          <a:xfrm>
            <a:off x="10630653" y="37283804"/>
            <a:ext cx="692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b="1" dirty="0">
                <a:solidFill>
                  <a:srgbClr val="C00000"/>
                </a:solidFill>
              </a:rPr>
              <a:t>3</a:t>
            </a:r>
            <a:endParaRPr kumimoji="1" lang="ko-KR" altLang="en-US" sz="6000" b="1" dirty="0">
              <a:solidFill>
                <a:srgbClr val="C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9CF377-96C9-CF2F-4BA0-17807C832951}"/>
              </a:ext>
            </a:extLst>
          </p:cNvPr>
          <p:cNvSpPr txBox="1"/>
          <p:nvPr/>
        </p:nvSpPr>
        <p:spPr>
          <a:xfrm>
            <a:off x="7983533" y="39604567"/>
            <a:ext cx="692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b="1" dirty="0">
                <a:solidFill>
                  <a:srgbClr val="C00000"/>
                </a:solidFill>
              </a:rPr>
              <a:t>4</a:t>
            </a:r>
            <a:endParaRPr kumimoji="1" lang="ko-KR" altLang="en-US" sz="6000" b="1" dirty="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DA49AA-1990-B624-EFD2-35FB63E6667E}"/>
              </a:ext>
            </a:extLst>
          </p:cNvPr>
          <p:cNvSpPr txBox="1"/>
          <p:nvPr/>
        </p:nvSpPr>
        <p:spPr>
          <a:xfrm>
            <a:off x="12631014" y="36944186"/>
            <a:ext cx="692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b="1" dirty="0">
                <a:solidFill>
                  <a:srgbClr val="C00000"/>
                </a:solidFill>
              </a:rPr>
              <a:t>5</a:t>
            </a:r>
            <a:endParaRPr kumimoji="1" lang="ko-KR" altLang="en-US" sz="6000" b="1" dirty="0">
              <a:solidFill>
                <a:srgbClr val="C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15DFF4-F10C-9181-9913-9121E60CB6CC}"/>
              </a:ext>
            </a:extLst>
          </p:cNvPr>
          <p:cNvSpPr txBox="1"/>
          <p:nvPr/>
        </p:nvSpPr>
        <p:spPr>
          <a:xfrm>
            <a:off x="12692088" y="39870341"/>
            <a:ext cx="692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b="1" dirty="0">
                <a:solidFill>
                  <a:srgbClr val="C00000"/>
                </a:solidFill>
              </a:rPr>
              <a:t>6</a:t>
            </a:r>
            <a:endParaRPr kumimoji="1" lang="ko-KR" altLang="en-US" sz="6000" b="1" dirty="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E87A7B-91BC-ED4D-4528-E55FC894AD9F}"/>
              </a:ext>
            </a:extLst>
          </p:cNvPr>
          <p:cNvSpPr txBox="1"/>
          <p:nvPr/>
        </p:nvSpPr>
        <p:spPr>
          <a:xfrm>
            <a:off x="4974807" y="36836107"/>
            <a:ext cx="692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b="1" dirty="0">
                <a:solidFill>
                  <a:srgbClr val="C00000"/>
                </a:solidFill>
              </a:rPr>
              <a:t>7</a:t>
            </a:r>
            <a:endParaRPr kumimoji="1" lang="ko-KR" altLang="en-US" sz="6000" b="1" dirty="0">
              <a:solidFill>
                <a:srgbClr val="C00000"/>
              </a:solidFill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715692FC-24AA-8B56-FAE0-9D3D3F712F1F}"/>
              </a:ext>
            </a:extLst>
          </p:cNvPr>
          <p:cNvSpPr/>
          <p:nvPr/>
        </p:nvSpPr>
        <p:spPr>
          <a:xfrm>
            <a:off x="16862844" y="36739815"/>
            <a:ext cx="10470619" cy="5249638"/>
          </a:xfrm>
          <a:prstGeom prst="roundRect">
            <a:avLst>
              <a:gd name="adj" fmla="val 108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+mj-lt"/>
              <a:buAutoNum type="arabicPeriod"/>
            </a:pPr>
            <a:r>
              <a:rPr lang="en" altLang="ko-KR" sz="3200" b="0" i="0" dirty="0">
                <a:solidFill>
                  <a:schemeClr val="tx1"/>
                </a:solidFill>
                <a:effectLst/>
                <a:latin typeface="+mj-lt"/>
              </a:rPr>
              <a:t>Driver status</a:t>
            </a:r>
          </a:p>
          <a:p>
            <a:pPr marL="285750" indent="-285750">
              <a:buFont typeface="+mj-lt"/>
              <a:buAutoNum type="arabicPeriod"/>
            </a:pPr>
            <a:r>
              <a:rPr kumimoji="1" lang="en" altLang="ko-KR" sz="3200" dirty="0">
                <a:solidFill>
                  <a:schemeClr val="tx1"/>
                </a:solidFill>
                <a:latin typeface="+mj-lt"/>
              </a:rPr>
              <a:t>Bus acceleration</a:t>
            </a:r>
          </a:p>
          <a:p>
            <a:pPr marL="285750" indent="-285750">
              <a:buFont typeface="+mj-lt"/>
              <a:buAutoNum type="arabicPeriod"/>
            </a:pPr>
            <a:r>
              <a:rPr kumimoji="1" lang="en" altLang="ko-KR" sz="3200" dirty="0">
                <a:solidFill>
                  <a:schemeClr val="tx1"/>
                </a:solidFill>
                <a:latin typeface="+mj-lt"/>
              </a:rPr>
              <a:t>Bus gyro</a:t>
            </a:r>
          </a:p>
          <a:p>
            <a:pPr marL="285750" indent="-285750">
              <a:buFont typeface="+mj-lt"/>
              <a:buAutoNum type="arabicPeriod"/>
            </a:pPr>
            <a:r>
              <a:rPr lang="en" altLang="ko-KR" sz="3200" b="0" i="0" dirty="0">
                <a:effectLst/>
                <a:latin typeface="+mj-lt"/>
              </a:rPr>
              <a:t>Number of Abnormal Conditions</a:t>
            </a:r>
          </a:p>
          <a:p>
            <a:pPr marL="285750" indent="-285750">
              <a:buFont typeface="+mj-lt"/>
              <a:buAutoNum type="arabicPeriod"/>
            </a:pPr>
            <a:r>
              <a:rPr lang="en" altLang="ko-KR" sz="3200" b="0" i="0" dirty="0">
                <a:effectLst/>
                <a:latin typeface="+mj-lt"/>
              </a:rPr>
              <a:t>Current Location</a:t>
            </a:r>
          </a:p>
          <a:p>
            <a:pPr marL="285750" indent="-285750">
              <a:buFont typeface="+mj-lt"/>
              <a:buAutoNum type="arabicPeriod"/>
            </a:pPr>
            <a:r>
              <a:rPr lang="en" altLang="ko-KR" sz="3200" b="0" i="0" dirty="0">
                <a:effectLst/>
                <a:latin typeface="+mj-lt"/>
              </a:rPr>
              <a:t>Remaining Time to Destination</a:t>
            </a:r>
          </a:p>
          <a:p>
            <a:pPr marL="285750" indent="-285750">
              <a:buFont typeface="+mj-lt"/>
              <a:buAutoNum type="arabicPeriod"/>
            </a:pPr>
            <a:r>
              <a:rPr lang="en" altLang="ko-KR" sz="3200" b="0" i="0" dirty="0">
                <a:effectLst/>
                <a:latin typeface="+mj-lt"/>
              </a:rPr>
              <a:t>Driver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F5F4C4-7D7F-539A-E16F-B5CE4BB9BC9A}"/>
              </a:ext>
            </a:extLst>
          </p:cNvPr>
          <p:cNvSpPr/>
          <p:nvPr/>
        </p:nvSpPr>
        <p:spPr>
          <a:xfrm>
            <a:off x="1662402" y="4248518"/>
            <a:ext cx="12880532" cy="830923"/>
          </a:xfrm>
          <a:prstGeom prst="rect">
            <a:avLst/>
          </a:prstGeom>
          <a:gradFill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b="1" dirty="0"/>
              <a:t>Overview</a:t>
            </a:r>
            <a:endParaRPr kumimoji="1" lang="ko-KR" altLang="en-US" sz="44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E6E86CD-880C-E86D-13A1-367A0698499B}"/>
              </a:ext>
            </a:extLst>
          </p:cNvPr>
          <p:cNvSpPr/>
          <p:nvPr/>
        </p:nvSpPr>
        <p:spPr>
          <a:xfrm>
            <a:off x="16034382" y="4242319"/>
            <a:ext cx="12880532" cy="830923"/>
          </a:xfrm>
          <a:prstGeom prst="rect">
            <a:avLst/>
          </a:prstGeom>
          <a:gradFill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b="1" dirty="0"/>
              <a:t>System Architecture</a:t>
            </a:r>
            <a:endParaRPr kumimoji="1" lang="ko-KR" altLang="en-US" sz="4400" b="1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CBADDD-138A-D29F-D8AB-7D70B7AA4634}"/>
              </a:ext>
            </a:extLst>
          </p:cNvPr>
          <p:cNvSpPr/>
          <p:nvPr/>
        </p:nvSpPr>
        <p:spPr>
          <a:xfrm>
            <a:off x="1874340" y="16125373"/>
            <a:ext cx="12880532" cy="830923"/>
          </a:xfrm>
          <a:prstGeom prst="rect">
            <a:avLst/>
          </a:prstGeom>
          <a:gradFill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b="1" dirty="0"/>
              <a:t>APP</a:t>
            </a:r>
            <a:endParaRPr kumimoji="1" lang="ko-KR" altLang="en-US" sz="44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E51382-1A68-7E45-64DC-8EA76988292A}"/>
              </a:ext>
            </a:extLst>
          </p:cNvPr>
          <p:cNvSpPr/>
          <p:nvPr/>
        </p:nvSpPr>
        <p:spPr>
          <a:xfrm>
            <a:off x="16108508" y="16199935"/>
            <a:ext cx="12880532" cy="830923"/>
          </a:xfrm>
          <a:prstGeom prst="rect">
            <a:avLst/>
          </a:prstGeom>
          <a:gradFill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b="1" dirty="0"/>
              <a:t>AI</a:t>
            </a:r>
            <a:endParaRPr kumimoji="1" lang="ko-KR" altLang="en-US" sz="4400" b="1" dirty="0"/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82AFDB12-C7B9-B14C-B57A-3504878EAE56}"/>
              </a:ext>
            </a:extLst>
          </p:cNvPr>
          <p:cNvSpPr/>
          <p:nvPr/>
        </p:nvSpPr>
        <p:spPr>
          <a:xfrm>
            <a:off x="1466594" y="17604576"/>
            <a:ext cx="13386695" cy="5607730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24FE17B7-6CE1-9DF6-7BA6-A6497D8BE716}"/>
              </a:ext>
            </a:extLst>
          </p:cNvPr>
          <p:cNvSpPr/>
          <p:nvPr/>
        </p:nvSpPr>
        <p:spPr>
          <a:xfrm>
            <a:off x="1684000" y="19631896"/>
            <a:ext cx="2479182" cy="1296964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2800" dirty="0">
                <a:solidFill>
                  <a:schemeClr val="tx1"/>
                </a:solidFill>
                <a:latin typeface="+mj-lt"/>
              </a:rPr>
              <a:t>Smart phone</a:t>
            </a:r>
            <a:endParaRPr kumimoji="1" lang="ko-KR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FD659688-A33D-3E30-FD1D-2748458F5C5F}"/>
              </a:ext>
            </a:extLst>
          </p:cNvPr>
          <p:cNvSpPr/>
          <p:nvPr/>
        </p:nvSpPr>
        <p:spPr>
          <a:xfrm>
            <a:off x="5995030" y="18059814"/>
            <a:ext cx="2479182" cy="1296964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2800" dirty="0">
                <a:solidFill>
                  <a:schemeClr val="tx1"/>
                </a:solidFill>
                <a:latin typeface="+mj-lt"/>
              </a:rPr>
              <a:t>acceleration</a:t>
            </a:r>
            <a:endParaRPr kumimoji="1" lang="ko-KR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D33144C5-C6A7-E5D7-4F6B-BA50D9B7D6B5}"/>
              </a:ext>
            </a:extLst>
          </p:cNvPr>
          <p:cNvSpPr/>
          <p:nvPr/>
        </p:nvSpPr>
        <p:spPr>
          <a:xfrm>
            <a:off x="5947462" y="19649379"/>
            <a:ext cx="2479182" cy="1296964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2800" dirty="0">
                <a:solidFill>
                  <a:schemeClr val="tx1"/>
                </a:solidFill>
                <a:latin typeface="+mj-lt"/>
              </a:rPr>
              <a:t>gyro</a:t>
            </a:r>
            <a:endParaRPr kumimoji="1" lang="ko-KR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14B65715-1B58-99E1-F48C-BBCE3470C27B}"/>
              </a:ext>
            </a:extLst>
          </p:cNvPr>
          <p:cNvSpPr/>
          <p:nvPr/>
        </p:nvSpPr>
        <p:spPr>
          <a:xfrm>
            <a:off x="5995030" y="21305212"/>
            <a:ext cx="2479182" cy="1296964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2800" dirty="0">
                <a:solidFill>
                  <a:schemeClr val="tx1"/>
                </a:solidFill>
                <a:latin typeface="+mj-lt"/>
              </a:rPr>
              <a:t>camera</a:t>
            </a:r>
            <a:endParaRPr kumimoji="1" lang="ko-KR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F290A8B3-43F4-79E1-E0E2-6A87EFF1BCEE}"/>
              </a:ext>
            </a:extLst>
          </p:cNvPr>
          <p:cNvSpPr/>
          <p:nvPr/>
        </p:nvSpPr>
        <p:spPr>
          <a:xfrm>
            <a:off x="9627879" y="18885352"/>
            <a:ext cx="4947839" cy="1296964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2800" dirty="0"/>
              <a:t>Determination of bus status</a:t>
            </a:r>
            <a:endParaRPr kumimoji="1" lang="ko-KR" altLang="en-US" sz="2800" dirty="0"/>
          </a:p>
        </p:txBody>
      </p:sp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7023D971-7B9D-B792-E668-5D95F6E38104}"/>
              </a:ext>
            </a:extLst>
          </p:cNvPr>
          <p:cNvSpPr/>
          <p:nvPr/>
        </p:nvSpPr>
        <p:spPr>
          <a:xfrm>
            <a:off x="9534655" y="21294713"/>
            <a:ext cx="5135591" cy="1296964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2800" dirty="0"/>
              <a:t>Determination of driver status</a:t>
            </a:r>
            <a:endParaRPr kumimoji="1" lang="ko-KR" altLang="en-US" sz="2800" dirty="0"/>
          </a:p>
        </p:txBody>
      </p:sp>
      <p:cxnSp>
        <p:nvCxnSpPr>
          <p:cNvPr id="91" name="꺾인 연결선[E] 90">
            <a:extLst>
              <a:ext uri="{FF2B5EF4-FFF2-40B4-BE49-F238E27FC236}">
                <a16:creationId xmlns:a16="http://schemas.microsoft.com/office/drawing/2014/main" id="{2111CA12-2B7C-548F-E299-D22C3E57E616}"/>
              </a:ext>
            </a:extLst>
          </p:cNvPr>
          <p:cNvCxnSpPr>
            <a:stCxn id="85" idx="3"/>
            <a:endCxn id="86" idx="1"/>
          </p:cNvCxnSpPr>
          <p:nvPr/>
        </p:nvCxnSpPr>
        <p:spPr>
          <a:xfrm flipV="1">
            <a:off x="4163182" y="18708296"/>
            <a:ext cx="1831848" cy="1572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C40C479B-6D03-9A46-17B3-8202B664A337}"/>
              </a:ext>
            </a:extLst>
          </p:cNvPr>
          <p:cNvCxnSpPr>
            <a:stCxn id="85" idx="3"/>
            <a:endCxn id="87" idx="1"/>
          </p:cNvCxnSpPr>
          <p:nvPr/>
        </p:nvCxnSpPr>
        <p:spPr>
          <a:xfrm>
            <a:off x="4163182" y="20280378"/>
            <a:ext cx="1784280" cy="17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꺾인 연결선[E] 92">
            <a:extLst>
              <a:ext uri="{FF2B5EF4-FFF2-40B4-BE49-F238E27FC236}">
                <a16:creationId xmlns:a16="http://schemas.microsoft.com/office/drawing/2014/main" id="{16C05FF3-977F-508E-305B-E095FA43D943}"/>
              </a:ext>
            </a:extLst>
          </p:cNvPr>
          <p:cNvCxnSpPr>
            <a:stCxn id="85" idx="3"/>
            <a:endCxn id="88" idx="1"/>
          </p:cNvCxnSpPr>
          <p:nvPr/>
        </p:nvCxnSpPr>
        <p:spPr>
          <a:xfrm>
            <a:off x="4163182" y="20280378"/>
            <a:ext cx="1831848" cy="1673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47822AF-FFA0-6B78-D1FC-E5C321B5E2F7}"/>
              </a:ext>
            </a:extLst>
          </p:cNvPr>
          <p:cNvCxnSpPr>
            <a:cxnSpLocks/>
            <a:stCxn id="86" idx="3"/>
            <a:endCxn id="89" idx="1"/>
          </p:cNvCxnSpPr>
          <p:nvPr/>
        </p:nvCxnSpPr>
        <p:spPr>
          <a:xfrm>
            <a:off x="8474212" y="18708296"/>
            <a:ext cx="1153667" cy="825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166BA33-37E0-04CF-6549-F35B86760325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9413754" y="19405229"/>
            <a:ext cx="214125" cy="128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3BCCD60-4439-6955-3951-23ACABA58FDD}"/>
              </a:ext>
            </a:extLst>
          </p:cNvPr>
          <p:cNvCxnSpPr>
            <a:cxnSpLocks/>
            <a:stCxn id="88" idx="3"/>
            <a:endCxn id="90" idx="1"/>
          </p:cNvCxnSpPr>
          <p:nvPr/>
        </p:nvCxnSpPr>
        <p:spPr>
          <a:xfrm flipV="1">
            <a:off x="8474212" y="21943195"/>
            <a:ext cx="1060443" cy="10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0EEB0C16-6CC3-853C-2774-28B02973BEB7}"/>
              </a:ext>
            </a:extLst>
          </p:cNvPr>
          <p:cNvCxnSpPr>
            <a:stCxn id="87" idx="3"/>
          </p:cNvCxnSpPr>
          <p:nvPr/>
        </p:nvCxnSpPr>
        <p:spPr>
          <a:xfrm flipV="1">
            <a:off x="8426644" y="19590289"/>
            <a:ext cx="1162077" cy="7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C28BFD27-FD82-4683-26DB-EE1BEA55E3AF}"/>
              </a:ext>
            </a:extLst>
          </p:cNvPr>
          <p:cNvSpPr/>
          <p:nvPr/>
        </p:nvSpPr>
        <p:spPr>
          <a:xfrm>
            <a:off x="16108508" y="18472084"/>
            <a:ext cx="13185849" cy="4436643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0CD04B9C-EBED-5460-806B-F27BB0FC30D0}"/>
              </a:ext>
            </a:extLst>
          </p:cNvPr>
          <p:cNvSpPr/>
          <p:nvPr/>
        </p:nvSpPr>
        <p:spPr>
          <a:xfrm>
            <a:off x="16817566" y="18873700"/>
            <a:ext cx="2569575" cy="805019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R" sz="2800" b="0" i="0" dirty="0">
                <a:effectLst/>
                <a:latin typeface="Pretendard"/>
              </a:rPr>
              <a:t>Data Collection</a:t>
            </a: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45856C44-D178-901C-CC85-B7232DA1F2FF}"/>
              </a:ext>
            </a:extLst>
          </p:cNvPr>
          <p:cNvSpPr/>
          <p:nvPr/>
        </p:nvSpPr>
        <p:spPr>
          <a:xfrm>
            <a:off x="19481844" y="20013291"/>
            <a:ext cx="5349570" cy="915569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" altLang="ko-KR" sz="2800" b="0" i="0" dirty="0">
                <a:effectLst/>
                <a:latin typeface="Pretendard"/>
              </a:rPr>
              <a:t>Data Augmentation with </a:t>
            </a:r>
            <a:r>
              <a:rPr lang="en" altLang="ko-KR" sz="2800" b="0" i="0" dirty="0" err="1">
                <a:effectLst/>
                <a:latin typeface="Pretendard"/>
              </a:rPr>
              <a:t>Roboflow</a:t>
            </a:r>
            <a:endParaRPr lang="en" altLang="ko-KR" sz="2800" b="0" i="0" dirty="0">
              <a:effectLst/>
              <a:latin typeface="Pretendard"/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246E1852-DB07-8F7F-1530-B7C309484B43}"/>
              </a:ext>
            </a:extLst>
          </p:cNvPr>
          <p:cNvSpPr/>
          <p:nvPr/>
        </p:nvSpPr>
        <p:spPr>
          <a:xfrm>
            <a:off x="23812833" y="21495909"/>
            <a:ext cx="5349570" cy="915569"/>
          </a:xfrm>
          <a:prstGeom prst="roundRect">
            <a:avLst>
              <a:gd name="adj" fmla="val 4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" altLang="ko-KR" sz="2800" b="0" i="0" dirty="0">
                <a:effectLst/>
                <a:latin typeface="Pretendard"/>
              </a:rPr>
              <a:t>Data Training using </a:t>
            </a:r>
            <a:r>
              <a:rPr lang="en" altLang="ko-KR" sz="2800" b="0" i="0" dirty="0" err="1">
                <a:effectLst/>
                <a:latin typeface="Pretendard"/>
              </a:rPr>
              <a:t>MobileNet</a:t>
            </a:r>
            <a:r>
              <a:rPr lang="en" altLang="ko-KR" sz="2800" b="0" i="0" dirty="0">
                <a:effectLst/>
                <a:latin typeface="Pretendard"/>
              </a:rPr>
              <a:t> V2</a:t>
            </a: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E2901FE3-7ED9-9B93-4F25-51AABF662ED1}"/>
              </a:ext>
            </a:extLst>
          </p:cNvPr>
          <p:cNvCxnSpPr>
            <a:stCxn id="119" idx="3"/>
            <a:endCxn id="120" idx="0"/>
          </p:cNvCxnSpPr>
          <p:nvPr/>
        </p:nvCxnSpPr>
        <p:spPr>
          <a:xfrm>
            <a:off x="19387141" y="19276210"/>
            <a:ext cx="2769488" cy="7370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50D81CED-9D12-3E80-1125-B7B4795D5496}"/>
              </a:ext>
            </a:extLst>
          </p:cNvPr>
          <p:cNvCxnSpPr>
            <a:stCxn id="120" idx="3"/>
            <a:endCxn id="121" idx="0"/>
          </p:cNvCxnSpPr>
          <p:nvPr/>
        </p:nvCxnSpPr>
        <p:spPr>
          <a:xfrm>
            <a:off x="24831414" y="20471076"/>
            <a:ext cx="1656204" cy="10248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28" name="그림 127">
            <a:extLst>
              <a:ext uri="{FF2B5EF4-FFF2-40B4-BE49-F238E27FC236}">
                <a16:creationId xmlns:a16="http://schemas.microsoft.com/office/drawing/2014/main" id="{DF0148B2-1832-7E66-E4EB-3A8DCC4B5A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8094" y="753034"/>
            <a:ext cx="2656515" cy="2640409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6D759741-C3A8-7EB9-0B71-9E7D613C10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21" y="899441"/>
            <a:ext cx="2971794" cy="2189147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77B9F3BA-0F54-1AF3-69E0-EC2B5DE5A29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71"/>
          <a:stretch/>
        </p:blipFill>
        <p:spPr>
          <a:xfrm>
            <a:off x="330056" y="1161040"/>
            <a:ext cx="2895894" cy="199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1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190</Words>
  <Application>Microsoft Office PowerPoint</Application>
  <PresentationFormat>사용자 지정</PresentationFormat>
  <Paragraphs>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Pretendard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uxw</dc:creator>
  <cp:lastModifiedBy>user</cp:lastModifiedBy>
  <cp:revision>2</cp:revision>
  <dcterms:created xsi:type="dcterms:W3CDTF">2024-06-20T20:56:30Z</dcterms:created>
  <dcterms:modified xsi:type="dcterms:W3CDTF">2024-06-20T22:32:30Z</dcterms:modified>
</cp:coreProperties>
</file>