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525bdf82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525bdf82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545f7988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545f7988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545f798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545f798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545f798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545f798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545f7988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545f7988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545f7988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545f7988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Analytics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064675"/>
            <a:ext cx="4480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Urban Analytics with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Analytics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32250" y="1414475"/>
            <a:ext cx="5775600" cy="3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Multidisciplinary field with its roots in social sciences (urban planning, city design) that leverages advances in computer science and artificial intelligence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31135" l="5598" r="0" t="6254"/>
          <a:stretch/>
        </p:blipFill>
        <p:spPr>
          <a:xfrm>
            <a:off x="6943725" y="76200"/>
            <a:ext cx="2124074" cy="211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932250" y="2195500"/>
            <a:ext cx="73188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Utilizes the huge volumes of data generated by devices in urban environments to make intelligent decisions, communicate real-time information to workers and residents, and inform urban planning and policy making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Large-scale datasets can be combined and synthesized to gain insight into real-time events and inform future decision-making and policy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Aided by the proliferation of IoT devices, cameras and sensors that can communicate and transmit large volumes of data to databases and cloud storage for analysis and modelling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More important than ever as cities recover from the pandemic and transition to new, more environmentally friendly practices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931075" y="1420400"/>
            <a:ext cx="5348400" cy="16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Smart buildings - connected devices in built </a:t>
            </a:r>
            <a:r>
              <a:rPr lang="en"/>
              <a:t>environments</a:t>
            </a:r>
            <a:r>
              <a:rPr lang="en"/>
              <a:t> detect patterns in daily activities; can be used to drive decisions</a:t>
            </a:r>
            <a:endParaRPr/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Air quality and pollution monitoring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525" y="267900"/>
            <a:ext cx="1824300" cy="181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931075" y="2406250"/>
            <a:ext cx="72984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Traffic monitoring and management - real-time reporting for residents, intelligent traffic lights, intelligent streetlights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Fault-reporting and maintenance - sensors can detect when critical infrastructure is close to failing, and can report on metrics such as temperature, voltage/current, etc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Security - crime prediction via trend analysis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Planning - best place for new roads, new parks, new bus stops, etc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921550" y="1414475"/>
            <a:ext cx="5765100" cy="30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danger of abundant surveillance of citizens - privacy rights</a:t>
            </a:r>
            <a:endParaRPr/>
          </a:p>
          <a:p>
            <a:pPr indent="-311150" lvl="0" marL="457200" rtl="0" algn="just"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Data protection and governance - how to securely store and/or anonymize data</a:t>
            </a:r>
            <a:endParaRPr/>
          </a:p>
        </p:txBody>
      </p:sp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 rotWithShape="1">
          <a:blip r:embed="rId3">
            <a:alphaModFix/>
          </a:blip>
          <a:srcRect b="0" l="16257" r="16425" t="2296"/>
          <a:stretch/>
        </p:blipFill>
        <p:spPr>
          <a:xfrm>
            <a:off x="7008025" y="278600"/>
            <a:ext cx="1818300" cy="178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921550" y="2388400"/>
            <a:ext cx="730800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Dangers of policy-decisions on potentially incomplete data - biased in favour of particular race, gender, socio-economic status, etc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gaps among certain demographics - some residents may not be able to afford technology/connectivity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Lack of interpretability in predictions made by deep learning/machine learning models - “black box” problem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920375" y="1414475"/>
            <a:ext cx="40731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Structured, tabular data - rows of observations consisting of multiple features (columns). An example might be observations from air pollution sensors</a:t>
            </a:r>
            <a:endParaRPr sz="1302"/>
          </a:p>
          <a:p>
            <a:pPr indent="-311308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1303"/>
              <a:buChar char="●"/>
            </a:pPr>
            <a:r>
              <a:rPr lang="en" sz="1302"/>
              <a:t>Time-series data - data that varies over time is very common in urban data</a:t>
            </a:r>
            <a:endParaRPr sz="1302"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978" y="342900"/>
            <a:ext cx="3485548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/>
        </p:nvSpPr>
        <p:spPr>
          <a:xfrm>
            <a:off x="920375" y="2861075"/>
            <a:ext cx="73308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308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3"/>
              <a:buFont typeface="Nunito"/>
              <a:buChar char="●"/>
            </a:pPr>
            <a:r>
              <a:rPr lang="en" sz="130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Unstructured data - data that is not arranged into a known, predefined structure. Examples include video data from cameras, audio data from microphones, and images</a:t>
            </a:r>
            <a:endParaRPr sz="130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308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3"/>
              <a:buFont typeface="Nunito"/>
              <a:buChar char="●"/>
            </a:pPr>
            <a:r>
              <a:rPr lang="en" sz="130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Geospatial data - data that has geographical features and types as a key component</a:t>
            </a:r>
            <a:endParaRPr sz="130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308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303"/>
              <a:buFont typeface="Nunito"/>
              <a:buChar char="●"/>
            </a:pPr>
            <a:r>
              <a:rPr lang="en" sz="130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Textual data - a form of unstructured data capturing raw text</a:t>
            </a:r>
            <a:endParaRPr sz="130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921550" y="1403750"/>
            <a:ext cx="73296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High-level, general-purpose programming language with intuitive syntax</a:t>
            </a:r>
            <a:endParaRPr/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30 years old - first release was in 1991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emerged as the main programming language in data analytics, machine learning and scientific computing in the past decade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commonly used for scripting, automation, image processing, web development and many other applications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excellent packages for integration with databases, caches, cloud platforms (AWS, Azure, etc), message queues/brokers and other types of data-driven infrastructure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b="1" lang="en"/>
              <a:t>Has excellent packages for data science, machine learning, data visualization, geospatial data and network/graph-based data</a:t>
            </a:r>
            <a:endParaRPr b="1"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550" y="587975"/>
            <a:ext cx="944350" cy="9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Analytics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</a:t>
            </a:r>
            <a:r>
              <a:rPr lang="en"/>
              <a:t> </a:t>
            </a:r>
            <a:r>
              <a:rPr lang="en"/>
              <a:t>Python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060850" y="1596625"/>
            <a:ext cx="63330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has many mature libraries to aid in urban analytics tasks.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 - numerical computing library with an interface into C (very fast!)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 - tabular analytics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Matplotlib/Seaborn - data visualization and charting libraries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Scikit-learn - machine learning toolkit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PyTorch and TensorFlow - deep learning (neural network) libraries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GeoPandas - geospatial extension to 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ArcPy - </a:t>
            </a:r>
            <a:r>
              <a:rPr lang="en"/>
              <a:t>Python</a:t>
            </a:r>
            <a:r>
              <a:rPr lang="en"/>
              <a:t> library that works with ArcGIS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</a:t>
            </a:r>
            <a:r>
              <a:rPr lang="en"/>
              <a:t>etworkx - network analytics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Folium - interactive web-based mapping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Streamlit - dashboarding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… many more!</a:t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150" y="284525"/>
            <a:ext cx="1913325" cy="17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