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2" r:id="rId3"/>
    <p:sldId id="304" r:id="rId5"/>
    <p:sldId id="279" r:id="rId6"/>
    <p:sldId id="343" r:id="rId7"/>
    <p:sldId id="344" r:id="rId8"/>
    <p:sldId id="393" r:id="rId9"/>
    <p:sldId id="383" r:id="rId10"/>
    <p:sldId id="346" r:id="rId11"/>
    <p:sldId id="347" r:id="rId12"/>
    <p:sldId id="351" r:id="rId13"/>
    <p:sldId id="301" r:id="rId14"/>
    <p:sldId id="384" r:id="rId15"/>
    <p:sldId id="293" r:id="rId16"/>
    <p:sldId id="375" r:id="rId17"/>
    <p:sldId id="376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B39"/>
    <a:srgbClr val="D9D9D9"/>
    <a:srgbClr val="DCDEE0"/>
    <a:srgbClr val="616161"/>
    <a:srgbClr val="201A17"/>
    <a:srgbClr val="070707"/>
    <a:srgbClr val="DBDBDB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402" y="-1608"/>
      </p:cViewPr>
      <p:guideLst>
        <p:guide orient="horz" pos="2090"/>
        <p:guide pos="3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915CA9C5-7EA0-4D9C-B9C0-3ECAE44BE91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 Light" panose="020B0502040204020203" pitchFamily="34" charset="-122"/>
              </a:defRPr>
            </a:lvl1pPr>
          </a:lstStyle>
          <a:p>
            <a:fld id="{72BB0AE3-27A2-456D-827B-E6128024722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1771650" y="1277272"/>
            <a:ext cx="2895600" cy="3243933"/>
          </a:xfrm>
          <a:custGeom>
            <a:avLst/>
            <a:gdLst>
              <a:gd name="connsiteX0" fmla="*/ 1447800 w 2895600"/>
              <a:gd name="connsiteY0" fmla="*/ 0 h 3243933"/>
              <a:gd name="connsiteX1" fmla="*/ 1595195 w 2895600"/>
              <a:gd name="connsiteY1" fmla="*/ 33860 h 3243933"/>
              <a:gd name="connsiteX2" fmla="*/ 2748205 w 2895600"/>
              <a:gd name="connsiteY2" fmla="*/ 699160 h 3243933"/>
              <a:gd name="connsiteX3" fmla="*/ 2895600 w 2895600"/>
              <a:gd name="connsiteY3" fmla="*/ 955776 h 3243933"/>
              <a:gd name="connsiteX4" fmla="*/ 2895600 w 2895600"/>
              <a:gd name="connsiteY4" fmla="*/ 2286376 h 3243933"/>
              <a:gd name="connsiteX5" fmla="*/ 2748205 w 2895600"/>
              <a:gd name="connsiteY5" fmla="*/ 2542992 h 3243933"/>
              <a:gd name="connsiteX6" fmla="*/ 1595195 w 2895600"/>
              <a:gd name="connsiteY6" fmla="*/ 3208293 h 3243933"/>
              <a:gd name="connsiteX7" fmla="*/ 1300405 w 2895600"/>
              <a:gd name="connsiteY7" fmla="*/ 3208293 h 3243933"/>
              <a:gd name="connsiteX8" fmla="*/ 147395 w 2895600"/>
              <a:gd name="connsiteY8" fmla="*/ 2542992 h 3243933"/>
              <a:gd name="connsiteX9" fmla="*/ 0 w 2895600"/>
              <a:gd name="connsiteY9" fmla="*/ 2286376 h 3243933"/>
              <a:gd name="connsiteX10" fmla="*/ 0 w 2895600"/>
              <a:gd name="connsiteY10" fmla="*/ 955776 h 3243933"/>
              <a:gd name="connsiteX11" fmla="*/ 147395 w 2895600"/>
              <a:gd name="connsiteY11" fmla="*/ 699160 h 3243933"/>
              <a:gd name="connsiteX12" fmla="*/ 1300405 w 2895600"/>
              <a:gd name="connsiteY12" fmla="*/ 33860 h 3243933"/>
              <a:gd name="connsiteX13" fmla="*/ 1447800 w 2895600"/>
              <a:gd name="connsiteY13" fmla="*/ 0 h 32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95600" h="3243933">
                <a:moveTo>
                  <a:pt x="1447800" y="0"/>
                </a:moveTo>
                <a:cubicBezTo>
                  <a:pt x="1501290" y="0"/>
                  <a:pt x="1554780" y="11287"/>
                  <a:pt x="1595195" y="33860"/>
                </a:cubicBezTo>
                <a:cubicBezTo>
                  <a:pt x="2748205" y="699160"/>
                  <a:pt x="2748205" y="699160"/>
                  <a:pt x="2748205" y="699160"/>
                </a:cubicBezTo>
                <a:cubicBezTo>
                  <a:pt x="2829035" y="746681"/>
                  <a:pt x="2895600" y="863109"/>
                  <a:pt x="2895600" y="955776"/>
                </a:cubicBezTo>
                <a:cubicBezTo>
                  <a:pt x="2895600" y="2286376"/>
                  <a:pt x="2895600" y="2286376"/>
                  <a:pt x="2895600" y="2286376"/>
                </a:cubicBezTo>
                <a:cubicBezTo>
                  <a:pt x="2895600" y="2381419"/>
                  <a:pt x="2829035" y="2495471"/>
                  <a:pt x="2748205" y="2542992"/>
                </a:cubicBezTo>
                <a:cubicBezTo>
                  <a:pt x="1595195" y="3208293"/>
                  <a:pt x="1595195" y="3208293"/>
                  <a:pt x="1595195" y="3208293"/>
                </a:cubicBezTo>
                <a:cubicBezTo>
                  <a:pt x="1514366" y="3255814"/>
                  <a:pt x="1381235" y="3255814"/>
                  <a:pt x="1300405" y="3208293"/>
                </a:cubicBezTo>
                <a:cubicBezTo>
                  <a:pt x="147395" y="2542992"/>
                  <a:pt x="147395" y="2542992"/>
                  <a:pt x="147395" y="2542992"/>
                </a:cubicBezTo>
                <a:cubicBezTo>
                  <a:pt x="66566" y="2495471"/>
                  <a:pt x="0" y="2381419"/>
                  <a:pt x="0" y="2286376"/>
                </a:cubicBezTo>
                <a:lnTo>
                  <a:pt x="0" y="955776"/>
                </a:lnTo>
                <a:cubicBezTo>
                  <a:pt x="0" y="863109"/>
                  <a:pt x="66566" y="746681"/>
                  <a:pt x="147395" y="699160"/>
                </a:cubicBezTo>
                <a:cubicBezTo>
                  <a:pt x="1300405" y="33860"/>
                  <a:pt x="1300405" y="33860"/>
                  <a:pt x="1300405" y="33860"/>
                </a:cubicBezTo>
                <a:cubicBezTo>
                  <a:pt x="1340820" y="11287"/>
                  <a:pt x="1394310" y="0"/>
                  <a:pt x="1447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E7C-442E-4252-8F73-431B515479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4968-826C-4EDC-B75A-CA0618E1F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7163178" y="4564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24AF-367D-4F7B-BCBC-AB4AF3EE44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F063A-7B63-491C-A845-B41E9950C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4BCD24AF-367D-4F7B-BCBC-AB4AF3EE44F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 Light" panose="020B0502040204020203" pitchFamily="34" charset="-122"/>
              </a:defRPr>
            </a:lvl1pPr>
          </a:lstStyle>
          <a:p>
            <a:fld id="{600F063A-7B63-491C-A845-B41E9950C87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99922" y="2159535"/>
            <a:ext cx="36118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内存数据库</a:t>
            </a:r>
            <a:endParaRPr lang="zh-CN" altLang="en-US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66896" y="3463985"/>
            <a:ext cx="3684836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Main--Memeory Database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/>
      <p:bldP spid="2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2753591"/>
            <a:ext cx="6078682" cy="4104409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8" name="组合 78"/>
          <p:cNvGrpSpPr/>
          <p:nvPr/>
        </p:nvGrpSpPr>
        <p:grpSpPr bwMode="auto">
          <a:xfrm>
            <a:off x="180947" y="1615787"/>
            <a:ext cx="668337" cy="668338"/>
            <a:chOff x="0" y="0"/>
            <a:chExt cx="502920" cy="502920"/>
          </a:xfrm>
        </p:grpSpPr>
        <p:sp>
          <p:nvSpPr>
            <p:cNvPr id="9" name="椭圆 79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41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120267" y="119932"/>
              <a:ext cx="262387" cy="263056"/>
            </a:xfrm>
            <a:custGeom>
              <a:avLst/>
              <a:gdLst>
                <a:gd name="T0" fmla="*/ 1448 w 1568"/>
                <a:gd name="T1" fmla="*/ 6 h 1572"/>
                <a:gd name="T2" fmla="*/ 1190 w 1568"/>
                <a:gd name="T3" fmla="*/ 20 h 1572"/>
                <a:gd name="T4" fmla="*/ 1312 w 1568"/>
                <a:gd name="T5" fmla="*/ 142 h 1572"/>
                <a:gd name="T6" fmla="*/ 0 w 1568"/>
                <a:gd name="T7" fmla="*/ 1446 h 1572"/>
                <a:gd name="T8" fmla="*/ 0 w 1568"/>
                <a:gd name="T9" fmla="*/ 1572 h 1572"/>
                <a:gd name="T10" fmla="*/ 390 w 1568"/>
                <a:gd name="T11" fmla="*/ 1572 h 1572"/>
                <a:gd name="T12" fmla="*/ 568 w 1568"/>
                <a:gd name="T13" fmla="*/ 1572 h 1572"/>
                <a:gd name="T14" fmla="*/ 1426 w 1568"/>
                <a:gd name="T15" fmla="*/ 1572 h 1572"/>
                <a:gd name="T16" fmla="*/ 1426 w 1568"/>
                <a:gd name="T17" fmla="*/ 1464 h 1572"/>
                <a:gd name="T18" fmla="*/ 1426 w 1568"/>
                <a:gd name="T19" fmla="*/ 1446 h 1572"/>
                <a:gd name="T20" fmla="*/ 1426 w 1568"/>
                <a:gd name="T21" fmla="*/ 648 h 1572"/>
                <a:gd name="T22" fmla="*/ 1426 w 1568"/>
                <a:gd name="T23" fmla="*/ 648 h 1572"/>
                <a:gd name="T24" fmla="*/ 1426 w 1568"/>
                <a:gd name="T25" fmla="*/ 524 h 1572"/>
                <a:gd name="T26" fmla="*/ 1384 w 1568"/>
                <a:gd name="T27" fmla="*/ 524 h 1572"/>
                <a:gd name="T28" fmla="*/ 1246 w 1568"/>
                <a:gd name="T29" fmla="*/ 648 h 1572"/>
                <a:gd name="T30" fmla="*/ 1244 w 1568"/>
                <a:gd name="T31" fmla="*/ 648 h 1572"/>
                <a:gd name="T32" fmla="*/ 1244 w 1568"/>
                <a:gd name="T33" fmla="*/ 1446 h 1572"/>
                <a:gd name="T34" fmla="*/ 1138 w 1568"/>
                <a:gd name="T35" fmla="*/ 1446 h 1572"/>
                <a:gd name="T36" fmla="*/ 1138 w 1568"/>
                <a:gd name="T37" fmla="*/ 896 h 1572"/>
                <a:gd name="T38" fmla="*/ 1138 w 1568"/>
                <a:gd name="T39" fmla="*/ 896 h 1572"/>
                <a:gd name="T40" fmla="*/ 1138 w 1568"/>
                <a:gd name="T41" fmla="*/ 772 h 1572"/>
                <a:gd name="T42" fmla="*/ 1096 w 1568"/>
                <a:gd name="T43" fmla="*/ 772 h 1572"/>
                <a:gd name="T44" fmla="*/ 956 w 1568"/>
                <a:gd name="T45" fmla="*/ 896 h 1572"/>
                <a:gd name="T46" fmla="*/ 956 w 1568"/>
                <a:gd name="T47" fmla="*/ 896 h 1572"/>
                <a:gd name="T48" fmla="*/ 956 w 1568"/>
                <a:gd name="T49" fmla="*/ 1446 h 1572"/>
                <a:gd name="T50" fmla="*/ 848 w 1568"/>
                <a:gd name="T51" fmla="*/ 1446 h 1572"/>
                <a:gd name="T52" fmla="*/ 848 w 1568"/>
                <a:gd name="T53" fmla="*/ 1192 h 1572"/>
                <a:gd name="T54" fmla="*/ 848 w 1568"/>
                <a:gd name="T55" fmla="*/ 1192 h 1572"/>
                <a:gd name="T56" fmla="*/ 848 w 1568"/>
                <a:gd name="T57" fmla="*/ 1068 h 1572"/>
                <a:gd name="T58" fmla="*/ 808 w 1568"/>
                <a:gd name="T59" fmla="*/ 1068 h 1572"/>
                <a:gd name="T60" fmla="*/ 668 w 1568"/>
                <a:gd name="T61" fmla="*/ 1192 h 1572"/>
                <a:gd name="T62" fmla="*/ 668 w 1568"/>
                <a:gd name="T63" fmla="*/ 1192 h 1572"/>
                <a:gd name="T64" fmla="*/ 668 w 1568"/>
                <a:gd name="T65" fmla="*/ 1446 h 1572"/>
                <a:gd name="T66" fmla="*/ 568 w 1568"/>
                <a:gd name="T67" fmla="*/ 1446 h 1572"/>
                <a:gd name="T68" fmla="*/ 568 w 1568"/>
                <a:gd name="T69" fmla="*/ 1334 h 1572"/>
                <a:gd name="T70" fmla="*/ 568 w 1568"/>
                <a:gd name="T71" fmla="*/ 1334 h 1572"/>
                <a:gd name="T72" fmla="*/ 568 w 1568"/>
                <a:gd name="T73" fmla="*/ 1320 h 1572"/>
                <a:gd name="T74" fmla="*/ 528 w 1568"/>
                <a:gd name="T75" fmla="*/ 1320 h 1572"/>
                <a:gd name="T76" fmla="*/ 514 w 1568"/>
                <a:gd name="T77" fmla="*/ 1334 h 1572"/>
                <a:gd name="T78" fmla="*/ 390 w 1568"/>
                <a:gd name="T79" fmla="*/ 1444 h 1572"/>
                <a:gd name="T80" fmla="*/ 390 w 1568"/>
                <a:gd name="T81" fmla="*/ 1446 h 1572"/>
                <a:gd name="T82" fmla="*/ 390 w 1568"/>
                <a:gd name="T83" fmla="*/ 1446 h 1572"/>
                <a:gd name="T84" fmla="*/ 390 w 1568"/>
                <a:gd name="T85" fmla="*/ 1446 h 1572"/>
                <a:gd name="T86" fmla="*/ 228 w 1568"/>
                <a:gd name="T87" fmla="*/ 1446 h 1572"/>
                <a:gd name="T88" fmla="*/ 370 w 1568"/>
                <a:gd name="T89" fmla="*/ 1306 h 1572"/>
                <a:gd name="T90" fmla="*/ 516 w 1568"/>
                <a:gd name="T91" fmla="*/ 1158 h 1572"/>
                <a:gd name="T92" fmla="*/ 614 w 1568"/>
                <a:gd name="T93" fmla="*/ 1060 h 1572"/>
                <a:gd name="T94" fmla="*/ 780 w 1568"/>
                <a:gd name="T95" fmla="*/ 894 h 1572"/>
                <a:gd name="T96" fmla="*/ 880 w 1568"/>
                <a:gd name="T97" fmla="*/ 796 h 1572"/>
                <a:gd name="T98" fmla="*/ 1044 w 1568"/>
                <a:gd name="T99" fmla="*/ 630 h 1572"/>
                <a:gd name="T100" fmla="*/ 1142 w 1568"/>
                <a:gd name="T101" fmla="*/ 532 h 1572"/>
                <a:gd name="T102" fmla="*/ 1308 w 1568"/>
                <a:gd name="T103" fmla="*/ 368 h 1572"/>
                <a:gd name="T104" fmla="*/ 1422 w 1568"/>
                <a:gd name="T105" fmla="*/ 252 h 1572"/>
                <a:gd name="T106" fmla="*/ 1546 w 1568"/>
                <a:gd name="T107" fmla="*/ 376 h 1572"/>
                <a:gd name="T108" fmla="*/ 1562 w 1568"/>
                <a:gd name="T109" fmla="*/ 166 h 1572"/>
                <a:gd name="T110" fmla="*/ 1568 w 1568"/>
                <a:gd name="T111" fmla="*/ 0 h 1572"/>
                <a:gd name="T112" fmla="*/ 1466 w 1568"/>
                <a:gd name="T113" fmla="*/ 6 h 1572"/>
                <a:gd name="T114" fmla="*/ 1448 w 1568"/>
                <a:gd name="T115" fmla="*/ 6 h 15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68"/>
                <a:gd name="T175" fmla="*/ 0 h 1572"/>
                <a:gd name="T176" fmla="*/ 1568 w 1568"/>
                <a:gd name="T177" fmla="*/ 1572 h 15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68" h="1572">
                  <a:moveTo>
                    <a:pt x="1448" y="6"/>
                  </a:moveTo>
                  <a:lnTo>
                    <a:pt x="1190" y="20"/>
                  </a:lnTo>
                  <a:lnTo>
                    <a:pt x="1312" y="142"/>
                  </a:lnTo>
                  <a:lnTo>
                    <a:pt x="0" y="1446"/>
                  </a:lnTo>
                  <a:lnTo>
                    <a:pt x="0" y="1572"/>
                  </a:lnTo>
                  <a:lnTo>
                    <a:pt x="390" y="1572"/>
                  </a:lnTo>
                  <a:lnTo>
                    <a:pt x="568" y="1572"/>
                  </a:lnTo>
                  <a:lnTo>
                    <a:pt x="1426" y="1572"/>
                  </a:lnTo>
                  <a:lnTo>
                    <a:pt x="1426" y="1464"/>
                  </a:lnTo>
                  <a:lnTo>
                    <a:pt x="1426" y="1446"/>
                  </a:lnTo>
                  <a:lnTo>
                    <a:pt x="1426" y="648"/>
                  </a:lnTo>
                  <a:lnTo>
                    <a:pt x="1426" y="648"/>
                  </a:lnTo>
                  <a:lnTo>
                    <a:pt x="1426" y="524"/>
                  </a:lnTo>
                  <a:lnTo>
                    <a:pt x="1384" y="524"/>
                  </a:lnTo>
                  <a:lnTo>
                    <a:pt x="1246" y="648"/>
                  </a:lnTo>
                  <a:lnTo>
                    <a:pt x="1244" y="648"/>
                  </a:lnTo>
                  <a:lnTo>
                    <a:pt x="1244" y="1446"/>
                  </a:lnTo>
                  <a:lnTo>
                    <a:pt x="1138" y="1446"/>
                  </a:lnTo>
                  <a:lnTo>
                    <a:pt x="1138" y="896"/>
                  </a:lnTo>
                  <a:lnTo>
                    <a:pt x="1138" y="896"/>
                  </a:lnTo>
                  <a:lnTo>
                    <a:pt x="1138" y="772"/>
                  </a:lnTo>
                  <a:lnTo>
                    <a:pt x="1096" y="772"/>
                  </a:lnTo>
                  <a:lnTo>
                    <a:pt x="956" y="896"/>
                  </a:lnTo>
                  <a:lnTo>
                    <a:pt x="956" y="896"/>
                  </a:lnTo>
                  <a:lnTo>
                    <a:pt x="956" y="1446"/>
                  </a:lnTo>
                  <a:lnTo>
                    <a:pt x="848" y="1446"/>
                  </a:lnTo>
                  <a:lnTo>
                    <a:pt x="848" y="1192"/>
                  </a:lnTo>
                  <a:lnTo>
                    <a:pt x="848" y="1192"/>
                  </a:lnTo>
                  <a:lnTo>
                    <a:pt x="848" y="1068"/>
                  </a:lnTo>
                  <a:lnTo>
                    <a:pt x="808" y="1068"/>
                  </a:lnTo>
                  <a:lnTo>
                    <a:pt x="668" y="1192"/>
                  </a:lnTo>
                  <a:lnTo>
                    <a:pt x="668" y="1192"/>
                  </a:lnTo>
                  <a:lnTo>
                    <a:pt x="668" y="1446"/>
                  </a:lnTo>
                  <a:lnTo>
                    <a:pt x="568" y="1446"/>
                  </a:lnTo>
                  <a:lnTo>
                    <a:pt x="568" y="1334"/>
                  </a:lnTo>
                  <a:lnTo>
                    <a:pt x="568" y="1334"/>
                  </a:lnTo>
                  <a:lnTo>
                    <a:pt x="568" y="1320"/>
                  </a:lnTo>
                  <a:lnTo>
                    <a:pt x="528" y="1320"/>
                  </a:lnTo>
                  <a:lnTo>
                    <a:pt x="514" y="1334"/>
                  </a:lnTo>
                  <a:lnTo>
                    <a:pt x="390" y="1444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228" y="1446"/>
                  </a:lnTo>
                  <a:lnTo>
                    <a:pt x="370" y="1306"/>
                  </a:lnTo>
                  <a:lnTo>
                    <a:pt x="516" y="1158"/>
                  </a:lnTo>
                  <a:lnTo>
                    <a:pt x="614" y="1060"/>
                  </a:lnTo>
                  <a:lnTo>
                    <a:pt x="780" y="894"/>
                  </a:lnTo>
                  <a:lnTo>
                    <a:pt x="880" y="796"/>
                  </a:lnTo>
                  <a:lnTo>
                    <a:pt x="1044" y="630"/>
                  </a:lnTo>
                  <a:lnTo>
                    <a:pt x="1142" y="532"/>
                  </a:lnTo>
                  <a:lnTo>
                    <a:pt x="1308" y="368"/>
                  </a:lnTo>
                  <a:lnTo>
                    <a:pt x="1422" y="252"/>
                  </a:lnTo>
                  <a:lnTo>
                    <a:pt x="1546" y="376"/>
                  </a:lnTo>
                  <a:lnTo>
                    <a:pt x="1562" y="166"/>
                  </a:lnTo>
                  <a:lnTo>
                    <a:pt x="1568" y="0"/>
                  </a:lnTo>
                  <a:lnTo>
                    <a:pt x="1466" y="6"/>
                  </a:lnTo>
                  <a:lnTo>
                    <a:pt x="144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8860" y="1775460"/>
            <a:ext cx="3498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内存数据库的数据储存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8995" y="461010"/>
            <a:ext cx="3971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内存数据库实现技术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360" y="2397760"/>
            <a:ext cx="50063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2.CST树索引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T树是AVL树的变种，是一种适合内存存储的索引结构,它在一个节点中存储n个键值和左、右子树指针。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670" y="461010"/>
            <a:ext cx="5773420" cy="2554605"/>
          </a:xfrm>
          <a:prstGeom prst="rect">
            <a:avLst/>
          </a:prstGeom>
        </p:spPr>
      </p:pic>
      <p:pic>
        <p:nvPicPr>
          <p:cNvPr id="5" name="图片 4" descr="Y1R3WNSNQ)FIFNYNG{PYSY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70" y="3637280"/>
            <a:ext cx="5977890" cy="2416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8"/>
          <p:cNvSpPr/>
          <p:nvPr/>
        </p:nvSpPr>
        <p:spPr bwMode="auto">
          <a:xfrm rot="10800000">
            <a:off x="7026190" y="5138623"/>
            <a:ext cx="1300349" cy="133274"/>
          </a:xfrm>
          <a:custGeom>
            <a:avLst/>
            <a:gdLst>
              <a:gd name="T0" fmla="*/ 290 w 678"/>
              <a:gd name="T1" fmla="*/ 0 h 54"/>
              <a:gd name="T2" fmla="*/ 290 w 678"/>
              <a:gd name="T3" fmla="*/ 0 h 54"/>
              <a:gd name="T4" fmla="*/ 484 w 678"/>
              <a:gd name="T5" fmla="*/ 0 h 54"/>
              <a:gd name="T6" fmla="*/ 484 w 678"/>
              <a:gd name="T7" fmla="*/ 0 h 54"/>
              <a:gd name="T8" fmla="*/ 678 w 678"/>
              <a:gd name="T9" fmla="*/ 0 h 54"/>
              <a:gd name="T10" fmla="*/ 678 w 678"/>
              <a:gd name="T11" fmla="*/ 0 h 54"/>
              <a:gd name="T12" fmla="*/ 640 w 678"/>
              <a:gd name="T13" fmla="*/ 22 h 54"/>
              <a:gd name="T14" fmla="*/ 640 w 678"/>
              <a:gd name="T15" fmla="*/ 22 h 54"/>
              <a:gd name="T16" fmla="*/ 582 w 678"/>
              <a:gd name="T17" fmla="*/ 54 h 54"/>
              <a:gd name="T18" fmla="*/ 582 w 678"/>
              <a:gd name="T19" fmla="*/ 54 h 54"/>
              <a:gd name="T20" fmla="*/ 290 w 678"/>
              <a:gd name="T21" fmla="*/ 54 h 54"/>
              <a:gd name="T22" fmla="*/ 290 w 678"/>
              <a:gd name="T23" fmla="*/ 54 h 54"/>
              <a:gd name="T24" fmla="*/ 0 w 678"/>
              <a:gd name="T25" fmla="*/ 54 h 54"/>
              <a:gd name="T26" fmla="*/ 0 w 678"/>
              <a:gd name="T27" fmla="*/ 54 h 54"/>
              <a:gd name="T28" fmla="*/ 174 w 678"/>
              <a:gd name="T29" fmla="*/ 22 h 54"/>
              <a:gd name="T30" fmla="*/ 174 w 678"/>
              <a:gd name="T31" fmla="*/ 22 h 54"/>
              <a:gd name="T32" fmla="*/ 290 w 678"/>
              <a:gd name="T33" fmla="*/ 0 h 54"/>
              <a:gd name="T34" fmla="*/ 290 w 678"/>
              <a:gd name="T3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8" h="54">
                <a:moveTo>
                  <a:pt x="290" y="0"/>
                </a:moveTo>
                <a:lnTo>
                  <a:pt x="290" y="0"/>
                </a:lnTo>
                <a:lnTo>
                  <a:pt x="484" y="0"/>
                </a:lnTo>
                <a:lnTo>
                  <a:pt x="484" y="0"/>
                </a:lnTo>
                <a:lnTo>
                  <a:pt x="678" y="0"/>
                </a:lnTo>
                <a:lnTo>
                  <a:pt x="678" y="0"/>
                </a:lnTo>
                <a:lnTo>
                  <a:pt x="640" y="22"/>
                </a:lnTo>
                <a:lnTo>
                  <a:pt x="640" y="22"/>
                </a:lnTo>
                <a:lnTo>
                  <a:pt x="582" y="54"/>
                </a:lnTo>
                <a:lnTo>
                  <a:pt x="582" y="54"/>
                </a:lnTo>
                <a:lnTo>
                  <a:pt x="290" y="54"/>
                </a:lnTo>
                <a:lnTo>
                  <a:pt x="290" y="54"/>
                </a:lnTo>
                <a:lnTo>
                  <a:pt x="0" y="54"/>
                </a:lnTo>
                <a:lnTo>
                  <a:pt x="0" y="54"/>
                </a:lnTo>
                <a:lnTo>
                  <a:pt x="174" y="22"/>
                </a:lnTo>
                <a:lnTo>
                  <a:pt x="174" y="22"/>
                </a:lnTo>
                <a:lnTo>
                  <a:pt x="290" y="0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10"/>
          <p:cNvSpPr/>
          <p:nvPr/>
        </p:nvSpPr>
        <p:spPr bwMode="auto">
          <a:xfrm rot="10800000">
            <a:off x="3865460" y="5136129"/>
            <a:ext cx="1308021" cy="135768"/>
          </a:xfrm>
          <a:custGeom>
            <a:avLst/>
            <a:gdLst>
              <a:gd name="T0" fmla="*/ 0 w 680"/>
              <a:gd name="T1" fmla="*/ 0 h 54"/>
              <a:gd name="T2" fmla="*/ 0 w 680"/>
              <a:gd name="T3" fmla="*/ 0 h 54"/>
              <a:gd name="T4" fmla="*/ 194 w 680"/>
              <a:gd name="T5" fmla="*/ 0 h 54"/>
              <a:gd name="T6" fmla="*/ 194 w 680"/>
              <a:gd name="T7" fmla="*/ 0 h 54"/>
              <a:gd name="T8" fmla="*/ 388 w 680"/>
              <a:gd name="T9" fmla="*/ 0 h 54"/>
              <a:gd name="T10" fmla="*/ 388 w 680"/>
              <a:gd name="T11" fmla="*/ 0 h 54"/>
              <a:gd name="T12" fmla="*/ 504 w 680"/>
              <a:gd name="T13" fmla="*/ 22 h 54"/>
              <a:gd name="T14" fmla="*/ 504 w 680"/>
              <a:gd name="T15" fmla="*/ 22 h 54"/>
              <a:gd name="T16" fmla="*/ 680 w 680"/>
              <a:gd name="T17" fmla="*/ 54 h 54"/>
              <a:gd name="T18" fmla="*/ 680 w 680"/>
              <a:gd name="T19" fmla="*/ 54 h 54"/>
              <a:gd name="T20" fmla="*/ 388 w 680"/>
              <a:gd name="T21" fmla="*/ 54 h 54"/>
              <a:gd name="T22" fmla="*/ 388 w 680"/>
              <a:gd name="T23" fmla="*/ 54 h 54"/>
              <a:gd name="T24" fmla="*/ 98 w 680"/>
              <a:gd name="T25" fmla="*/ 54 h 54"/>
              <a:gd name="T26" fmla="*/ 98 w 680"/>
              <a:gd name="T27" fmla="*/ 54 h 54"/>
              <a:gd name="T28" fmla="*/ 38 w 680"/>
              <a:gd name="T29" fmla="*/ 22 h 54"/>
              <a:gd name="T30" fmla="*/ 38 w 680"/>
              <a:gd name="T31" fmla="*/ 22 h 54"/>
              <a:gd name="T32" fmla="*/ 0 w 680"/>
              <a:gd name="T33" fmla="*/ 0 h 54"/>
              <a:gd name="T34" fmla="*/ 0 w 680"/>
              <a:gd name="T3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0" h="54">
                <a:moveTo>
                  <a:pt x="0" y="0"/>
                </a:moveTo>
                <a:lnTo>
                  <a:pt x="0" y="0"/>
                </a:lnTo>
                <a:lnTo>
                  <a:pt x="194" y="0"/>
                </a:lnTo>
                <a:lnTo>
                  <a:pt x="194" y="0"/>
                </a:lnTo>
                <a:lnTo>
                  <a:pt x="388" y="0"/>
                </a:lnTo>
                <a:lnTo>
                  <a:pt x="388" y="0"/>
                </a:lnTo>
                <a:lnTo>
                  <a:pt x="504" y="22"/>
                </a:lnTo>
                <a:lnTo>
                  <a:pt x="504" y="22"/>
                </a:lnTo>
                <a:lnTo>
                  <a:pt x="680" y="54"/>
                </a:lnTo>
                <a:lnTo>
                  <a:pt x="680" y="54"/>
                </a:lnTo>
                <a:lnTo>
                  <a:pt x="388" y="54"/>
                </a:lnTo>
                <a:lnTo>
                  <a:pt x="388" y="54"/>
                </a:lnTo>
                <a:lnTo>
                  <a:pt x="98" y="54"/>
                </a:lnTo>
                <a:lnTo>
                  <a:pt x="98" y="54"/>
                </a:lnTo>
                <a:lnTo>
                  <a:pt x="38" y="22"/>
                </a:lnTo>
                <a:lnTo>
                  <a:pt x="38" y="2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"/>
          <p:cNvSpPr/>
          <p:nvPr/>
        </p:nvSpPr>
        <p:spPr bwMode="auto">
          <a:xfrm rot="10800000">
            <a:off x="7210311" y="2500086"/>
            <a:ext cx="1116228" cy="2630938"/>
          </a:xfrm>
          <a:custGeom>
            <a:avLst/>
            <a:gdLst>
              <a:gd name="T0" fmla="*/ 0 w 582"/>
              <a:gd name="T1" fmla="*/ 0 h 1066"/>
              <a:gd name="T2" fmla="*/ 0 w 582"/>
              <a:gd name="T3" fmla="*/ 862 h 1066"/>
              <a:gd name="T4" fmla="*/ 290 w 582"/>
              <a:gd name="T5" fmla="*/ 1066 h 1066"/>
              <a:gd name="T6" fmla="*/ 582 w 582"/>
              <a:gd name="T7" fmla="*/ 862 h 1066"/>
              <a:gd name="T8" fmla="*/ 582 w 582"/>
              <a:gd name="T9" fmla="*/ 0 h 1066"/>
              <a:gd name="T10" fmla="*/ 0 w 582"/>
              <a:gd name="T11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2" h="1066">
                <a:moveTo>
                  <a:pt x="0" y="0"/>
                </a:moveTo>
                <a:lnTo>
                  <a:pt x="0" y="862"/>
                </a:lnTo>
                <a:lnTo>
                  <a:pt x="290" y="1066"/>
                </a:lnTo>
                <a:lnTo>
                  <a:pt x="582" y="862"/>
                </a:lnTo>
                <a:lnTo>
                  <a:pt x="5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2"/>
          <p:cNvSpPr/>
          <p:nvPr/>
        </p:nvSpPr>
        <p:spPr bwMode="auto">
          <a:xfrm rot="10800000">
            <a:off x="4981689" y="2507685"/>
            <a:ext cx="1116228" cy="2630938"/>
          </a:xfrm>
          <a:custGeom>
            <a:avLst/>
            <a:gdLst>
              <a:gd name="T0" fmla="*/ 0 w 582"/>
              <a:gd name="T1" fmla="*/ 0 h 1066"/>
              <a:gd name="T2" fmla="*/ 0 w 582"/>
              <a:gd name="T3" fmla="*/ 862 h 1066"/>
              <a:gd name="T4" fmla="*/ 290 w 582"/>
              <a:gd name="T5" fmla="*/ 1066 h 1066"/>
              <a:gd name="T6" fmla="*/ 582 w 582"/>
              <a:gd name="T7" fmla="*/ 862 h 1066"/>
              <a:gd name="T8" fmla="*/ 582 w 582"/>
              <a:gd name="T9" fmla="*/ 0 h 1066"/>
              <a:gd name="T10" fmla="*/ 0 w 582"/>
              <a:gd name="T11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2" h="1066">
                <a:moveTo>
                  <a:pt x="0" y="0"/>
                </a:moveTo>
                <a:lnTo>
                  <a:pt x="0" y="862"/>
                </a:lnTo>
                <a:lnTo>
                  <a:pt x="290" y="1066"/>
                </a:lnTo>
                <a:lnTo>
                  <a:pt x="582" y="862"/>
                </a:lnTo>
                <a:lnTo>
                  <a:pt x="5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/>
          <p:cNvSpPr/>
          <p:nvPr/>
        </p:nvSpPr>
        <p:spPr bwMode="auto">
          <a:xfrm rot="10800000">
            <a:off x="3865460" y="2500086"/>
            <a:ext cx="1116228" cy="2630938"/>
          </a:xfrm>
          <a:custGeom>
            <a:avLst/>
            <a:gdLst>
              <a:gd name="T0" fmla="*/ 0 w 582"/>
              <a:gd name="T1" fmla="*/ 0 h 1066"/>
              <a:gd name="T2" fmla="*/ 0 w 582"/>
              <a:gd name="T3" fmla="*/ 862 h 1066"/>
              <a:gd name="T4" fmla="*/ 290 w 582"/>
              <a:gd name="T5" fmla="*/ 1066 h 1066"/>
              <a:gd name="T6" fmla="*/ 582 w 582"/>
              <a:gd name="T7" fmla="*/ 862 h 1066"/>
              <a:gd name="T8" fmla="*/ 582 w 582"/>
              <a:gd name="T9" fmla="*/ 0 h 1066"/>
              <a:gd name="T10" fmla="*/ 0 w 582"/>
              <a:gd name="T11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2" h="1066">
                <a:moveTo>
                  <a:pt x="0" y="0"/>
                </a:moveTo>
                <a:lnTo>
                  <a:pt x="0" y="862"/>
                </a:lnTo>
                <a:lnTo>
                  <a:pt x="290" y="1066"/>
                </a:lnTo>
                <a:lnTo>
                  <a:pt x="582" y="862"/>
                </a:lnTo>
                <a:lnTo>
                  <a:pt x="5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12"/>
          <p:cNvSpPr/>
          <p:nvPr/>
        </p:nvSpPr>
        <p:spPr bwMode="auto">
          <a:xfrm rot="10800000">
            <a:off x="6097917" y="2507685"/>
            <a:ext cx="1116228" cy="2630938"/>
          </a:xfrm>
          <a:custGeom>
            <a:avLst/>
            <a:gdLst>
              <a:gd name="T0" fmla="*/ 0 w 582"/>
              <a:gd name="T1" fmla="*/ 0 h 1066"/>
              <a:gd name="T2" fmla="*/ 0 w 582"/>
              <a:gd name="T3" fmla="*/ 862 h 1066"/>
              <a:gd name="T4" fmla="*/ 290 w 582"/>
              <a:gd name="T5" fmla="*/ 1066 h 1066"/>
              <a:gd name="T6" fmla="*/ 582 w 582"/>
              <a:gd name="T7" fmla="*/ 862 h 1066"/>
              <a:gd name="T8" fmla="*/ 582 w 582"/>
              <a:gd name="T9" fmla="*/ 0 h 1066"/>
              <a:gd name="T10" fmla="*/ 0 w 582"/>
              <a:gd name="T11" fmla="*/ 0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2" h="1066">
                <a:moveTo>
                  <a:pt x="0" y="0"/>
                </a:moveTo>
                <a:lnTo>
                  <a:pt x="0" y="862"/>
                </a:lnTo>
                <a:lnTo>
                  <a:pt x="290" y="1066"/>
                </a:lnTo>
                <a:lnTo>
                  <a:pt x="582" y="862"/>
                </a:lnTo>
                <a:lnTo>
                  <a:pt x="5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29"/>
          <p:cNvSpPr/>
          <p:nvPr/>
        </p:nvSpPr>
        <p:spPr bwMode="auto">
          <a:xfrm rot="10800000">
            <a:off x="7210311" y="4807324"/>
            <a:ext cx="1116228" cy="333570"/>
          </a:xfrm>
          <a:custGeom>
            <a:avLst/>
            <a:gdLst>
              <a:gd name="connsiteX0" fmla="*/ 0 w 2187998"/>
              <a:gd name="connsiteY0" fmla="*/ 0 h 508110"/>
              <a:gd name="connsiteX1" fmla="*/ 2187998 w 2187998"/>
              <a:gd name="connsiteY1" fmla="*/ 0 h 508110"/>
              <a:gd name="connsiteX2" fmla="*/ 2187998 w 2187998"/>
              <a:gd name="connsiteY2" fmla="*/ 508110 h 508110"/>
              <a:gd name="connsiteX3" fmla="*/ 1811449 w 2187998"/>
              <a:gd name="connsiteY3" fmla="*/ 481268 h 508110"/>
              <a:gd name="connsiteX4" fmla="*/ 228985 w 2187998"/>
              <a:gd name="connsiteY4" fmla="*/ 288207 h 508110"/>
              <a:gd name="connsiteX5" fmla="*/ 0 w 2187998"/>
              <a:gd name="connsiteY5" fmla="*/ 242895 h 50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998" h="508110">
                <a:moveTo>
                  <a:pt x="0" y="0"/>
                </a:moveTo>
                <a:lnTo>
                  <a:pt x="2187998" y="0"/>
                </a:lnTo>
                <a:lnTo>
                  <a:pt x="2187998" y="508110"/>
                </a:lnTo>
                <a:lnTo>
                  <a:pt x="1811449" y="481268"/>
                </a:lnTo>
                <a:cubicBezTo>
                  <a:pt x="1203360" y="432388"/>
                  <a:pt x="666285" y="366616"/>
                  <a:pt x="228985" y="288207"/>
                </a:cubicBezTo>
                <a:lnTo>
                  <a:pt x="0" y="24289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 bwMode="auto">
          <a:xfrm rot="10800000">
            <a:off x="6094082" y="4758048"/>
            <a:ext cx="1116228" cy="378845"/>
          </a:xfrm>
          <a:custGeom>
            <a:avLst/>
            <a:gdLst>
              <a:gd name="connsiteX0" fmla="*/ 0 w 2187998"/>
              <a:gd name="connsiteY0" fmla="*/ 0 h 577075"/>
              <a:gd name="connsiteX1" fmla="*/ 2187998 w 2187998"/>
              <a:gd name="connsiteY1" fmla="*/ 0 h 577075"/>
              <a:gd name="connsiteX2" fmla="*/ 2187998 w 2187998"/>
              <a:gd name="connsiteY2" fmla="*/ 577075 h 577075"/>
              <a:gd name="connsiteX3" fmla="*/ 99901 w 2187998"/>
              <a:gd name="connsiteY3" fmla="*/ 514695 h 577075"/>
              <a:gd name="connsiteX4" fmla="*/ 0 w 2187998"/>
              <a:gd name="connsiteY4" fmla="*/ 507574 h 57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998" h="577075">
                <a:moveTo>
                  <a:pt x="0" y="0"/>
                </a:moveTo>
                <a:lnTo>
                  <a:pt x="2187998" y="0"/>
                </a:lnTo>
                <a:lnTo>
                  <a:pt x="2187998" y="577075"/>
                </a:lnTo>
                <a:cubicBezTo>
                  <a:pt x="1447318" y="577075"/>
                  <a:pt x="741698" y="554863"/>
                  <a:pt x="99901" y="514695"/>
                </a:cubicBezTo>
                <a:lnTo>
                  <a:pt x="0" y="50757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31"/>
          <p:cNvSpPr/>
          <p:nvPr/>
        </p:nvSpPr>
        <p:spPr bwMode="auto">
          <a:xfrm rot="10800000">
            <a:off x="4981689" y="4758047"/>
            <a:ext cx="1116228" cy="378845"/>
          </a:xfrm>
          <a:custGeom>
            <a:avLst/>
            <a:gdLst>
              <a:gd name="connsiteX0" fmla="*/ 0 w 2187998"/>
              <a:gd name="connsiteY0" fmla="*/ 0 h 577075"/>
              <a:gd name="connsiteX1" fmla="*/ 2187998 w 2187998"/>
              <a:gd name="connsiteY1" fmla="*/ 0 h 577075"/>
              <a:gd name="connsiteX2" fmla="*/ 2187998 w 2187998"/>
              <a:gd name="connsiteY2" fmla="*/ 507573 h 577075"/>
              <a:gd name="connsiteX3" fmla="*/ 2088098 w 2187998"/>
              <a:gd name="connsiteY3" fmla="*/ 514695 h 577075"/>
              <a:gd name="connsiteX4" fmla="*/ 0 w 2187998"/>
              <a:gd name="connsiteY4" fmla="*/ 577075 h 57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998" h="577075">
                <a:moveTo>
                  <a:pt x="0" y="0"/>
                </a:moveTo>
                <a:lnTo>
                  <a:pt x="2187998" y="0"/>
                </a:lnTo>
                <a:lnTo>
                  <a:pt x="2187998" y="507573"/>
                </a:lnTo>
                <a:lnTo>
                  <a:pt x="2088098" y="514695"/>
                </a:lnTo>
                <a:cubicBezTo>
                  <a:pt x="1446300" y="554863"/>
                  <a:pt x="740680" y="577075"/>
                  <a:pt x="0" y="5770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32"/>
          <p:cNvSpPr/>
          <p:nvPr/>
        </p:nvSpPr>
        <p:spPr bwMode="auto">
          <a:xfrm rot="10800000">
            <a:off x="3865460" y="4807676"/>
            <a:ext cx="1116228" cy="333218"/>
          </a:xfrm>
          <a:custGeom>
            <a:avLst/>
            <a:gdLst>
              <a:gd name="connsiteX0" fmla="*/ 0 w 2187998"/>
              <a:gd name="connsiteY0" fmla="*/ 0 h 507574"/>
              <a:gd name="connsiteX1" fmla="*/ 2187998 w 2187998"/>
              <a:gd name="connsiteY1" fmla="*/ 0 h 507574"/>
              <a:gd name="connsiteX2" fmla="*/ 2187998 w 2187998"/>
              <a:gd name="connsiteY2" fmla="*/ 241408 h 507574"/>
              <a:gd name="connsiteX3" fmla="*/ 1951495 w 2187998"/>
              <a:gd name="connsiteY3" fmla="*/ 288207 h 507574"/>
              <a:gd name="connsiteX4" fmla="*/ 369031 w 2187998"/>
              <a:gd name="connsiteY4" fmla="*/ 481268 h 507574"/>
              <a:gd name="connsiteX5" fmla="*/ 0 w 2187998"/>
              <a:gd name="connsiteY5" fmla="*/ 507574 h 5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998" h="507574">
                <a:moveTo>
                  <a:pt x="0" y="0"/>
                </a:moveTo>
                <a:lnTo>
                  <a:pt x="2187998" y="0"/>
                </a:lnTo>
                <a:lnTo>
                  <a:pt x="2187998" y="241408"/>
                </a:lnTo>
                <a:lnTo>
                  <a:pt x="1951495" y="288207"/>
                </a:lnTo>
                <a:cubicBezTo>
                  <a:pt x="1514195" y="366616"/>
                  <a:pt x="977119" y="432388"/>
                  <a:pt x="369031" y="481268"/>
                </a:cubicBezTo>
                <a:lnTo>
                  <a:pt x="0" y="50757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33"/>
          <p:cNvSpPr/>
          <p:nvPr/>
        </p:nvSpPr>
        <p:spPr bwMode="auto">
          <a:xfrm rot="10800000">
            <a:off x="6096000" y="5133457"/>
            <a:ext cx="1116228" cy="138440"/>
          </a:xfrm>
          <a:custGeom>
            <a:avLst/>
            <a:gdLst>
              <a:gd name="connsiteX0" fmla="*/ 360906 w 2187998"/>
              <a:gd name="connsiteY0" fmla="*/ 0 h 203010"/>
              <a:gd name="connsiteX1" fmla="*/ 1090240 w 2187998"/>
              <a:gd name="connsiteY1" fmla="*/ 0 h 203010"/>
              <a:gd name="connsiteX2" fmla="*/ 1646028 w 2187998"/>
              <a:gd name="connsiteY2" fmla="*/ 0 h 203010"/>
              <a:gd name="connsiteX3" fmla="*/ 1819572 w 2187998"/>
              <a:gd name="connsiteY3" fmla="*/ 0 h 203010"/>
              <a:gd name="connsiteX4" fmla="*/ 2187998 w 2187998"/>
              <a:gd name="connsiteY4" fmla="*/ 0 h 203010"/>
              <a:gd name="connsiteX5" fmla="*/ 2187998 w 2187998"/>
              <a:gd name="connsiteY5" fmla="*/ 203010 h 203010"/>
              <a:gd name="connsiteX6" fmla="*/ 1646028 w 2187998"/>
              <a:gd name="connsiteY6" fmla="*/ 203010 h 203010"/>
              <a:gd name="connsiteX7" fmla="*/ 1090240 w 2187998"/>
              <a:gd name="connsiteY7" fmla="*/ 203010 h 203010"/>
              <a:gd name="connsiteX8" fmla="*/ 0 w 2187998"/>
              <a:gd name="connsiteY8" fmla="*/ 203010 h 203010"/>
              <a:gd name="connsiteX9" fmla="*/ 218048 w 2187998"/>
              <a:gd name="connsiteY9" fmla="*/ 82708 h 20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7998" h="203010">
                <a:moveTo>
                  <a:pt x="360906" y="0"/>
                </a:moveTo>
                <a:lnTo>
                  <a:pt x="1090240" y="0"/>
                </a:lnTo>
                <a:lnTo>
                  <a:pt x="1646028" y="0"/>
                </a:lnTo>
                <a:lnTo>
                  <a:pt x="1819572" y="0"/>
                </a:lnTo>
                <a:lnTo>
                  <a:pt x="2187998" y="0"/>
                </a:lnTo>
                <a:lnTo>
                  <a:pt x="2187998" y="203010"/>
                </a:lnTo>
                <a:lnTo>
                  <a:pt x="1646028" y="203010"/>
                </a:lnTo>
                <a:lnTo>
                  <a:pt x="1090240" y="203010"/>
                </a:lnTo>
                <a:lnTo>
                  <a:pt x="0" y="203010"/>
                </a:lnTo>
                <a:lnTo>
                  <a:pt x="218048" y="8270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34"/>
          <p:cNvSpPr/>
          <p:nvPr/>
        </p:nvSpPr>
        <p:spPr bwMode="auto">
          <a:xfrm rot="10800000" flipH="1">
            <a:off x="4981689" y="5133457"/>
            <a:ext cx="1116228" cy="138440"/>
          </a:xfrm>
          <a:custGeom>
            <a:avLst/>
            <a:gdLst>
              <a:gd name="connsiteX0" fmla="*/ 360906 w 2187998"/>
              <a:gd name="connsiteY0" fmla="*/ 0 h 203010"/>
              <a:gd name="connsiteX1" fmla="*/ 1090240 w 2187998"/>
              <a:gd name="connsiteY1" fmla="*/ 0 h 203010"/>
              <a:gd name="connsiteX2" fmla="*/ 1646028 w 2187998"/>
              <a:gd name="connsiteY2" fmla="*/ 0 h 203010"/>
              <a:gd name="connsiteX3" fmla="*/ 1819572 w 2187998"/>
              <a:gd name="connsiteY3" fmla="*/ 0 h 203010"/>
              <a:gd name="connsiteX4" fmla="*/ 2187998 w 2187998"/>
              <a:gd name="connsiteY4" fmla="*/ 0 h 203010"/>
              <a:gd name="connsiteX5" fmla="*/ 2187998 w 2187998"/>
              <a:gd name="connsiteY5" fmla="*/ 203010 h 203010"/>
              <a:gd name="connsiteX6" fmla="*/ 1646028 w 2187998"/>
              <a:gd name="connsiteY6" fmla="*/ 203010 h 203010"/>
              <a:gd name="connsiteX7" fmla="*/ 1090240 w 2187998"/>
              <a:gd name="connsiteY7" fmla="*/ 203010 h 203010"/>
              <a:gd name="connsiteX8" fmla="*/ 0 w 2187998"/>
              <a:gd name="connsiteY8" fmla="*/ 203010 h 203010"/>
              <a:gd name="connsiteX9" fmla="*/ 218048 w 2187998"/>
              <a:gd name="connsiteY9" fmla="*/ 82708 h 20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7998" h="203010">
                <a:moveTo>
                  <a:pt x="360906" y="0"/>
                </a:moveTo>
                <a:lnTo>
                  <a:pt x="1090240" y="0"/>
                </a:lnTo>
                <a:lnTo>
                  <a:pt x="1646028" y="0"/>
                </a:lnTo>
                <a:lnTo>
                  <a:pt x="1819572" y="0"/>
                </a:lnTo>
                <a:lnTo>
                  <a:pt x="2187998" y="0"/>
                </a:lnTo>
                <a:lnTo>
                  <a:pt x="2187998" y="203010"/>
                </a:lnTo>
                <a:lnTo>
                  <a:pt x="1646028" y="203010"/>
                </a:lnTo>
                <a:lnTo>
                  <a:pt x="1090240" y="203010"/>
                </a:lnTo>
                <a:lnTo>
                  <a:pt x="0" y="203010"/>
                </a:lnTo>
                <a:lnTo>
                  <a:pt x="218048" y="8270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2295" y="2071370"/>
            <a:ext cx="11235055" cy="2954654"/>
            <a:chOff x="582534" y="3102019"/>
            <a:chExt cx="11234905" cy="1823663"/>
          </a:xfrm>
        </p:grpSpPr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8930926" y="3194751"/>
              <a:ext cx="333670" cy="332050"/>
            </a:xfrm>
            <a:custGeom>
              <a:avLst/>
              <a:gdLst>
                <a:gd name="T0" fmla="*/ 206 w 412"/>
                <a:gd name="T1" fmla="*/ 410 h 410"/>
                <a:gd name="T2" fmla="*/ 164 w 412"/>
                <a:gd name="T3" fmla="*/ 406 h 410"/>
                <a:gd name="T4" fmla="*/ 126 w 412"/>
                <a:gd name="T5" fmla="*/ 394 h 410"/>
                <a:gd name="T6" fmla="*/ 90 w 412"/>
                <a:gd name="T7" fmla="*/ 376 h 410"/>
                <a:gd name="T8" fmla="*/ 60 w 412"/>
                <a:gd name="T9" fmla="*/ 350 h 410"/>
                <a:gd name="T10" fmla="*/ 36 w 412"/>
                <a:gd name="T11" fmla="*/ 320 h 410"/>
                <a:gd name="T12" fmla="*/ 16 w 412"/>
                <a:gd name="T13" fmla="*/ 284 h 410"/>
                <a:gd name="T14" fmla="*/ 4 w 412"/>
                <a:gd name="T15" fmla="*/ 246 h 410"/>
                <a:gd name="T16" fmla="*/ 0 w 412"/>
                <a:gd name="T17" fmla="*/ 204 h 410"/>
                <a:gd name="T18" fmla="*/ 2 w 412"/>
                <a:gd name="T19" fmla="*/ 184 h 410"/>
                <a:gd name="T20" fmla="*/ 10 w 412"/>
                <a:gd name="T21" fmla="*/ 144 h 410"/>
                <a:gd name="T22" fmla="*/ 26 w 412"/>
                <a:gd name="T23" fmla="*/ 106 h 410"/>
                <a:gd name="T24" fmla="*/ 48 w 412"/>
                <a:gd name="T25" fmla="*/ 74 h 410"/>
                <a:gd name="T26" fmla="*/ 76 w 412"/>
                <a:gd name="T27" fmla="*/ 46 h 410"/>
                <a:gd name="T28" fmla="*/ 108 w 412"/>
                <a:gd name="T29" fmla="*/ 24 h 410"/>
                <a:gd name="T30" fmla="*/ 144 w 412"/>
                <a:gd name="T31" fmla="*/ 8 h 410"/>
                <a:gd name="T32" fmla="*/ 184 w 412"/>
                <a:gd name="T33" fmla="*/ 0 h 410"/>
                <a:gd name="T34" fmla="*/ 206 w 412"/>
                <a:gd name="T35" fmla="*/ 0 h 410"/>
                <a:gd name="T36" fmla="*/ 248 w 412"/>
                <a:gd name="T37" fmla="*/ 4 h 410"/>
                <a:gd name="T38" fmla="*/ 286 w 412"/>
                <a:gd name="T39" fmla="*/ 16 h 410"/>
                <a:gd name="T40" fmla="*/ 320 w 412"/>
                <a:gd name="T41" fmla="*/ 34 h 410"/>
                <a:gd name="T42" fmla="*/ 352 w 412"/>
                <a:gd name="T43" fmla="*/ 60 h 410"/>
                <a:gd name="T44" fmla="*/ 376 w 412"/>
                <a:gd name="T45" fmla="*/ 90 h 410"/>
                <a:gd name="T46" fmla="*/ 396 w 412"/>
                <a:gd name="T47" fmla="*/ 124 h 410"/>
                <a:gd name="T48" fmla="*/ 408 w 412"/>
                <a:gd name="T49" fmla="*/ 164 h 410"/>
                <a:gd name="T50" fmla="*/ 412 w 412"/>
                <a:gd name="T51" fmla="*/ 204 h 410"/>
                <a:gd name="T52" fmla="*/ 410 w 412"/>
                <a:gd name="T53" fmla="*/ 226 h 410"/>
                <a:gd name="T54" fmla="*/ 402 w 412"/>
                <a:gd name="T55" fmla="*/ 266 h 410"/>
                <a:gd name="T56" fmla="*/ 386 w 412"/>
                <a:gd name="T57" fmla="*/ 302 h 410"/>
                <a:gd name="T58" fmla="*/ 364 w 412"/>
                <a:gd name="T59" fmla="*/ 336 h 410"/>
                <a:gd name="T60" fmla="*/ 336 w 412"/>
                <a:gd name="T61" fmla="*/ 364 h 410"/>
                <a:gd name="T62" fmla="*/ 304 w 412"/>
                <a:gd name="T63" fmla="*/ 386 h 410"/>
                <a:gd name="T64" fmla="*/ 268 w 412"/>
                <a:gd name="T65" fmla="*/ 402 h 410"/>
                <a:gd name="T66" fmla="*/ 226 w 412"/>
                <a:gd name="T67" fmla="*/ 410 h 410"/>
                <a:gd name="T68" fmla="*/ 206 w 412"/>
                <a:gd name="T69" fmla="*/ 410 h 410"/>
                <a:gd name="T70" fmla="*/ 314 w 412"/>
                <a:gd name="T71" fmla="*/ 216 h 410"/>
                <a:gd name="T72" fmla="*/ 318 w 412"/>
                <a:gd name="T73" fmla="*/ 204 h 410"/>
                <a:gd name="T74" fmla="*/ 314 w 412"/>
                <a:gd name="T75" fmla="*/ 192 h 410"/>
                <a:gd name="T76" fmla="*/ 192 w 412"/>
                <a:gd name="T77" fmla="*/ 72 h 410"/>
                <a:gd name="T78" fmla="*/ 180 w 412"/>
                <a:gd name="T79" fmla="*/ 66 h 410"/>
                <a:gd name="T80" fmla="*/ 168 w 412"/>
                <a:gd name="T81" fmla="*/ 72 h 410"/>
                <a:gd name="T82" fmla="*/ 140 w 412"/>
                <a:gd name="T83" fmla="*/ 98 h 410"/>
                <a:gd name="T84" fmla="*/ 136 w 412"/>
                <a:gd name="T85" fmla="*/ 110 h 410"/>
                <a:gd name="T86" fmla="*/ 140 w 412"/>
                <a:gd name="T87" fmla="*/ 122 h 410"/>
                <a:gd name="T88" fmla="*/ 140 w 412"/>
                <a:gd name="T89" fmla="*/ 286 h 410"/>
                <a:gd name="T90" fmla="*/ 138 w 412"/>
                <a:gd name="T91" fmla="*/ 292 h 410"/>
                <a:gd name="T92" fmla="*/ 138 w 412"/>
                <a:gd name="T93" fmla="*/ 306 h 410"/>
                <a:gd name="T94" fmla="*/ 168 w 412"/>
                <a:gd name="T95" fmla="*/ 338 h 410"/>
                <a:gd name="T96" fmla="*/ 174 w 412"/>
                <a:gd name="T97" fmla="*/ 342 h 410"/>
                <a:gd name="T98" fmla="*/ 186 w 412"/>
                <a:gd name="T99" fmla="*/ 342 h 410"/>
                <a:gd name="T100" fmla="*/ 314 w 412"/>
                <a:gd name="T101" fmla="*/ 21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2" h="410">
                  <a:moveTo>
                    <a:pt x="206" y="410"/>
                  </a:moveTo>
                  <a:lnTo>
                    <a:pt x="206" y="410"/>
                  </a:lnTo>
                  <a:lnTo>
                    <a:pt x="184" y="410"/>
                  </a:lnTo>
                  <a:lnTo>
                    <a:pt x="164" y="406"/>
                  </a:lnTo>
                  <a:lnTo>
                    <a:pt x="144" y="402"/>
                  </a:lnTo>
                  <a:lnTo>
                    <a:pt x="126" y="394"/>
                  </a:lnTo>
                  <a:lnTo>
                    <a:pt x="108" y="386"/>
                  </a:lnTo>
                  <a:lnTo>
                    <a:pt x="90" y="376"/>
                  </a:lnTo>
                  <a:lnTo>
                    <a:pt x="76" y="364"/>
                  </a:lnTo>
                  <a:lnTo>
                    <a:pt x="60" y="350"/>
                  </a:lnTo>
                  <a:lnTo>
                    <a:pt x="48" y="336"/>
                  </a:lnTo>
                  <a:lnTo>
                    <a:pt x="36" y="320"/>
                  </a:lnTo>
                  <a:lnTo>
                    <a:pt x="26" y="302"/>
                  </a:lnTo>
                  <a:lnTo>
                    <a:pt x="16" y="284"/>
                  </a:lnTo>
                  <a:lnTo>
                    <a:pt x="10" y="266"/>
                  </a:lnTo>
                  <a:lnTo>
                    <a:pt x="4" y="246"/>
                  </a:lnTo>
                  <a:lnTo>
                    <a:pt x="2" y="22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184"/>
                  </a:lnTo>
                  <a:lnTo>
                    <a:pt x="4" y="164"/>
                  </a:lnTo>
                  <a:lnTo>
                    <a:pt x="10" y="144"/>
                  </a:lnTo>
                  <a:lnTo>
                    <a:pt x="16" y="124"/>
                  </a:lnTo>
                  <a:lnTo>
                    <a:pt x="26" y="106"/>
                  </a:lnTo>
                  <a:lnTo>
                    <a:pt x="36" y="90"/>
                  </a:lnTo>
                  <a:lnTo>
                    <a:pt x="48" y="74"/>
                  </a:lnTo>
                  <a:lnTo>
                    <a:pt x="60" y="60"/>
                  </a:lnTo>
                  <a:lnTo>
                    <a:pt x="76" y="46"/>
                  </a:lnTo>
                  <a:lnTo>
                    <a:pt x="90" y="34"/>
                  </a:lnTo>
                  <a:lnTo>
                    <a:pt x="108" y="24"/>
                  </a:lnTo>
                  <a:lnTo>
                    <a:pt x="126" y="16"/>
                  </a:lnTo>
                  <a:lnTo>
                    <a:pt x="144" y="8"/>
                  </a:lnTo>
                  <a:lnTo>
                    <a:pt x="164" y="4"/>
                  </a:lnTo>
                  <a:lnTo>
                    <a:pt x="18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48" y="4"/>
                  </a:lnTo>
                  <a:lnTo>
                    <a:pt x="268" y="8"/>
                  </a:lnTo>
                  <a:lnTo>
                    <a:pt x="286" y="16"/>
                  </a:lnTo>
                  <a:lnTo>
                    <a:pt x="304" y="24"/>
                  </a:lnTo>
                  <a:lnTo>
                    <a:pt x="320" y="34"/>
                  </a:lnTo>
                  <a:lnTo>
                    <a:pt x="336" y="46"/>
                  </a:lnTo>
                  <a:lnTo>
                    <a:pt x="352" y="60"/>
                  </a:lnTo>
                  <a:lnTo>
                    <a:pt x="364" y="74"/>
                  </a:lnTo>
                  <a:lnTo>
                    <a:pt x="376" y="90"/>
                  </a:lnTo>
                  <a:lnTo>
                    <a:pt x="386" y="106"/>
                  </a:lnTo>
                  <a:lnTo>
                    <a:pt x="396" y="124"/>
                  </a:lnTo>
                  <a:lnTo>
                    <a:pt x="402" y="144"/>
                  </a:lnTo>
                  <a:lnTo>
                    <a:pt x="408" y="164"/>
                  </a:lnTo>
                  <a:lnTo>
                    <a:pt x="410" y="18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10" y="226"/>
                  </a:lnTo>
                  <a:lnTo>
                    <a:pt x="408" y="246"/>
                  </a:lnTo>
                  <a:lnTo>
                    <a:pt x="402" y="266"/>
                  </a:lnTo>
                  <a:lnTo>
                    <a:pt x="396" y="284"/>
                  </a:lnTo>
                  <a:lnTo>
                    <a:pt x="386" y="302"/>
                  </a:lnTo>
                  <a:lnTo>
                    <a:pt x="376" y="320"/>
                  </a:lnTo>
                  <a:lnTo>
                    <a:pt x="364" y="336"/>
                  </a:lnTo>
                  <a:lnTo>
                    <a:pt x="352" y="350"/>
                  </a:lnTo>
                  <a:lnTo>
                    <a:pt x="336" y="364"/>
                  </a:lnTo>
                  <a:lnTo>
                    <a:pt x="320" y="376"/>
                  </a:lnTo>
                  <a:lnTo>
                    <a:pt x="304" y="386"/>
                  </a:lnTo>
                  <a:lnTo>
                    <a:pt x="286" y="394"/>
                  </a:lnTo>
                  <a:lnTo>
                    <a:pt x="268" y="402"/>
                  </a:lnTo>
                  <a:lnTo>
                    <a:pt x="248" y="406"/>
                  </a:lnTo>
                  <a:lnTo>
                    <a:pt x="226" y="410"/>
                  </a:lnTo>
                  <a:lnTo>
                    <a:pt x="206" y="410"/>
                  </a:lnTo>
                  <a:lnTo>
                    <a:pt x="206" y="410"/>
                  </a:lnTo>
                  <a:close/>
                  <a:moveTo>
                    <a:pt x="314" y="216"/>
                  </a:moveTo>
                  <a:lnTo>
                    <a:pt x="314" y="216"/>
                  </a:lnTo>
                  <a:lnTo>
                    <a:pt x="318" y="212"/>
                  </a:lnTo>
                  <a:lnTo>
                    <a:pt x="318" y="204"/>
                  </a:lnTo>
                  <a:lnTo>
                    <a:pt x="318" y="198"/>
                  </a:lnTo>
                  <a:lnTo>
                    <a:pt x="314" y="19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86" y="68"/>
                  </a:lnTo>
                  <a:lnTo>
                    <a:pt x="180" y="66"/>
                  </a:lnTo>
                  <a:lnTo>
                    <a:pt x="174" y="68"/>
                  </a:lnTo>
                  <a:lnTo>
                    <a:pt x="168" y="72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38" y="104"/>
                  </a:lnTo>
                  <a:lnTo>
                    <a:pt x="136" y="110"/>
                  </a:lnTo>
                  <a:lnTo>
                    <a:pt x="138" y="116"/>
                  </a:lnTo>
                  <a:lnTo>
                    <a:pt x="140" y="122"/>
                  </a:lnTo>
                  <a:lnTo>
                    <a:pt x="224" y="204"/>
                  </a:lnTo>
                  <a:lnTo>
                    <a:pt x="140" y="286"/>
                  </a:lnTo>
                  <a:lnTo>
                    <a:pt x="140" y="286"/>
                  </a:lnTo>
                  <a:lnTo>
                    <a:pt x="138" y="292"/>
                  </a:lnTo>
                  <a:lnTo>
                    <a:pt x="136" y="300"/>
                  </a:lnTo>
                  <a:lnTo>
                    <a:pt x="138" y="306"/>
                  </a:lnTo>
                  <a:lnTo>
                    <a:pt x="140" y="312"/>
                  </a:lnTo>
                  <a:lnTo>
                    <a:pt x="168" y="338"/>
                  </a:lnTo>
                  <a:lnTo>
                    <a:pt x="168" y="338"/>
                  </a:lnTo>
                  <a:lnTo>
                    <a:pt x="174" y="342"/>
                  </a:lnTo>
                  <a:lnTo>
                    <a:pt x="180" y="344"/>
                  </a:lnTo>
                  <a:lnTo>
                    <a:pt x="186" y="342"/>
                  </a:lnTo>
                  <a:lnTo>
                    <a:pt x="192" y="338"/>
                  </a:lnTo>
                  <a:lnTo>
                    <a:pt x="314" y="2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82534" y="3194751"/>
              <a:ext cx="333670" cy="332050"/>
            </a:xfrm>
            <a:custGeom>
              <a:avLst/>
              <a:gdLst>
                <a:gd name="T0" fmla="*/ 206 w 412"/>
                <a:gd name="T1" fmla="*/ 410 h 410"/>
                <a:gd name="T2" fmla="*/ 164 w 412"/>
                <a:gd name="T3" fmla="*/ 406 h 410"/>
                <a:gd name="T4" fmla="*/ 126 w 412"/>
                <a:gd name="T5" fmla="*/ 394 h 410"/>
                <a:gd name="T6" fmla="*/ 90 w 412"/>
                <a:gd name="T7" fmla="*/ 376 h 410"/>
                <a:gd name="T8" fmla="*/ 60 w 412"/>
                <a:gd name="T9" fmla="*/ 350 h 410"/>
                <a:gd name="T10" fmla="*/ 36 w 412"/>
                <a:gd name="T11" fmla="*/ 320 h 410"/>
                <a:gd name="T12" fmla="*/ 16 w 412"/>
                <a:gd name="T13" fmla="*/ 284 h 410"/>
                <a:gd name="T14" fmla="*/ 4 w 412"/>
                <a:gd name="T15" fmla="*/ 246 h 410"/>
                <a:gd name="T16" fmla="*/ 0 w 412"/>
                <a:gd name="T17" fmla="*/ 204 h 410"/>
                <a:gd name="T18" fmla="*/ 2 w 412"/>
                <a:gd name="T19" fmla="*/ 184 h 410"/>
                <a:gd name="T20" fmla="*/ 10 w 412"/>
                <a:gd name="T21" fmla="*/ 144 h 410"/>
                <a:gd name="T22" fmla="*/ 26 w 412"/>
                <a:gd name="T23" fmla="*/ 106 h 410"/>
                <a:gd name="T24" fmla="*/ 48 w 412"/>
                <a:gd name="T25" fmla="*/ 74 h 410"/>
                <a:gd name="T26" fmla="*/ 76 w 412"/>
                <a:gd name="T27" fmla="*/ 46 h 410"/>
                <a:gd name="T28" fmla="*/ 108 w 412"/>
                <a:gd name="T29" fmla="*/ 24 h 410"/>
                <a:gd name="T30" fmla="*/ 144 w 412"/>
                <a:gd name="T31" fmla="*/ 8 h 410"/>
                <a:gd name="T32" fmla="*/ 184 w 412"/>
                <a:gd name="T33" fmla="*/ 0 h 410"/>
                <a:gd name="T34" fmla="*/ 206 w 412"/>
                <a:gd name="T35" fmla="*/ 0 h 410"/>
                <a:gd name="T36" fmla="*/ 248 w 412"/>
                <a:gd name="T37" fmla="*/ 4 h 410"/>
                <a:gd name="T38" fmla="*/ 286 w 412"/>
                <a:gd name="T39" fmla="*/ 16 h 410"/>
                <a:gd name="T40" fmla="*/ 320 w 412"/>
                <a:gd name="T41" fmla="*/ 34 h 410"/>
                <a:gd name="T42" fmla="*/ 352 w 412"/>
                <a:gd name="T43" fmla="*/ 60 h 410"/>
                <a:gd name="T44" fmla="*/ 376 w 412"/>
                <a:gd name="T45" fmla="*/ 90 h 410"/>
                <a:gd name="T46" fmla="*/ 396 w 412"/>
                <a:gd name="T47" fmla="*/ 124 h 410"/>
                <a:gd name="T48" fmla="*/ 408 w 412"/>
                <a:gd name="T49" fmla="*/ 164 h 410"/>
                <a:gd name="T50" fmla="*/ 412 w 412"/>
                <a:gd name="T51" fmla="*/ 204 h 410"/>
                <a:gd name="T52" fmla="*/ 410 w 412"/>
                <a:gd name="T53" fmla="*/ 226 h 410"/>
                <a:gd name="T54" fmla="*/ 402 w 412"/>
                <a:gd name="T55" fmla="*/ 266 h 410"/>
                <a:gd name="T56" fmla="*/ 386 w 412"/>
                <a:gd name="T57" fmla="*/ 302 h 410"/>
                <a:gd name="T58" fmla="*/ 364 w 412"/>
                <a:gd name="T59" fmla="*/ 336 h 410"/>
                <a:gd name="T60" fmla="*/ 336 w 412"/>
                <a:gd name="T61" fmla="*/ 364 h 410"/>
                <a:gd name="T62" fmla="*/ 304 w 412"/>
                <a:gd name="T63" fmla="*/ 386 h 410"/>
                <a:gd name="T64" fmla="*/ 268 w 412"/>
                <a:gd name="T65" fmla="*/ 402 h 410"/>
                <a:gd name="T66" fmla="*/ 226 w 412"/>
                <a:gd name="T67" fmla="*/ 410 h 410"/>
                <a:gd name="T68" fmla="*/ 206 w 412"/>
                <a:gd name="T69" fmla="*/ 410 h 410"/>
                <a:gd name="T70" fmla="*/ 314 w 412"/>
                <a:gd name="T71" fmla="*/ 216 h 410"/>
                <a:gd name="T72" fmla="*/ 318 w 412"/>
                <a:gd name="T73" fmla="*/ 204 h 410"/>
                <a:gd name="T74" fmla="*/ 314 w 412"/>
                <a:gd name="T75" fmla="*/ 192 h 410"/>
                <a:gd name="T76" fmla="*/ 192 w 412"/>
                <a:gd name="T77" fmla="*/ 72 h 410"/>
                <a:gd name="T78" fmla="*/ 180 w 412"/>
                <a:gd name="T79" fmla="*/ 66 h 410"/>
                <a:gd name="T80" fmla="*/ 168 w 412"/>
                <a:gd name="T81" fmla="*/ 72 h 410"/>
                <a:gd name="T82" fmla="*/ 140 w 412"/>
                <a:gd name="T83" fmla="*/ 98 h 410"/>
                <a:gd name="T84" fmla="*/ 136 w 412"/>
                <a:gd name="T85" fmla="*/ 110 h 410"/>
                <a:gd name="T86" fmla="*/ 140 w 412"/>
                <a:gd name="T87" fmla="*/ 122 h 410"/>
                <a:gd name="T88" fmla="*/ 140 w 412"/>
                <a:gd name="T89" fmla="*/ 286 h 410"/>
                <a:gd name="T90" fmla="*/ 138 w 412"/>
                <a:gd name="T91" fmla="*/ 292 h 410"/>
                <a:gd name="T92" fmla="*/ 138 w 412"/>
                <a:gd name="T93" fmla="*/ 306 h 410"/>
                <a:gd name="T94" fmla="*/ 168 w 412"/>
                <a:gd name="T95" fmla="*/ 338 h 410"/>
                <a:gd name="T96" fmla="*/ 174 w 412"/>
                <a:gd name="T97" fmla="*/ 342 h 410"/>
                <a:gd name="T98" fmla="*/ 186 w 412"/>
                <a:gd name="T99" fmla="*/ 342 h 410"/>
                <a:gd name="T100" fmla="*/ 314 w 412"/>
                <a:gd name="T101" fmla="*/ 21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2" h="410">
                  <a:moveTo>
                    <a:pt x="206" y="410"/>
                  </a:moveTo>
                  <a:lnTo>
                    <a:pt x="206" y="410"/>
                  </a:lnTo>
                  <a:lnTo>
                    <a:pt x="184" y="410"/>
                  </a:lnTo>
                  <a:lnTo>
                    <a:pt x="164" y="406"/>
                  </a:lnTo>
                  <a:lnTo>
                    <a:pt x="144" y="402"/>
                  </a:lnTo>
                  <a:lnTo>
                    <a:pt x="126" y="394"/>
                  </a:lnTo>
                  <a:lnTo>
                    <a:pt x="108" y="386"/>
                  </a:lnTo>
                  <a:lnTo>
                    <a:pt x="90" y="376"/>
                  </a:lnTo>
                  <a:lnTo>
                    <a:pt x="76" y="364"/>
                  </a:lnTo>
                  <a:lnTo>
                    <a:pt x="60" y="350"/>
                  </a:lnTo>
                  <a:lnTo>
                    <a:pt x="48" y="336"/>
                  </a:lnTo>
                  <a:lnTo>
                    <a:pt x="36" y="320"/>
                  </a:lnTo>
                  <a:lnTo>
                    <a:pt x="26" y="302"/>
                  </a:lnTo>
                  <a:lnTo>
                    <a:pt x="16" y="284"/>
                  </a:lnTo>
                  <a:lnTo>
                    <a:pt x="10" y="266"/>
                  </a:lnTo>
                  <a:lnTo>
                    <a:pt x="4" y="246"/>
                  </a:lnTo>
                  <a:lnTo>
                    <a:pt x="2" y="22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" y="184"/>
                  </a:lnTo>
                  <a:lnTo>
                    <a:pt x="4" y="164"/>
                  </a:lnTo>
                  <a:lnTo>
                    <a:pt x="10" y="144"/>
                  </a:lnTo>
                  <a:lnTo>
                    <a:pt x="16" y="124"/>
                  </a:lnTo>
                  <a:lnTo>
                    <a:pt x="26" y="106"/>
                  </a:lnTo>
                  <a:lnTo>
                    <a:pt x="36" y="90"/>
                  </a:lnTo>
                  <a:lnTo>
                    <a:pt x="48" y="74"/>
                  </a:lnTo>
                  <a:lnTo>
                    <a:pt x="60" y="60"/>
                  </a:lnTo>
                  <a:lnTo>
                    <a:pt x="76" y="46"/>
                  </a:lnTo>
                  <a:lnTo>
                    <a:pt x="90" y="34"/>
                  </a:lnTo>
                  <a:lnTo>
                    <a:pt x="108" y="24"/>
                  </a:lnTo>
                  <a:lnTo>
                    <a:pt x="126" y="16"/>
                  </a:lnTo>
                  <a:lnTo>
                    <a:pt x="144" y="8"/>
                  </a:lnTo>
                  <a:lnTo>
                    <a:pt x="164" y="4"/>
                  </a:lnTo>
                  <a:lnTo>
                    <a:pt x="184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48" y="4"/>
                  </a:lnTo>
                  <a:lnTo>
                    <a:pt x="268" y="8"/>
                  </a:lnTo>
                  <a:lnTo>
                    <a:pt x="286" y="16"/>
                  </a:lnTo>
                  <a:lnTo>
                    <a:pt x="304" y="24"/>
                  </a:lnTo>
                  <a:lnTo>
                    <a:pt x="320" y="34"/>
                  </a:lnTo>
                  <a:lnTo>
                    <a:pt x="336" y="46"/>
                  </a:lnTo>
                  <a:lnTo>
                    <a:pt x="352" y="60"/>
                  </a:lnTo>
                  <a:lnTo>
                    <a:pt x="364" y="74"/>
                  </a:lnTo>
                  <a:lnTo>
                    <a:pt x="376" y="90"/>
                  </a:lnTo>
                  <a:lnTo>
                    <a:pt x="386" y="106"/>
                  </a:lnTo>
                  <a:lnTo>
                    <a:pt x="396" y="124"/>
                  </a:lnTo>
                  <a:lnTo>
                    <a:pt x="402" y="144"/>
                  </a:lnTo>
                  <a:lnTo>
                    <a:pt x="408" y="164"/>
                  </a:lnTo>
                  <a:lnTo>
                    <a:pt x="410" y="184"/>
                  </a:lnTo>
                  <a:lnTo>
                    <a:pt x="412" y="204"/>
                  </a:lnTo>
                  <a:lnTo>
                    <a:pt x="412" y="204"/>
                  </a:lnTo>
                  <a:lnTo>
                    <a:pt x="410" y="226"/>
                  </a:lnTo>
                  <a:lnTo>
                    <a:pt x="408" y="246"/>
                  </a:lnTo>
                  <a:lnTo>
                    <a:pt x="402" y="266"/>
                  </a:lnTo>
                  <a:lnTo>
                    <a:pt x="396" y="284"/>
                  </a:lnTo>
                  <a:lnTo>
                    <a:pt x="386" y="302"/>
                  </a:lnTo>
                  <a:lnTo>
                    <a:pt x="376" y="320"/>
                  </a:lnTo>
                  <a:lnTo>
                    <a:pt x="364" y="336"/>
                  </a:lnTo>
                  <a:lnTo>
                    <a:pt x="352" y="350"/>
                  </a:lnTo>
                  <a:lnTo>
                    <a:pt x="336" y="364"/>
                  </a:lnTo>
                  <a:lnTo>
                    <a:pt x="320" y="376"/>
                  </a:lnTo>
                  <a:lnTo>
                    <a:pt x="304" y="386"/>
                  </a:lnTo>
                  <a:lnTo>
                    <a:pt x="286" y="394"/>
                  </a:lnTo>
                  <a:lnTo>
                    <a:pt x="268" y="402"/>
                  </a:lnTo>
                  <a:lnTo>
                    <a:pt x="248" y="406"/>
                  </a:lnTo>
                  <a:lnTo>
                    <a:pt x="226" y="410"/>
                  </a:lnTo>
                  <a:lnTo>
                    <a:pt x="206" y="410"/>
                  </a:lnTo>
                  <a:lnTo>
                    <a:pt x="206" y="410"/>
                  </a:lnTo>
                  <a:close/>
                  <a:moveTo>
                    <a:pt x="314" y="216"/>
                  </a:moveTo>
                  <a:lnTo>
                    <a:pt x="314" y="216"/>
                  </a:lnTo>
                  <a:lnTo>
                    <a:pt x="318" y="212"/>
                  </a:lnTo>
                  <a:lnTo>
                    <a:pt x="318" y="204"/>
                  </a:lnTo>
                  <a:lnTo>
                    <a:pt x="318" y="198"/>
                  </a:lnTo>
                  <a:lnTo>
                    <a:pt x="314" y="192"/>
                  </a:lnTo>
                  <a:lnTo>
                    <a:pt x="192" y="72"/>
                  </a:lnTo>
                  <a:lnTo>
                    <a:pt x="192" y="72"/>
                  </a:lnTo>
                  <a:lnTo>
                    <a:pt x="186" y="68"/>
                  </a:lnTo>
                  <a:lnTo>
                    <a:pt x="180" y="66"/>
                  </a:lnTo>
                  <a:lnTo>
                    <a:pt x="174" y="68"/>
                  </a:lnTo>
                  <a:lnTo>
                    <a:pt x="168" y="72"/>
                  </a:lnTo>
                  <a:lnTo>
                    <a:pt x="140" y="98"/>
                  </a:lnTo>
                  <a:lnTo>
                    <a:pt x="140" y="98"/>
                  </a:lnTo>
                  <a:lnTo>
                    <a:pt x="138" y="104"/>
                  </a:lnTo>
                  <a:lnTo>
                    <a:pt x="136" y="110"/>
                  </a:lnTo>
                  <a:lnTo>
                    <a:pt x="138" y="116"/>
                  </a:lnTo>
                  <a:lnTo>
                    <a:pt x="140" y="122"/>
                  </a:lnTo>
                  <a:lnTo>
                    <a:pt x="224" y="204"/>
                  </a:lnTo>
                  <a:lnTo>
                    <a:pt x="140" y="286"/>
                  </a:lnTo>
                  <a:lnTo>
                    <a:pt x="140" y="286"/>
                  </a:lnTo>
                  <a:lnTo>
                    <a:pt x="138" y="292"/>
                  </a:lnTo>
                  <a:lnTo>
                    <a:pt x="136" y="300"/>
                  </a:lnTo>
                  <a:lnTo>
                    <a:pt x="138" y="306"/>
                  </a:lnTo>
                  <a:lnTo>
                    <a:pt x="140" y="312"/>
                  </a:lnTo>
                  <a:lnTo>
                    <a:pt x="168" y="338"/>
                  </a:lnTo>
                  <a:lnTo>
                    <a:pt x="168" y="338"/>
                  </a:lnTo>
                  <a:lnTo>
                    <a:pt x="174" y="342"/>
                  </a:lnTo>
                  <a:lnTo>
                    <a:pt x="180" y="344"/>
                  </a:lnTo>
                  <a:lnTo>
                    <a:pt x="186" y="342"/>
                  </a:lnTo>
                  <a:lnTo>
                    <a:pt x="192" y="338"/>
                  </a:lnTo>
                  <a:lnTo>
                    <a:pt x="314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7"/>
            <p:cNvSpPr txBox="1">
              <a:spLocks noChangeArrowheads="1"/>
            </p:cNvSpPr>
            <p:nvPr/>
          </p:nvSpPr>
          <p:spPr bwMode="auto">
            <a:xfrm flipH="1">
              <a:off x="1119652" y="3102019"/>
              <a:ext cx="2395652" cy="1795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位图连接索引</a:t>
              </a:r>
              <a:endPara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位图(bitmap)索引是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一</a:t>
              </a: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种通过位图记录属性列的每个成员在行中位置的技术,适用于属性列中不同成员的数量与行数之比较小的低势集属性。</a:t>
              </a:r>
              <a:endPara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42" name="TextBox 7"/>
            <p:cNvSpPr txBox="1">
              <a:spLocks noChangeArrowheads="1"/>
            </p:cNvSpPr>
            <p:nvPr/>
          </p:nvSpPr>
          <p:spPr bwMode="auto">
            <a:xfrm flipH="1">
              <a:off x="9421787" y="3102019"/>
              <a:ext cx="2395652" cy="1823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Da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tabase Cracking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技术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Cracking是一种动态自维护索引机制,不需要了解查询负载的特征。随着查询的执行而不断调整列中数据的分布，使查询产生的范围段的数据连续存储，范围段有序存储。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40995" y="470535"/>
            <a:ext cx="39985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内存数据库实现技术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32152" y="2359199"/>
            <a:ext cx="5126474" cy="2802936"/>
            <a:chOff x="3532152" y="2359199"/>
            <a:chExt cx="5126474" cy="2802936"/>
          </a:xfrm>
        </p:grpSpPr>
        <p:sp>
          <p:nvSpPr>
            <p:cNvPr id="6" name="Shape 2724"/>
            <p:cNvSpPr/>
            <p:nvPr/>
          </p:nvSpPr>
          <p:spPr>
            <a:xfrm>
              <a:off x="7184738" y="4575161"/>
              <a:ext cx="1473888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Shape 2725"/>
            <p:cNvSpPr/>
            <p:nvPr/>
          </p:nvSpPr>
          <p:spPr>
            <a:xfrm>
              <a:off x="3532152" y="4575161"/>
              <a:ext cx="1473889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Shape 2726"/>
            <p:cNvSpPr/>
            <p:nvPr/>
          </p:nvSpPr>
          <p:spPr>
            <a:xfrm>
              <a:off x="7184738" y="2359199"/>
              <a:ext cx="1473888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2727"/>
            <p:cNvSpPr/>
            <p:nvPr/>
          </p:nvSpPr>
          <p:spPr>
            <a:xfrm>
              <a:off x="3532153" y="2362019"/>
              <a:ext cx="1473889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4"/>
          <p:cNvGrpSpPr/>
          <p:nvPr/>
        </p:nvGrpSpPr>
        <p:grpSpPr>
          <a:xfrm>
            <a:off x="3530600" y="2359199"/>
            <a:ext cx="592615" cy="592614"/>
            <a:chOff x="3530600" y="2359199"/>
            <a:chExt cx="592615" cy="592614"/>
          </a:xfrm>
        </p:grpSpPr>
        <p:sp>
          <p:nvSpPr>
            <p:cNvPr id="20" name="Shape 2751"/>
            <p:cNvSpPr/>
            <p:nvPr/>
          </p:nvSpPr>
          <p:spPr>
            <a:xfrm>
              <a:off x="3530600" y="2359199"/>
              <a:ext cx="592615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1" name="Group 2759"/>
            <p:cNvGrpSpPr/>
            <p:nvPr/>
          </p:nvGrpSpPr>
          <p:grpSpPr>
            <a:xfrm>
              <a:off x="3636576" y="2521074"/>
              <a:ext cx="380662" cy="269145"/>
              <a:chOff x="0" y="0"/>
              <a:chExt cx="730312" cy="516363"/>
            </a:xfrm>
            <a:solidFill>
              <a:schemeClr val="accent1"/>
            </a:solidFill>
          </p:grpSpPr>
          <p:sp>
            <p:nvSpPr>
              <p:cNvPr id="22" name="Shape 2752"/>
              <p:cNvSpPr/>
              <p:nvPr/>
            </p:nvSpPr>
            <p:spPr>
              <a:xfrm>
                <a:off x="312059" y="205265"/>
                <a:ext cx="104310" cy="104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3"/>
                    </a:moveTo>
                    <a:cubicBezTo>
                      <a:pt x="20639" y="6726"/>
                      <a:pt x="20639" y="12961"/>
                      <a:pt x="16796" y="16796"/>
                    </a:cubicBezTo>
                    <a:cubicBezTo>
                      <a:pt x="12952" y="20639"/>
                      <a:pt x="6726" y="20639"/>
                      <a:pt x="2882" y="16796"/>
                    </a:cubicBezTo>
                    <a:cubicBezTo>
                      <a:pt x="-961" y="12961"/>
                      <a:pt x="-961" y="6726"/>
                      <a:pt x="2882" y="2883"/>
                    </a:cubicBezTo>
                    <a:cubicBezTo>
                      <a:pt x="6726" y="-961"/>
                      <a:pt x="12952" y="-961"/>
                      <a:pt x="16796" y="2883"/>
                    </a:cubicBezTo>
                    <a:cubicBezTo>
                      <a:pt x="16796" y="2883"/>
                      <a:pt x="16796" y="2883"/>
                      <a:pt x="16796" y="288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Shape 2753"/>
              <p:cNvSpPr/>
              <p:nvPr/>
            </p:nvSpPr>
            <p:spPr>
              <a:xfrm>
                <a:off x="43826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30" y="0"/>
                    </a:moveTo>
                    <a:lnTo>
                      <a:pt x="0" y="3600"/>
                    </a:lnTo>
                    <a:cubicBezTo>
                      <a:pt x="5148" y="5519"/>
                      <a:pt x="7980" y="8080"/>
                      <a:pt x="7980" y="10800"/>
                    </a:cubicBezTo>
                    <a:cubicBezTo>
                      <a:pt x="7980" y="13520"/>
                      <a:pt x="5148" y="16076"/>
                      <a:pt x="0" y="18000"/>
                    </a:cubicBezTo>
                    <a:lnTo>
                      <a:pt x="9630" y="21600"/>
                    </a:lnTo>
                    <a:cubicBezTo>
                      <a:pt x="17344" y="18716"/>
                      <a:pt x="21600" y="14883"/>
                      <a:pt x="21600" y="10800"/>
                    </a:cubicBezTo>
                    <a:cubicBezTo>
                      <a:pt x="21600" y="6718"/>
                      <a:pt x="17344" y="2884"/>
                      <a:pt x="9630" y="0"/>
                    </a:cubicBezTo>
                    <a:cubicBezTo>
                      <a:pt x="9630" y="0"/>
                      <a:pt x="9630" y="0"/>
                      <a:pt x="963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Shape 2754"/>
              <p:cNvSpPr/>
              <p:nvPr/>
            </p:nvSpPr>
            <p:spPr>
              <a:xfrm>
                <a:off x="511777" y="73507"/>
                <a:ext cx="113122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7" h="21600" extrusionOk="0">
                    <a:moveTo>
                      <a:pt x="5749" y="0"/>
                    </a:moveTo>
                    <a:lnTo>
                      <a:pt x="0" y="2160"/>
                    </a:lnTo>
                    <a:cubicBezTo>
                      <a:pt x="12681" y="6924"/>
                      <a:pt x="12681" y="14676"/>
                      <a:pt x="0" y="19440"/>
                    </a:cubicBezTo>
                    <a:lnTo>
                      <a:pt x="5749" y="21600"/>
                    </a:lnTo>
                    <a:cubicBezTo>
                      <a:pt x="21600" y="15646"/>
                      <a:pt x="21600" y="5957"/>
                      <a:pt x="5749" y="0"/>
                    </a:cubicBezTo>
                    <a:cubicBezTo>
                      <a:pt x="5749" y="0"/>
                      <a:pt x="5749" y="0"/>
                      <a:pt x="5749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Shape 2755"/>
              <p:cNvSpPr/>
              <p:nvPr/>
            </p:nvSpPr>
            <p:spPr>
              <a:xfrm>
                <a:off x="586671" y="0"/>
                <a:ext cx="143642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4444" y="0"/>
                    </a:moveTo>
                    <a:lnTo>
                      <a:pt x="0" y="1543"/>
                    </a:lnTo>
                    <a:cubicBezTo>
                      <a:pt x="14701" y="6645"/>
                      <a:pt x="14701" y="14952"/>
                      <a:pt x="0" y="20058"/>
                    </a:cubicBezTo>
                    <a:lnTo>
                      <a:pt x="4444" y="21600"/>
                    </a:lnTo>
                    <a:cubicBezTo>
                      <a:pt x="21600" y="15643"/>
                      <a:pt x="21600" y="5955"/>
                      <a:pt x="4444" y="0"/>
                    </a:cubicBezTo>
                    <a:cubicBezTo>
                      <a:pt x="4444" y="0"/>
                      <a:pt x="4444" y="0"/>
                      <a:pt x="4444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Shape 2756"/>
              <p:cNvSpPr/>
              <p:nvPr/>
            </p:nvSpPr>
            <p:spPr>
              <a:xfrm>
                <a:off x="20803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0" y="0"/>
                    </a:moveTo>
                    <a:cubicBezTo>
                      <a:pt x="4256" y="2884"/>
                      <a:pt x="0" y="6718"/>
                      <a:pt x="0" y="10800"/>
                    </a:cubicBezTo>
                    <a:cubicBezTo>
                      <a:pt x="0" y="14883"/>
                      <a:pt x="4256" y="18716"/>
                      <a:pt x="11970" y="21600"/>
                    </a:cubicBezTo>
                    <a:lnTo>
                      <a:pt x="21600" y="18000"/>
                    </a:lnTo>
                    <a:cubicBezTo>
                      <a:pt x="16452" y="16076"/>
                      <a:pt x="13620" y="13520"/>
                      <a:pt x="13620" y="10800"/>
                    </a:cubicBezTo>
                    <a:cubicBezTo>
                      <a:pt x="13620" y="8080"/>
                      <a:pt x="16452" y="5519"/>
                      <a:pt x="21600" y="3600"/>
                    </a:cubicBezTo>
                    <a:cubicBezTo>
                      <a:pt x="21600" y="3600"/>
                      <a:pt x="11970" y="0"/>
                      <a:pt x="1197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Shape 2757"/>
              <p:cNvSpPr/>
              <p:nvPr/>
            </p:nvSpPr>
            <p:spPr>
              <a:xfrm>
                <a:off x="104019" y="73507"/>
                <a:ext cx="113126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8" h="21600" extrusionOk="0">
                    <a:moveTo>
                      <a:pt x="17638" y="2160"/>
                    </a:moveTo>
                    <a:lnTo>
                      <a:pt x="11888" y="0"/>
                    </a:lnTo>
                    <a:cubicBezTo>
                      <a:pt x="-3962" y="5957"/>
                      <a:pt x="-3962" y="15646"/>
                      <a:pt x="11888" y="21600"/>
                    </a:cubicBezTo>
                    <a:lnTo>
                      <a:pt x="17638" y="19440"/>
                    </a:lnTo>
                    <a:cubicBezTo>
                      <a:pt x="4956" y="14676"/>
                      <a:pt x="4956" y="6924"/>
                      <a:pt x="17638" y="2160"/>
                    </a:cubicBezTo>
                    <a:cubicBezTo>
                      <a:pt x="17638" y="2160"/>
                      <a:pt x="17638" y="2160"/>
                      <a:pt x="17638" y="216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Shape 2758"/>
              <p:cNvSpPr/>
              <p:nvPr/>
            </p:nvSpPr>
            <p:spPr>
              <a:xfrm>
                <a:off x="0" y="0"/>
                <a:ext cx="143606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17311" y="1543"/>
                    </a:moveTo>
                    <a:lnTo>
                      <a:pt x="12866" y="0"/>
                    </a:lnTo>
                    <a:cubicBezTo>
                      <a:pt x="-4289" y="5955"/>
                      <a:pt x="-4289" y="15643"/>
                      <a:pt x="12866" y="21600"/>
                    </a:cubicBezTo>
                    <a:lnTo>
                      <a:pt x="17311" y="20058"/>
                    </a:lnTo>
                    <a:cubicBezTo>
                      <a:pt x="2606" y="14952"/>
                      <a:pt x="2606" y="6645"/>
                      <a:pt x="17311" y="1543"/>
                    </a:cubicBezTo>
                    <a:cubicBezTo>
                      <a:pt x="17311" y="1543"/>
                      <a:pt x="17311" y="1543"/>
                      <a:pt x="17311" y="154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3"/>
          <p:cNvGrpSpPr/>
          <p:nvPr/>
        </p:nvGrpSpPr>
        <p:grpSpPr>
          <a:xfrm>
            <a:off x="8068786" y="2359199"/>
            <a:ext cx="592614" cy="592614"/>
            <a:chOff x="8068786" y="2359199"/>
            <a:chExt cx="592614" cy="592614"/>
          </a:xfrm>
        </p:grpSpPr>
        <p:sp>
          <p:nvSpPr>
            <p:cNvPr id="30" name="Shape 2761"/>
            <p:cNvSpPr/>
            <p:nvPr/>
          </p:nvSpPr>
          <p:spPr>
            <a:xfrm>
              <a:off x="8068786" y="2359199"/>
              <a:ext cx="592614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1" name="Group 2769"/>
            <p:cNvGrpSpPr/>
            <p:nvPr/>
          </p:nvGrpSpPr>
          <p:grpSpPr>
            <a:xfrm>
              <a:off x="8174762" y="2521074"/>
              <a:ext cx="380662" cy="269144"/>
              <a:chOff x="0" y="0"/>
              <a:chExt cx="730312" cy="516363"/>
            </a:xfrm>
          </p:grpSpPr>
          <p:sp>
            <p:nvSpPr>
              <p:cNvPr id="32" name="Shape 2762"/>
              <p:cNvSpPr/>
              <p:nvPr/>
            </p:nvSpPr>
            <p:spPr>
              <a:xfrm>
                <a:off x="312059" y="205265"/>
                <a:ext cx="104310" cy="104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3"/>
                    </a:moveTo>
                    <a:cubicBezTo>
                      <a:pt x="20639" y="6726"/>
                      <a:pt x="20639" y="12961"/>
                      <a:pt x="16796" y="16796"/>
                    </a:cubicBezTo>
                    <a:cubicBezTo>
                      <a:pt x="12952" y="20639"/>
                      <a:pt x="6726" y="20639"/>
                      <a:pt x="2882" y="16796"/>
                    </a:cubicBezTo>
                    <a:cubicBezTo>
                      <a:pt x="-961" y="12961"/>
                      <a:pt x="-961" y="6726"/>
                      <a:pt x="2882" y="2883"/>
                    </a:cubicBezTo>
                    <a:cubicBezTo>
                      <a:pt x="6726" y="-961"/>
                      <a:pt x="12952" y="-961"/>
                      <a:pt x="16796" y="2883"/>
                    </a:cubicBezTo>
                    <a:cubicBezTo>
                      <a:pt x="16796" y="2883"/>
                      <a:pt x="16796" y="2883"/>
                      <a:pt x="16796" y="288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Shape 2763"/>
              <p:cNvSpPr/>
              <p:nvPr/>
            </p:nvSpPr>
            <p:spPr>
              <a:xfrm>
                <a:off x="43826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30" y="0"/>
                    </a:moveTo>
                    <a:lnTo>
                      <a:pt x="0" y="3600"/>
                    </a:lnTo>
                    <a:cubicBezTo>
                      <a:pt x="5148" y="5519"/>
                      <a:pt x="7980" y="8080"/>
                      <a:pt x="7980" y="10800"/>
                    </a:cubicBezTo>
                    <a:cubicBezTo>
                      <a:pt x="7980" y="13520"/>
                      <a:pt x="5148" y="16076"/>
                      <a:pt x="0" y="18000"/>
                    </a:cubicBezTo>
                    <a:lnTo>
                      <a:pt x="9630" y="21600"/>
                    </a:lnTo>
                    <a:cubicBezTo>
                      <a:pt x="17344" y="18716"/>
                      <a:pt x="21600" y="14883"/>
                      <a:pt x="21600" y="10800"/>
                    </a:cubicBezTo>
                    <a:cubicBezTo>
                      <a:pt x="21600" y="6718"/>
                      <a:pt x="17344" y="2884"/>
                      <a:pt x="9630" y="0"/>
                    </a:cubicBezTo>
                    <a:cubicBezTo>
                      <a:pt x="9630" y="0"/>
                      <a:pt x="9630" y="0"/>
                      <a:pt x="9630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Shape 2764"/>
              <p:cNvSpPr/>
              <p:nvPr/>
            </p:nvSpPr>
            <p:spPr>
              <a:xfrm>
                <a:off x="511777" y="73507"/>
                <a:ext cx="113122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7" h="21600" extrusionOk="0">
                    <a:moveTo>
                      <a:pt x="5749" y="0"/>
                    </a:moveTo>
                    <a:lnTo>
                      <a:pt x="0" y="2160"/>
                    </a:lnTo>
                    <a:cubicBezTo>
                      <a:pt x="12681" y="6924"/>
                      <a:pt x="12681" y="14676"/>
                      <a:pt x="0" y="19440"/>
                    </a:cubicBezTo>
                    <a:lnTo>
                      <a:pt x="5749" y="21600"/>
                    </a:lnTo>
                    <a:cubicBezTo>
                      <a:pt x="21600" y="15646"/>
                      <a:pt x="21600" y="5957"/>
                      <a:pt x="5749" y="0"/>
                    </a:cubicBezTo>
                    <a:cubicBezTo>
                      <a:pt x="5749" y="0"/>
                      <a:pt x="5749" y="0"/>
                      <a:pt x="5749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Shape 2765"/>
              <p:cNvSpPr/>
              <p:nvPr/>
            </p:nvSpPr>
            <p:spPr>
              <a:xfrm>
                <a:off x="586671" y="0"/>
                <a:ext cx="143642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4444" y="0"/>
                    </a:moveTo>
                    <a:lnTo>
                      <a:pt x="0" y="1543"/>
                    </a:lnTo>
                    <a:cubicBezTo>
                      <a:pt x="14701" y="6645"/>
                      <a:pt x="14701" y="14952"/>
                      <a:pt x="0" y="20058"/>
                    </a:cubicBezTo>
                    <a:lnTo>
                      <a:pt x="4444" y="21600"/>
                    </a:lnTo>
                    <a:cubicBezTo>
                      <a:pt x="21600" y="15643"/>
                      <a:pt x="21600" y="5955"/>
                      <a:pt x="4444" y="0"/>
                    </a:cubicBezTo>
                    <a:cubicBezTo>
                      <a:pt x="4444" y="0"/>
                      <a:pt x="4444" y="0"/>
                      <a:pt x="4444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Shape 2766"/>
              <p:cNvSpPr/>
              <p:nvPr/>
            </p:nvSpPr>
            <p:spPr>
              <a:xfrm>
                <a:off x="20803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0" y="0"/>
                    </a:moveTo>
                    <a:cubicBezTo>
                      <a:pt x="4256" y="2884"/>
                      <a:pt x="0" y="6718"/>
                      <a:pt x="0" y="10800"/>
                    </a:cubicBezTo>
                    <a:cubicBezTo>
                      <a:pt x="0" y="14883"/>
                      <a:pt x="4256" y="18716"/>
                      <a:pt x="11970" y="21600"/>
                    </a:cubicBezTo>
                    <a:lnTo>
                      <a:pt x="21600" y="18000"/>
                    </a:lnTo>
                    <a:cubicBezTo>
                      <a:pt x="16452" y="16076"/>
                      <a:pt x="13620" y="13520"/>
                      <a:pt x="13620" y="10800"/>
                    </a:cubicBezTo>
                    <a:cubicBezTo>
                      <a:pt x="13620" y="8080"/>
                      <a:pt x="16452" y="5519"/>
                      <a:pt x="21600" y="3600"/>
                    </a:cubicBezTo>
                    <a:cubicBezTo>
                      <a:pt x="21600" y="3600"/>
                      <a:pt x="11970" y="0"/>
                      <a:pt x="11970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7" name="Shape 2767"/>
              <p:cNvSpPr/>
              <p:nvPr/>
            </p:nvSpPr>
            <p:spPr>
              <a:xfrm>
                <a:off x="104019" y="73507"/>
                <a:ext cx="113126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8" h="21600" extrusionOk="0">
                    <a:moveTo>
                      <a:pt x="17638" y="2160"/>
                    </a:moveTo>
                    <a:lnTo>
                      <a:pt x="11888" y="0"/>
                    </a:lnTo>
                    <a:cubicBezTo>
                      <a:pt x="-3962" y="5957"/>
                      <a:pt x="-3962" y="15646"/>
                      <a:pt x="11888" y="21600"/>
                    </a:cubicBezTo>
                    <a:lnTo>
                      <a:pt x="17638" y="19440"/>
                    </a:lnTo>
                    <a:cubicBezTo>
                      <a:pt x="4956" y="14676"/>
                      <a:pt x="4956" y="6924"/>
                      <a:pt x="17638" y="2160"/>
                    </a:cubicBezTo>
                    <a:cubicBezTo>
                      <a:pt x="17638" y="2160"/>
                      <a:pt x="17638" y="2160"/>
                      <a:pt x="17638" y="216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Shape 2768"/>
              <p:cNvSpPr/>
              <p:nvPr/>
            </p:nvSpPr>
            <p:spPr>
              <a:xfrm>
                <a:off x="0" y="0"/>
                <a:ext cx="143606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17311" y="1543"/>
                    </a:moveTo>
                    <a:lnTo>
                      <a:pt x="12866" y="0"/>
                    </a:lnTo>
                    <a:cubicBezTo>
                      <a:pt x="-4289" y="5955"/>
                      <a:pt x="-4289" y="15643"/>
                      <a:pt x="12866" y="21600"/>
                    </a:cubicBezTo>
                    <a:lnTo>
                      <a:pt x="17311" y="20058"/>
                    </a:lnTo>
                    <a:cubicBezTo>
                      <a:pt x="2606" y="14952"/>
                      <a:pt x="2606" y="6645"/>
                      <a:pt x="17311" y="1543"/>
                    </a:cubicBezTo>
                    <a:cubicBezTo>
                      <a:pt x="17311" y="1543"/>
                      <a:pt x="17311" y="1543"/>
                      <a:pt x="17311" y="1543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sz="1800"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Group 5"/>
          <p:cNvGrpSpPr/>
          <p:nvPr/>
        </p:nvGrpSpPr>
        <p:grpSpPr>
          <a:xfrm>
            <a:off x="3530600" y="4572342"/>
            <a:ext cx="592615" cy="592614"/>
            <a:chOff x="3530600" y="4572342"/>
            <a:chExt cx="592615" cy="592614"/>
          </a:xfrm>
        </p:grpSpPr>
        <p:sp>
          <p:nvSpPr>
            <p:cNvPr id="40" name="Shape 2771"/>
            <p:cNvSpPr/>
            <p:nvPr/>
          </p:nvSpPr>
          <p:spPr>
            <a:xfrm>
              <a:off x="3530600" y="4572342"/>
              <a:ext cx="592615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2772"/>
            <p:cNvSpPr/>
            <p:nvPr/>
          </p:nvSpPr>
          <p:spPr>
            <a:xfrm>
              <a:off x="3691227" y="4741082"/>
              <a:ext cx="271361" cy="24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20520" y="10845"/>
                  </a:moveTo>
                  <a:lnTo>
                    <a:pt x="17280" y="10845"/>
                  </a:lnTo>
                  <a:lnTo>
                    <a:pt x="17280" y="7836"/>
                  </a:lnTo>
                  <a:cubicBezTo>
                    <a:pt x="17280" y="7802"/>
                    <a:pt x="17273" y="7771"/>
                    <a:pt x="17271" y="7739"/>
                  </a:cubicBezTo>
                  <a:lnTo>
                    <a:pt x="19664" y="5069"/>
                  </a:lnTo>
                  <a:cubicBezTo>
                    <a:pt x="20085" y="4599"/>
                    <a:pt x="20085" y="3836"/>
                    <a:pt x="19664" y="3365"/>
                  </a:cubicBezTo>
                  <a:cubicBezTo>
                    <a:pt x="19242" y="2895"/>
                    <a:pt x="18558" y="2895"/>
                    <a:pt x="18136" y="3365"/>
                  </a:cubicBezTo>
                  <a:lnTo>
                    <a:pt x="15744" y="6035"/>
                  </a:lnTo>
                  <a:cubicBezTo>
                    <a:pt x="15714" y="6033"/>
                    <a:pt x="15687" y="6025"/>
                    <a:pt x="15657" y="6025"/>
                  </a:cubicBezTo>
                  <a:lnTo>
                    <a:pt x="5943" y="6025"/>
                  </a:lnTo>
                  <a:cubicBezTo>
                    <a:pt x="5913" y="6025"/>
                    <a:pt x="5886" y="6033"/>
                    <a:pt x="5856" y="6035"/>
                  </a:cubicBezTo>
                  <a:lnTo>
                    <a:pt x="3463" y="3365"/>
                  </a:lnTo>
                  <a:cubicBezTo>
                    <a:pt x="3042" y="2895"/>
                    <a:pt x="2358" y="2895"/>
                    <a:pt x="1936" y="3365"/>
                  </a:cubicBezTo>
                  <a:cubicBezTo>
                    <a:pt x="1515" y="3836"/>
                    <a:pt x="1515" y="4599"/>
                    <a:pt x="1936" y="5069"/>
                  </a:cubicBezTo>
                  <a:lnTo>
                    <a:pt x="4329" y="7739"/>
                  </a:lnTo>
                  <a:cubicBezTo>
                    <a:pt x="4327" y="7771"/>
                    <a:pt x="4320" y="7802"/>
                    <a:pt x="4320" y="7836"/>
                  </a:cubicBezTo>
                  <a:lnTo>
                    <a:pt x="4320" y="10845"/>
                  </a:lnTo>
                  <a:lnTo>
                    <a:pt x="1080" y="10845"/>
                  </a:lnTo>
                  <a:cubicBezTo>
                    <a:pt x="484" y="10845"/>
                    <a:pt x="0" y="11384"/>
                    <a:pt x="0" y="12050"/>
                  </a:cubicBezTo>
                  <a:cubicBezTo>
                    <a:pt x="0" y="12715"/>
                    <a:pt x="484" y="13255"/>
                    <a:pt x="1080" y="13255"/>
                  </a:cubicBezTo>
                  <a:lnTo>
                    <a:pt x="4320" y="13255"/>
                  </a:lnTo>
                  <a:cubicBezTo>
                    <a:pt x="4320" y="14194"/>
                    <a:pt x="4489" y="15087"/>
                    <a:pt x="4781" y="15910"/>
                  </a:cubicBezTo>
                  <a:cubicBezTo>
                    <a:pt x="4734" y="15948"/>
                    <a:pt x="4679" y="15970"/>
                    <a:pt x="4636" y="16017"/>
                  </a:cubicBezTo>
                  <a:lnTo>
                    <a:pt x="1581" y="19425"/>
                  </a:lnTo>
                  <a:cubicBezTo>
                    <a:pt x="1160" y="19896"/>
                    <a:pt x="1160" y="20659"/>
                    <a:pt x="1581" y="21130"/>
                  </a:cubicBezTo>
                  <a:cubicBezTo>
                    <a:pt x="2003" y="21600"/>
                    <a:pt x="2688" y="21600"/>
                    <a:pt x="3109" y="21130"/>
                  </a:cubicBezTo>
                  <a:lnTo>
                    <a:pt x="5919" y="17995"/>
                  </a:lnTo>
                  <a:cubicBezTo>
                    <a:pt x="6882" y="19226"/>
                    <a:pt x="8211" y="20093"/>
                    <a:pt x="9720" y="20376"/>
                  </a:cubicBezTo>
                  <a:lnTo>
                    <a:pt x="9720" y="8435"/>
                  </a:lnTo>
                  <a:lnTo>
                    <a:pt x="11880" y="8435"/>
                  </a:lnTo>
                  <a:lnTo>
                    <a:pt x="11880" y="20376"/>
                  </a:lnTo>
                  <a:cubicBezTo>
                    <a:pt x="13389" y="20093"/>
                    <a:pt x="14717" y="19226"/>
                    <a:pt x="15681" y="17995"/>
                  </a:cubicBezTo>
                  <a:lnTo>
                    <a:pt x="18491" y="21130"/>
                  </a:lnTo>
                  <a:cubicBezTo>
                    <a:pt x="18913" y="21600"/>
                    <a:pt x="19596" y="21600"/>
                    <a:pt x="20019" y="21130"/>
                  </a:cubicBezTo>
                  <a:cubicBezTo>
                    <a:pt x="20440" y="20659"/>
                    <a:pt x="20440" y="19896"/>
                    <a:pt x="20019" y="19425"/>
                  </a:cubicBezTo>
                  <a:lnTo>
                    <a:pt x="16964" y="16017"/>
                  </a:lnTo>
                  <a:cubicBezTo>
                    <a:pt x="16921" y="15970"/>
                    <a:pt x="16866" y="15948"/>
                    <a:pt x="16819" y="15910"/>
                  </a:cubicBezTo>
                  <a:cubicBezTo>
                    <a:pt x="17111" y="15087"/>
                    <a:pt x="17280" y="14194"/>
                    <a:pt x="17280" y="13255"/>
                  </a:cubicBezTo>
                  <a:lnTo>
                    <a:pt x="20520" y="13255"/>
                  </a:lnTo>
                  <a:cubicBezTo>
                    <a:pt x="21116" y="13255"/>
                    <a:pt x="21600" y="12715"/>
                    <a:pt x="21600" y="12050"/>
                  </a:cubicBezTo>
                  <a:cubicBezTo>
                    <a:pt x="21600" y="11384"/>
                    <a:pt x="21116" y="10845"/>
                    <a:pt x="20520" y="10845"/>
                  </a:cubicBezTo>
                  <a:close/>
                  <a:moveTo>
                    <a:pt x="10800" y="0"/>
                  </a:moveTo>
                  <a:cubicBezTo>
                    <a:pt x="8414" y="0"/>
                    <a:pt x="6480" y="2158"/>
                    <a:pt x="6480" y="4820"/>
                  </a:cubicBezTo>
                  <a:lnTo>
                    <a:pt x="15120" y="4820"/>
                  </a:lnTo>
                  <a:cubicBezTo>
                    <a:pt x="15120" y="2158"/>
                    <a:pt x="13186" y="0"/>
                    <a:pt x="10800" y="0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solidFill>
                  <a:srgbClr val="413B39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2"/>
          <p:cNvGrpSpPr/>
          <p:nvPr/>
        </p:nvGrpSpPr>
        <p:grpSpPr>
          <a:xfrm>
            <a:off x="8068786" y="4572342"/>
            <a:ext cx="592614" cy="592614"/>
            <a:chOff x="8068786" y="4572342"/>
            <a:chExt cx="592614" cy="592614"/>
          </a:xfrm>
        </p:grpSpPr>
        <p:sp>
          <p:nvSpPr>
            <p:cNvPr id="43" name="Shape 2774"/>
            <p:cNvSpPr/>
            <p:nvPr/>
          </p:nvSpPr>
          <p:spPr>
            <a:xfrm>
              <a:off x="8068786" y="4572342"/>
              <a:ext cx="592614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Shape 2775"/>
            <p:cNvSpPr/>
            <p:nvPr/>
          </p:nvSpPr>
          <p:spPr>
            <a:xfrm>
              <a:off x="8270235" y="4738989"/>
              <a:ext cx="189714" cy="23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73" extrusionOk="0">
                  <a:moveTo>
                    <a:pt x="17465" y="6506"/>
                  </a:moveTo>
                  <a:cubicBezTo>
                    <a:pt x="16409" y="7764"/>
                    <a:pt x="15332" y="6878"/>
                    <a:pt x="13825" y="5995"/>
                  </a:cubicBezTo>
                  <a:cubicBezTo>
                    <a:pt x="12317" y="5116"/>
                    <a:pt x="10949" y="4574"/>
                    <a:pt x="12003" y="3316"/>
                  </a:cubicBezTo>
                  <a:cubicBezTo>
                    <a:pt x="13059" y="2059"/>
                    <a:pt x="15136" y="1752"/>
                    <a:pt x="16646" y="2634"/>
                  </a:cubicBezTo>
                  <a:cubicBezTo>
                    <a:pt x="18155" y="3514"/>
                    <a:pt x="18520" y="5248"/>
                    <a:pt x="17465" y="6506"/>
                  </a:cubicBezTo>
                  <a:close/>
                  <a:moveTo>
                    <a:pt x="20866" y="4864"/>
                  </a:moveTo>
                  <a:cubicBezTo>
                    <a:pt x="20189" y="1664"/>
                    <a:pt x="16529" y="-475"/>
                    <a:pt x="12692" y="90"/>
                  </a:cubicBezTo>
                  <a:cubicBezTo>
                    <a:pt x="8853" y="655"/>
                    <a:pt x="5612" y="3118"/>
                    <a:pt x="6290" y="6320"/>
                  </a:cubicBezTo>
                  <a:cubicBezTo>
                    <a:pt x="6434" y="7009"/>
                    <a:pt x="6839" y="8087"/>
                    <a:pt x="7317" y="8862"/>
                  </a:cubicBezTo>
                  <a:lnTo>
                    <a:pt x="347" y="17165"/>
                  </a:lnTo>
                  <a:cubicBezTo>
                    <a:pt x="89" y="17471"/>
                    <a:pt x="-56" y="18024"/>
                    <a:pt x="21" y="18391"/>
                  </a:cubicBezTo>
                  <a:lnTo>
                    <a:pt x="469" y="20510"/>
                  </a:lnTo>
                  <a:cubicBezTo>
                    <a:pt x="547" y="20878"/>
                    <a:pt x="970" y="21125"/>
                    <a:pt x="1412" y="21063"/>
                  </a:cubicBezTo>
                  <a:lnTo>
                    <a:pt x="3454" y="20761"/>
                  </a:lnTo>
                  <a:cubicBezTo>
                    <a:pt x="3896" y="20697"/>
                    <a:pt x="4456" y="20386"/>
                    <a:pt x="4699" y="20074"/>
                  </a:cubicBezTo>
                  <a:lnTo>
                    <a:pt x="7456" y="16514"/>
                  </a:lnTo>
                  <a:lnTo>
                    <a:pt x="7480" y="16491"/>
                  </a:lnTo>
                  <a:lnTo>
                    <a:pt x="9347" y="16216"/>
                  </a:lnTo>
                  <a:lnTo>
                    <a:pt x="12566" y="12045"/>
                  </a:lnTo>
                  <a:cubicBezTo>
                    <a:pt x="13624" y="12195"/>
                    <a:pt x="15142" y="12144"/>
                    <a:pt x="16039" y="12012"/>
                  </a:cubicBezTo>
                  <a:cubicBezTo>
                    <a:pt x="19875" y="11447"/>
                    <a:pt x="21544" y="8067"/>
                    <a:pt x="20866" y="4864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79563" y="2264363"/>
            <a:ext cx="2999777" cy="2999776"/>
            <a:chOff x="4579563" y="2264363"/>
            <a:chExt cx="2999777" cy="2999776"/>
          </a:xfrm>
        </p:grpSpPr>
        <p:sp>
          <p:nvSpPr>
            <p:cNvPr id="10" name="Shape 2728"/>
            <p:cNvSpPr/>
            <p:nvPr/>
          </p:nvSpPr>
          <p:spPr>
            <a:xfrm flipH="1" flipV="1">
              <a:off x="5251561" y="2937227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2729"/>
            <p:cNvSpPr/>
            <p:nvPr/>
          </p:nvSpPr>
          <p:spPr>
            <a:xfrm flipV="1">
              <a:off x="6494900" y="2936361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2730"/>
            <p:cNvSpPr/>
            <p:nvPr/>
          </p:nvSpPr>
          <p:spPr>
            <a:xfrm>
              <a:off x="6495766" y="4179700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2731"/>
            <p:cNvSpPr/>
            <p:nvPr/>
          </p:nvSpPr>
          <p:spPr>
            <a:xfrm flipH="1">
              <a:off x="5252428" y="4180566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Shape 2735"/>
            <p:cNvSpPr/>
            <p:nvPr/>
          </p:nvSpPr>
          <p:spPr>
            <a:xfrm rot="18900000">
              <a:off x="4579563" y="2264364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2738"/>
            <p:cNvSpPr/>
            <p:nvPr/>
          </p:nvSpPr>
          <p:spPr>
            <a:xfrm rot="18900000">
              <a:off x="6792044" y="2264363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Shape 2741"/>
            <p:cNvSpPr/>
            <p:nvPr/>
          </p:nvSpPr>
          <p:spPr>
            <a:xfrm rot="18900000">
              <a:off x="6792044" y="4476842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2744"/>
            <p:cNvSpPr/>
            <p:nvPr/>
          </p:nvSpPr>
          <p:spPr>
            <a:xfrm rot="18900000">
              <a:off x="4579564" y="4476843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Content Placeholder 1"/>
            <p:cNvSpPr txBox="1"/>
            <p:nvPr/>
          </p:nvSpPr>
          <p:spPr>
            <a:xfrm>
              <a:off x="4706344" y="2498119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s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Content Placeholder 1"/>
            <p:cNvSpPr txBox="1"/>
            <p:nvPr/>
          </p:nvSpPr>
          <p:spPr>
            <a:xfrm>
              <a:off x="6930378" y="2523519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W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Content Placeholder 1"/>
            <p:cNvSpPr txBox="1"/>
            <p:nvPr/>
          </p:nvSpPr>
          <p:spPr>
            <a:xfrm>
              <a:off x="6930378" y="4730112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Content Placeholder 1"/>
            <p:cNvSpPr txBox="1"/>
            <p:nvPr/>
          </p:nvSpPr>
          <p:spPr>
            <a:xfrm>
              <a:off x="4706344" y="4745887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T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14216" y="2881871"/>
            <a:ext cx="1764759" cy="1764759"/>
            <a:chOff x="5197071" y="2881871"/>
            <a:chExt cx="1764759" cy="1764759"/>
          </a:xfrm>
        </p:grpSpPr>
        <p:sp>
          <p:nvSpPr>
            <p:cNvPr id="14" name="Shape 2732"/>
            <p:cNvSpPr/>
            <p:nvPr/>
          </p:nvSpPr>
          <p:spPr>
            <a:xfrm rot="18900000">
              <a:off x="5197071" y="2881871"/>
              <a:ext cx="1764759" cy="176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1800"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Content Placeholder 1"/>
            <p:cNvSpPr txBox="1"/>
            <p:nvPr/>
          </p:nvSpPr>
          <p:spPr>
            <a:xfrm>
              <a:off x="5433728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S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Content Placeholder 1"/>
            <p:cNvSpPr txBox="1"/>
            <p:nvPr/>
          </p:nvSpPr>
          <p:spPr>
            <a:xfrm>
              <a:off x="5746354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W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Content Placeholder 1"/>
            <p:cNvSpPr txBox="1"/>
            <p:nvPr/>
          </p:nvSpPr>
          <p:spPr>
            <a:xfrm>
              <a:off x="6046582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Content Placeholder 1"/>
            <p:cNvSpPr txBox="1"/>
            <p:nvPr/>
          </p:nvSpPr>
          <p:spPr>
            <a:xfrm>
              <a:off x="6372299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T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181778" y="2128366"/>
            <a:ext cx="21253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选择操作的优化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algn="r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0995" y="2523490"/>
            <a:ext cx="318897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选择向量技术、位图谓词处理、基于位运算的谓词处理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28500" y="4385709"/>
            <a:ext cx="21685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投影操作的优化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70255" y="4780915"/>
            <a:ext cx="25298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分为早物化策略和后物化策略来解决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912986" y="2164235"/>
            <a:ext cx="19138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连接操作优化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12986" y="2559388"/>
            <a:ext cx="24272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哈希连接、星形连接、排序归并并行连接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933062" y="4303893"/>
            <a:ext cx="21729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4.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查询操作的优化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33180" y="4699000"/>
            <a:ext cx="30067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及时编译技术、基于协处理器查询处理技术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40995" y="470535"/>
            <a:ext cx="31889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内存数据库概述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14900" y="2875280"/>
            <a:ext cx="64738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新技术以及发展前景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第三部分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2753591"/>
            <a:ext cx="6078682" cy="4104409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8" name="组合 78"/>
          <p:cNvGrpSpPr/>
          <p:nvPr/>
        </p:nvGrpSpPr>
        <p:grpSpPr bwMode="auto">
          <a:xfrm>
            <a:off x="448282" y="1569432"/>
            <a:ext cx="668337" cy="668338"/>
            <a:chOff x="0" y="0"/>
            <a:chExt cx="502920" cy="502920"/>
          </a:xfrm>
        </p:grpSpPr>
        <p:sp>
          <p:nvSpPr>
            <p:cNvPr id="9" name="椭圆 79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41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120267" y="119932"/>
              <a:ext cx="262387" cy="263056"/>
            </a:xfrm>
            <a:custGeom>
              <a:avLst/>
              <a:gdLst>
                <a:gd name="T0" fmla="*/ 1448 w 1568"/>
                <a:gd name="T1" fmla="*/ 6 h 1572"/>
                <a:gd name="T2" fmla="*/ 1190 w 1568"/>
                <a:gd name="T3" fmla="*/ 20 h 1572"/>
                <a:gd name="T4" fmla="*/ 1312 w 1568"/>
                <a:gd name="T5" fmla="*/ 142 h 1572"/>
                <a:gd name="T6" fmla="*/ 0 w 1568"/>
                <a:gd name="T7" fmla="*/ 1446 h 1572"/>
                <a:gd name="T8" fmla="*/ 0 w 1568"/>
                <a:gd name="T9" fmla="*/ 1572 h 1572"/>
                <a:gd name="T10" fmla="*/ 390 w 1568"/>
                <a:gd name="T11" fmla="*/ 1572 h 1572"/>
                <a:gd name="T12" fmla="*/ 568 w 1568"/>
                <a:gd name="T13" fmla="*/ 1572 h 1572"/>
                <a:gd name="T14" fmla="*/ 1426 w 1568"/>
                <a:gd name="T15" fmla="*/ 1572 h 1572"/>
                <a:gd name="T16" fmla="*/ 1426 w 1568"/>
                <a:gd name="T17" fmla="*/ 1464 h 1572"/>
                <a:gd name="T18" fmla="*/ 1426 w 1568"/>
                <a:gd name="T19" fmla="*/ 1446 h 1572"/>
                <a:gd name="T20" fmla="*/ 1426 w 1568"/>
                <a:gd name="T21" fmla="*/ 648 h 1572"/>
                <a:gd name="T22" fmla="*/ 1426 w 1568"/>
                <a:gd name="T23" fmla="*/ 648 h 1572"/>
                <a:gd name="T24" fmla="*/ 1426 w 1568"/>
                <a:gd name="T25" fmla="*/ 524 h 1572"/>
                <a:gd name="T26" fmla="*/ 1384 w 1568"/>
                <a:gd name="T27" fmla="*/ 524 h 1572"/>
                <a:gd name="T28" fmla="*/ 1246 w 1568"/>
                <a:gd name="T29" fmla="*/ 648 h 1572"/>
                <a:gd name="T30" fmla="*/ 1244 w 1568"/>
                <a:gd name="T31" fmla="*/ 648 h 1572"/>
                <a:gd name="T32" fmla="*/ 1244 w 1568"/>
                <a:gd name="T33" fmla="*/ 1446 h 1572"/>
                <a:gd name="T34" fmla="*/ 1138 w 1568"/>
                <a:gd name="T35" fmla="*/ 1446 h 1572"/>
                <a:gd name="T36" fmla="*/ 1138 w 1568"/>
                <a:gd name="T37" fmla="*/ 896 h 1572"/>
                <a:gd name="T38" fmla="*/ 1138 w 1568"/>
                <a:gd name="T39" fmla="*/ 896 h 1572"/>
                <a:gd name="T40" fmla="*/ 1138 w 1568"/>
                <a:gd name="T41" fmla="*/ 772 h 1572"/>
                <a:gd name="T42" fmla="*/ 1096 w 1568"/>
                <a:gd name="T43" fmla="*/ 772 h 1572"/>
                <a:gd name="T44" fmla="*/ 956 w 1568"/>
                <a:gd name="T45" fmla="*/ 896 h 1572"/>
                <a:gd name="T46" fmla="*/ 956 w 1568"/>
                <a:gd name="T47" fmla="*/ 896 h 1572"/>
                <a:gd name="T48" fmla="*/ 956 w 1568"/>
                <a:gd name="T49" fmla="*/ 1446 h 1572"/>
                <a:gd name="T50" fmla="*/ 848 w 1568"/>
                <a:gd name="T51" fmla="*/ 1446 h 1572"/>
                <a:gd name="T52" fmla="*/ 848 w 1568"/>
                <a:gd name="T53" fmla="*/ 1192 h 1572"/>
                <a:gd name="T54" fmla="*/ 848 w 1568"/>
                <a:gd name="T55" fmla="*/ 1192 h 1572"/>
                <a:gd name="T56" fmla="*/ 848 w 1568"/>
                <a:gd name="T57" fmla="*/ 1068 h 1572"/>
                <a:gd name="T58" fmla="*/ 808 w 1568"/>
                <a:gd name="T59" fmla="*/ 1068 h 1572"/>
                <a:gd name="T60" fmla="*/ 668 w 1568"/>
                <a:gd name="T61" fmla="*/ 1192 h 1572"/>
                <a:gd name="T62" fmla="*/ 668 w 1568"/>
                <a:gd name="T63" fmla="*/ 1192 h 1572"/>
                <a:gd name="T64" fmla="*/ 668 w 1568"/>
                <a:gd name="T65" fmla="*/ 1446 h 1572"/>
                <a:gd name="T66" fmla="*/ 568 w 1568"/>
                <a:gd name="T67" fmla="*/ 1446 h 1572"/>
                <a:gd name="T68" fmla="*/ 568 w 1568"/>
                <a:gd name="T69" fmla="*/ 1334 h 1572"/>
                <a:gd name="T70" fmla="*/ 568 w 1568"/>
                <a:gd name="T71" fmla="*/ 1334 h 1572"/>
                <a:gd name="T72" fmla="*/ 568 w 1568"/>
                <a:gd name="T73" fmla="*/ 1320 h 1572"/>
                <a:gd name="T74" fmla="*/ 528 w 1568"/>
                <a:gd name="T75" fmla="*/ 1320 h 1572"/>
                <a:gd name="T76" fmla="*/ 514 w 1568"/>
                <a:gd name="T77" fmla="*/ 1334 h 1572"/>
                <a:gd name="T78" fmla="*/ 390 w 1568"/>
                <a:gd name="T79" fmla="*/ 1444 h 1572"/>
                <a:gd name="T80" fmla="*/ 390 w 1568"/>
                <a:gd name="T81" fmla="*/ 1446 h 1572"/>
                <a:gd name="T82" fmla="*/ 390 w 1568"/>
                <a:gd name="T83" fmla="*/ 1446 h 1572"/>
                <a:gd name="T84" fmla="*/ 390 w 1568"/>
                <a:gd name="T85" fmla="*/ 1446 h 1572"/>
                <a:gd name="T86" fmla="*/ 228 w 1568"/>
                <a:gd name="T87" fmla="*/ 1446 h 1572"/>
                <a:gd name="T88" fmla="*/ 370 w 1568"/>
                <a:gd name="T89" fmla="*/ 1306 h 1572"/>
                <a:gd name="T90" fmla="*/ 516 w 1568"/>
                <a:gd name="T91" fmla="*/ 1158 h 1572"/>
                <a:gd name="T92" fmla="*/ 614 w 1568"/>
                <a:gd name="T93" fmla="*/ 1060 h 1572"/>
                <a:gd name="T94" fmla="*/ 780 w 1568"/>
                <a:gd name="T95" fmla="*/ 894 h 1572"/>
                <a:gd name="T96" fmla="*/ 880 w 1568"/>
                <a:gd name="T97" fmla="*/ 796 h 1572"/>
                <a:gd name="T98" fmla="*/ 1044 w 1568"/>
                <a:gd name="T99" fmla="*/ 630 h 1572"/>
                <a:gd name="T100" fmla="*/ 1142 w 1568"/>
                <a:gd name="T101" fmla="*/ 532 h 1572"/>
                <a:gd name="T102" fmla="*/ 1308 w 1568"/>
                <a:gd name="T103" fmla="*/ 368 h 1572"/>
                <a:gd name="T104" fmla="*/ 1422 w 1568"/>
                <a:gd name="T105" fmla="*/ 252 h 1572"/>
                <a:gd name="T106" fmla="*/ 1546 w 1568"/>
                <a:gd name="T107" fmla="*/ 376 h 1572"/>
                <a:gd name="T108" fmla="*/ 1562 w 1568"/>
                <a:gd name="T109" fmla="*/ 166 h 1572"/>
                <a:gd name="T110" fmla="*/ 1568 w 1568"/>
                <a:gd name="T111" fmla="*/ 0 h 1572"/>
                <a:gd name="T112" fmla="*/ 1466 w 1568"/>
                <a:gd name="T113" fmla="*/ 6 h 1572"/>
                <a:gd name="T114" fmla="*/ 1448 w 1568"/>
                <a:gd name="T115" fmla="*/ 6 h 15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68"/>
                <a:gd name="T175" fmla="*/ 0 h 1572"/>
                <a:gd name="T176" fmla="*/ 1568 w 1568"/>
                <a:gd name="T177" fmla="*/ 1572 h 15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68" h="1572">
                  <a:moveTo>
                    <a:pt x="1448" y="6"/>
                  </a:moveTo>
                  <a:lnTo>
                    <a:pt x="1190" y="20"/>
                  </a:lnTo>
                  <a:lnTo>
                    <a:pt x="1312" y="142"/>
                  </a:lnTo>
                  <a:lnTo>
                    <a:pt x="0" y="1446"/>
                  </a:lnTo>
                  <a:lnTo>
                    <a:pt x="0" y="1572"/>
                  </a:lnTo>
                  <a:lnTo>
                    <a:pt x="390" y="1572"/>
                  </a:lnTo>
                  <a:lnTo>
                    <a:pt x="568" y="1572"/>
                  </a:lnTo>
                  <a:lnTo>
                    <a:pt x="1426" y="1572"/>
                  </a:lnTo>
                  <a:lnTo>
                    <a:pt x="1426" y="1464"/>
                  </a:lnTo>
                  <a:lnTo>
                    <a:pt x="1426" y="1446"/>
                  </a:lnTo>
                  <a:lnTo>
                    <a:pt x="1426" y="648"/>
                  </a:lnTo>
                  <a:lnTo>
                    <a:pt x="1426" y="648"/>
                  </a:lnTo>
                  <a:lnTo>
                    <a:pt x="1426" y="524"/>
                  </a:lnTo>
                  <a:lnTo>
                    <a:pt x="1384" y="524"/>
                  </a:lnTo>
                  <a:lnTo>
                    <a:pt x="1246" y="648"/>
                  </a:lnTo>
                  <a:lnTo>
                    <a:pt x="1244" y="648"/>
                  </a:lnTo>
                  <a:lnTo>
                    <a:pt x="1244" y="1446"/>
                  </a:lnTo>
                  <a:lnTo>
                    <a:pt x="1138" y="1446"/>
                  </a:lnTo>
                  <a:lnTo>
                    <a:pt x="1138" y="896"/>
                  </a:lnTo>
                  <a:lnTo>
                    <a:pt x="1138" y="896"/>
                  </a:lnTo>
                  <a:lnTo>
                    <a:pt x="1138" y="772"/>
                  </a:lnTo>
                  <a:lnTo>
                    <a:pt x="1096" y="772"/>
                  </a:lnTo>
                  <a:lnTo>
                    <a:pt x="956" y="896"/>
                  </a:lnTo>
                  <a:lnTo>
                    <a:pt x="956" y="896"/>
                  </a:lnTo>
                  <a:lnTo>
                    <a:pt x="956" y="1446"/>
                  </a:lnTo>
                  <a:lnTo>
                    <a:pt x="848" y="1446"/>
                  </a:lnTo>
                  <a:lnTo>
                    <a:pt x="848" y="1192"/>
                  </a:lnTo>
                  <a:lnTo>
                    <a:pt x="848" y="1192"/>
                  </a:lnTo>
                  <a:lnTo>
                    <a:pt x="848" y="1068"/>
                  </a:lnTo>
                  <a:lnTo>
                    <a:pt x="808" y="1068"/>
                  </a:lnTo>
                  <a:lnTo>
                    <a:pt x="668" y="1192"/>
                  </a:lnTo>
                  <a:lnTo>
                    <a:pt x="668" y="1192"/>
                  </a:lnTo>
                  <a:lnTo>
                    <a:pt x="668" y="1446"/>
                  </a:lnTo>
                  <a:lnTo>
                    <a:pt x="568" y="1446"/>
                  </a:lnTo>
                  <a:lnTo>
                    <a:pt x="568" y="1334"/>
                  </a:lnTo>
                  <a:lnTo>
                    <a:pt x="568" y="1334"/>
                  </a:lnTo>
                  <a:lnTo>
                    <a:pt x="568" y="1320"/>
                  </a:lnTo>
                  <a:lnTo>
                    <a:pt x="528" y="1320"/>
                  </a:lnTo>
                  <a:lnTo>
                    <a:pt x="514" y="1334"/>
                  </a:lnTo>
                  <a:lnTo>
                    <a:pt x="390" y="1444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228" y="1446"/>
                  </a:lnTo>
                  <a:lnTo>
                    <a:pt x="370" y="1306"/>
                  </a:lnTo>
                  <a:lnTo>
                    <a:pt x="516" y="1158"/>
                  </a:lnTo>
                  <a:lnTo>
                    <a:pt x="614" y="1060"/>
                  </a:lnTo>
                  <a:lnTo>
                    <a:pt x="780" y="894"/>
                  </a:lnTo>
                  <a:lnTo>
                    <a:pt x="880" y="796"/>
                  </a:lnTo>
                  <a:lnTo>
                    <a:pt x="1044" y="630"/>
                  </a:lnTo>
                  <a:lnTo>
                    <a:pt x="1142" y="532"/>
                  </a:lnTo>
                  <a:lnTo>
                    <a:pt x="1308" y="368"/>
                  </a:lnTo>
                  <a:lnTo>
                    <a:pt x="1422" y="252"/>
                  </a:lnTo>
                  <a:lnTo>
                    <a:pt x="1546" y="376"/>
                  </a:lnTo>
                  <a:lnTo>
                    <a:pt x="1562" y="166"/>
                  </a:lnTo>
                  <a:lnTo>
                    <a:pt x="1568" y="0"/>
                  </a:lnTo>
                  <a:lnTo>
                    <a:pt x="1466" y="6"/>
                  </a:lnTo>
                  <a:lnTo>
                    <a:pt x="144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1" name="组合 81"/>
          <p:cNvGrpSpPr/>
          <p:nvPr/>
        </p:nvGrpSpPr>
        <p:grpSpPr bwMode="auto">
          <a:xfrm>
            <a:off x="574012" y="3898612"/>
            <a:ext cx="668337" cy="669925"/>
            <a:chOff x="0" y="0"/>
            <a:chExt cx="502920" cy="502920"/>
          </a:xfrm>
        </p:grpSpPr>
        <p:sp>
          <p:nvSpPr>
            <p:cNvPr id="12" name="椭圆 82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83"/>
            <p:cNvGrpSpPr/>
            <p:nvPr/>
          </p:nvGrpSpPr>
          <p:grpSpPr bwMode="auto">
            <a:xfrm>
              <a:off x="63615" y="168960"/>
              <a:ext cx="375691" cy="165001"/>
              <a:chOff x="0" y="0"/>
              <a:chExt cx="4098925" cy="1800225"/>
            </a:xfrm>
          </p:grpSpPr>
          <p:sp>
            <p:nvSpPr>
              <p:cNvPr id="14" name="Freeform 7"/>
              <p:cNvSpPr>
                <a:spLocks noChangeArrowheads="1"/>
              </p:cNvSpPr>
              <p:nvPr/>
            </p:nvSpPr>
            <p:spPr bwMode="auto">
              <a:xfrm>
                <a:off x="1320800" y="15875"/>
                <a:ext cx="2778125" cy="1206500"/>
              </a:xfrm>
              <a:custGeom>
                <a:avLst/>
                <a:gdLst>
                  <a:gd name="T0" fmla="*/ 1684 w 1750"/>
                  <a:gd name="T1" fmla="*/ 0 h 760"/>
                  <a:gd name="T2" fmla="*/ 66 w 1750"/>
                  <a:gd name="T3" fmla="*/ 0 h 760"/>
                  <a:gd name="T4" fmla="*/ 66 w 1750"/>
                  <a:gd name="T5" fmla="*/ 0 h 760"/>
                  <a:gd name="T6" fmla="*/ 54 w 1750"/>
                  <a:gd name="T7" fmla="*/ 2 h 760"/>
                  <a:gd name="T8" fmla="*/ 40 w 1750"/>
                  <a:gd name="T9" fmla="*/ 6 h 760"/>
                  <a:gd name="T10" fmla="*/ 30 w 1750"/>
                  <a:gd name="T11" fmla="*/ 12 h 760"/>
                  <a:gd name="T12" fmla="*/ 20 w 1750"/>
                  <a:gd name="T13" fmla="*/ 20 h 760"/>
                  <a:gd name="T14" fmla="*/ 12 w 1750"/>
                  <a:gd name="T15" fmla="*/ 30 h 760"/>
                  <a:gd name="T16" fmla="*/ 4 w 1750"/>
                  <a:gd name="T17" fmla="*/ 40 h 760"/>
                  <a:gd name="T18" fmla="*/ 2 w 1750"/>
                  <a:gd name="T19" fmla="*/ 52 h 760"/>
                  <a:gd name="T20" fmla="*/ 0 w 1750"/>
                  <a:gd name="T21" fmla="*/ 66 h 760"/>
                  <a:gd name="T22" fmla="*/ 0 w 1750"/>
                  <a:gd name="T23" fmla="*/ 694 h 760"/>
                  <a:gd name="T24" fmla="*/ 0 w 1750"/>
                  <a:gd name="T25" fmla="*/ 694 h 760"/>
                  <a:gd name="T26" fmla="*/ 2 w 1750"/>
                  <a:gd name="T27" fmla="*/ 708 h 760"/>
                  <a:gd name="T28" fmla="*/ 4 w 1750"/>
                  <a:gd name="T29" fmla="*/ 720 h 760"/>
                  <a:gd name="T30" fmla="*/ 12 w 1750"/>
                  <a:gd name="T31" fmla="*/ 730 h 760"/>
                  <a:gd name="T32" fmla="*/ 20 w 1750"/>
                  <a:gd name="T33" fmla="*/ 740 h 760"/>
                  <a:gd name="T34" fmla="*/ 30 w 1750"/>
                  <a:gd name="T35" fmla="*/ 748 h 760"/>
                  <a:gd name="T36" fmla="*/ 40 w 1750"/>
                  <a:gd name="T37" fmla="*/ 756 h 760"/>
                  <a:gd name="T38" fmla="*/ 54 w 1750"/>
                  <a:gd name="T39" fmla="*/ 758 h 760"/>
                  <a:gd name="T40" fmla="*/ 66 w 1750"/>
                  <a:gd name="T41" fmla="*/ 760 h 760"/>
                  <a:gd name="T42" fmla="*/ 1684 w 1750"/>
                  <a:gd name="T43" fmla="*/ 760 h 760"/>
                  <a:gd name="T44" fmla="*/ 1684 w 1750"/>
                  <a:gd name="T45" fmla="*/ 760 h 760"/>
                  <a:gd name="T46" fmla="*/ 1698 w 1750"/>
                  <a:gd name="T47" fmla="*/ 758 h 760"/>
                  <a:gd name="T48" fmla="*/ 1710 w 1750"/>
                  <a:gd name="T49" fmla="*/ 756 h 760"/>
                  <a:gd name="T50" fmla="*/ 1722 w 1750"/>
                  <a:gd name="T51" fmla="*/ 748 h 760"/>
                  <a:gd name="T52" fmla="*/ 1732 w 1750"/>
                  <a:gd name="T53" fmla="*/ 740 h 760"/>
                  <a:gd name="T54" fmla="*/ 1740 w 1750"/>
                  <a:gd name="T55" fmla="*/ 730 h 760"/>
                  <a:gd name="T56" fmla="*/ 1746 w 1750"/>
                  <a:gd name="T57" fmla="*/ 720 h 760"/>
                  <a:gd name="T58" fmla="*/ 1750 w 1750"/>
                  <a:gd name="T59" fmla="*/ 708 h 760"/>
                  <a:gd name="T60" fmla="*/ 1750 w 1750"/>
                  <a:gd name="T61" fmla="*/ 694 h 760"/>
                  <a:gd name="T62" fmla="*/ 1750 w 1750"/>
                  <a:gd name="T63" fmla="*/ 66 h 760"/>
                  <a:gd name="T64" fmla="*/ 1750 w 1750"/>
                  <a:gd name="T65" fmla="*/ 66 h 760"/>
                  <a:gd name="T66" fmla="*/ 1750 w 1750"/>
                  <a:gd name="T67" fmla="*/ 52 h 760"/>
                  <a:gd name="T68" fmla="*/ 1746 w 1750"/>
                  <a:gd name="T69" fmla="*/ 40 h 760"/>
                  <a:gd name="T70" fmla="*/ 1740 w 1750"/>
                  <a:gd name="T71" fmla="*/ 30 h 760"/>
                  <a:gd name="T72" fmla="*/ 1732 w 1750"/>
                  <a:gd name="T73" fmla="*/ 20 h 760"/>
                  <a:gd name="T74" fmla="*/ 1722 w 1750"/>
                  <a:gd name="T75" fmla="*/ 12 h 760"/>
                  <a:gd name="T76" fmla="*/ 1710 w 1750"/>
                  <a:gd name="T77" fmla="*/ 6 h 760"/>
                  <a:gd name="T78" fmla="*/ 1698 w 1750"/>
                  <a:gd name="T79" fmla="*/ 2 h 760"/>
                  <a:gd name="T80" fmla="*/ 1684 w 1750"/>
                  <a:gd name="T81" fmla="*/ 0 h 760"/>
                  <a:gd name="T82" fmla="*/ 1684 w 1750"/>
                  <a:gd name="T83" fmla="*/ 0 h 7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50"/>
                  <a:gd name="T127" fmla="*/ 0 h 760"/>
                  <a:gd name="T128" fmla="*/ 1750 w 1750"/>
                  <a:gd name="T129" fmla="*/ 760 h 76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50" h="760">
                    <a:moveTo>
                      <a:pt x="1684" y="0"/>
                    </a:moveTo>
                    <a:lnTo>
                      <a:pt x="66" y="0"/>
                    </a:lnTo>
                    <a:lnTo>
                      <a:pt x="66" y="0"/>
                    </a:lnTo>
                    <a:lnTo>
                      <a:pt x="54" y="2"/>
                    </a:lnTo>
                    <a:lnTo>
                      <a:pt x="40" y="6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0"/>
                    </a:lnTo>
                    <a:lnTo>
                      <a:pt x="2" y="52"/>
                    </a:lnTo>
                    <a:lnTo>
                      <a:pt x="0" y="66"/>
                    </a:lnTo>
                    <a:lnTo>
                      <a:pt x="0" y="694"/>
                    </a:lnTo>
                    <a:lnTo>
                      <a:pt x="0" y="694"/>
                    </a:lnTo>
                    <a:lnTo>
                      <a:pt x="2" y="708"/>
                    </a:lnTo>
                    <a:lnTo>
                      <a:pt x="4" y="720"/>
                    </a:lnTo>
                    <a:lnTo>
                      <a:pt x="12" y="730"/>
                    </a:lnTo>
                    <a:lnTo>
                      <a:pt x="20" y="740"/>
                    </a:lnTo>
                    <a:lnTo>
                      <a:pt x="30" y="748"/>
                    </a:lnTo>
                    <a:lnTo>
                      <a:pt x="40" y="756"/>
                    </a:lnTo>
                    <a:lnTo>
                      <a:pt x="54" y="758"/>
                    </a:lnTo>
                    <a:lnTo>
                      <a:pt x="66" y="760"/>
                    </a:lnTo>
                    <a:lnTo>
                      <a:pt x="1684" y="760"/>
                    </a:lnTo>
                    <a:lnTo>
                      <a:pt x="1684" y="760"/>
                    </a:lnTo>
                    <a:lnTo>
                      <a:pt x="1698" y="758"/>
                    </a:lnTo>
                    <a:lnTo>
                      <a:pt x="1710" y="756"/>
                    </a:lnTo>
                    <a:lnTo>
                      <a:pt x="1722" y="748"/>
                    </a:lnTo>
                    <a:lnTo>
                      <a:pt x="1732" y="740"/>
                    </a:lnTo>
                    <a:lnTo>
                      <a:pt x="1740" y="730"/>
                    </a:lnTo>
                    <a:lnTo>
                      <a:pt x="1746" y="720"/>
                    </a:lnTo>
                    <a:lnTo>
                      <a:pt x="1750" y="708"/>
                    </a:lnTo>
                    <a:lnTo>
                      <a:pt x="1750" y="694"/>
                    </a:lnTo>
                    <a:lnTo>
                      <a:pt x="1750" y="66"/>
                    </a:lnTo>
                    <a:lnTo>
                      <a:pt x="1750" y="66"/>
                    </a:lnTo>
                    <a:lnTo>
                      <a:pt x="1750" y="52"/>
                    </a:lnTo>
                    <a:lnTo>
                      <a:pt x="1746" y="40"/>
                    </a:lnTo>
                    <a:lnTo>
                      <a:pt x="1740" y="30"/>
                    </a:lnTo>
                    <a:lnTo>
                      <a:pt x="1732" y="20"/>
                    </a:lnTo>
                    <a:lnTo>
                      <a:pt x="1722" y="12"/>
                    </a:lnTo>
                    <a:lnTo>
                      <a:pt x="1710" y="6"/>
                    </a:lnTo>
                    <a:lnTo>
                      <a:pt x="1698" y="2"/>
                    </a:lnTo>
                    <a:lnTo>
                      <a:pt x="1684" y="0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Freeform 8"/>
              <p:cNvSpPr>
                <a:spLocks noChangeArrowheads="1"/>
              </p:cNvSpPr>
              <p:nvPr/>
            </p:nvSpPr>
            <p:spPr bwMode="auto">
              <a:xfrm>
                <a:off x="479425" y="1235075"/>
                <a:ext cx="517525" cy="517525"/>
              </a:xfrm>
              <a:custGeom>
                <a:avLst/>
                <a:gdLst>
                  <a:gd name="T0" fmla="*/ 164 w 326"/>
                  <a:gd name="T1" fmla="*/ 0 h 326"/>
                  <a:gd name="T2" fmla="*/ 120 w 326"/>
                  <a:gd name="T3" fmla="*/ 6 h 326"/>
                  <a:gd name="T4" fmla="*/ 82 w 326"/>
                  <a:gd name="T5" fmla="*/ 22 h 326"/>
                  <a:gd name="T6" fmla="*/ 68 w 326"/>
                  <a:gd name="T7" fmla="*/ 32 h 326"/>
                  <a:gd name="T8" fmla="*/ 44 w 326"/>
                  <a:gd name="T9" fmla="*/ 54 h 326"/>
                  <a:gd name="T10" fmla="*/ 24 w 326"/>
                  <a:gd name="T11" fmla="*/ 80 h 326"/>
                  <a:gd name="T12" fmla="*/ 8 w 326"/>
                  <a:gd name="T13" fmla="*/ 112 h 326"/>
                  <a:gd name="T14" fmla="*/ 4 w 326"/>
                  <a:gd name="T15" fmla="*/ 128 h 326"/>
                  <a:gd name="T16" fmla="*/ 0 w 326"/>
                  <a:gd name="T17" fmla="*/ 164 h 326"/>
                  <a:gd name="T18" fmla="*/ 0 w 326"/>
                  <a:gd name="T19" fmla="*/ 180 h 326"/>
                  <a:gd name="T20" fmla="*/ 8 w 326"/>
                  <a:gd name="T21" fmla="*/ 212 h 326"/>
                  <a:gd name="T22" fmla="*/ 20 w 326"/>
                  <a:gd name="T23" fmla="*/ 242 h 326"/>
                  <a:gd name="T24" fmla="*/ 38 w 326"/>
                  <a:gd name="T25" fmla="*/ 268 h 326"/>
                  <a:gd name="T26" fmla="*/ 60 w 326"/>
                  <a:gd name="T27" fmla="*/ 290 h 326"/>
                  <a:gd name="T28" fmla="*/ 86 w 326"/>
                  <a:gd name="T29" fmla="*/ 306 h 326"/>
                  <a:gd name="T30" fmla="*/ 114 w 326"/>
                  <a:gd name="T31" fmla="*/ 318 h 326"/>
                  <a:gd name="T32" fmla="*/ 146 w 326"/>
                  <a:gd name="T33" fmla="*/ 326 h 326"/>
                  <a:gd name="T34" fmla="*/ 164 w 326"/>
                  <a:gd name="T35" fmla="*/ 326 h 326"/>
                  <a:gd name="T36" fmla="*/ 196 w 326"/>
                  <a:gd name="T37" fmla="*/ 322 h 326"/>
                  <a:gd name="T38" fmla="*/ 226 w 326"/>
                  <a:gd name="T39" fmla="*/ 314 h 326"/>
                  <a:gd name="T40" fmla="*/ 254 w 326"/>
                  <a:gd name="T41" fmla="*/ 298 h 326"/>
                  <a:gd name="T42" fmla="*/ 278 w 326"/>
                  <a:gd name="T43" fmla="*/ 278 h 326"/>
                  <a:gd name="T44" fmla="*/ 298 w 326"/>
                  <a:gd name="T45" fmla="*/ 256 h 326"/>
                  <a:gd name="T46" fmla="*/ 314 w 326"/>
                  <a:gd name="T47" fmla="*/ 228 h 326"/>
                  <a:gd name="T48" fmla="*/ 324 w 326"/>
                  <a:gd name="T49" fmla="*/ 196 h 326"/>
                  <a:gd name="T50" fmla="*/ 326 w 326"/>
                  <a:gd name="T51" fmla="*/ 164 h 326"/>
                  <a:gd name="T52" fmla="*/ 326 w 326"/>
                  <a:gd name="T53" fmla="*/ 148 h 326"/>
                  <a:gd name="T54" fmla="*/ 320 w 326"/>
                  <a:gd name="T55" fmla="*/ 116 h 326"/>
                  <a:gd name="T56" fmla="*/ 306 w 326"/>
                  <a:gd name="T57" fmla="*/ 86 h 326"/>
                  <a:gd name="T58" fmla="*/ 290 w 326"/>
                  <a:gd name="T59" fmla="*/ 60 h 326"/>
                  <a:gd name="T60" fmla="*/ 266 w 326"/>
                  <a:gd name="T61" fmla="*/ 38 h 326"/>
                  <a:gd name="T62" fmla="*/ 240 w 326"/>
                  <a:gd name="T63" fmla="*/ 20 h 326"/>
                  <a:gd name="T64" fmla="*/ 212 w 326"/>
                  <a:gd name="T65" fmla="*/ 8 h 326"/>
                  <a:gd name="T66" fmla="*/ 180 w 326"/>
                  <a:gd name="T67" fmla="*/ 2 h 326"/>
                  <a:gd name="T68" fmla="*/ 164 w 326"/>
                  <a:gd name="T69" fmla="*/ 0 h 3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6"/>
                  <a:gd name="T106" fmla="*/ 0 h 326"/>
                  <a:gd name="T107" fmla="*/ 326 w 326"/>
                  <a:gd name="T108" fmla="*/ 326 h 32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6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2" y="2"/>
                    </a:lnTo>
                    <a:lnTo>
                      <a:pt x="120" y="6"/>
                    </a:lnTo>
                    <a:lnTo>
                      <a:pt x="100" y="14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68" y="32"/>
                    </a:lnTo>
                    <a:lnTo>
                      <a:pt x="56" y="42"/>
                    </a:lnTo>
                    <a:lnTo>
                      <a:pt x="44" y="54"/>
                    </a:lnTo>
                    <a:lnTo>
                      <a:pt x="32" y="66"/>
                    </a:lnTo>
                    <a:lnTo>
                      <a:pt x="24" y="80"/>
                    </a:lnTo>
                    <a:lnTo>
                      <a:pt x="16" y="96"/>
                    </a:lnTo>
                    <a:lnTo>
                      <a:pt x="8" y="112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2" y="146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80"/>
                    </a:lnTo>
                    <a:lnTo>
                      <a:pt x="4" y="196"/>
                    </a:lnTo>
                    <a:lnTo>
                      <a:pt x="8" y="212"/>
                    </a:lnTo>
                    <a:lnTo>
                      <a:pt x="12" y="228"/>
                    </a:lnTo>
                    <a:lnTo>
                      <a:pt x="20" y="242"/>
                    </a:lnTo>
                    <a:lnTo>
                      <a:pt x="28" y="256"/>
                    </a:lnTo>
                    <a:lnTo>
                      <a:pt x="38" y="268"/>
                    </a:lnTo>
                    <a:lnTo>
                      <a:pt x="48" y="278"/>
                    </a:lnTo>
                    <a:lnTo>
                      <a:pt x="60" y="290"/>
                    </a:lnTo>
                    <a:lnTo>
                      <a:pt x="72" y="298"/>
                    </a:lnTo>
                    <a:lnTo>
                      <a:pt x="86" y="306"/>
                    </a:lnTo>
                    <a:lnTo>
                      <a:pt x="100" y="314"/>
                    </a:lnTo>
                    <a:lnTo>
                      <a:pt x="114" y="318"/>
                    </a:lnTo>
                    <a:lnTo>
                      <a:pt x="130" y="322"/>
                    </a:lnTo>
                    <a:lnTo>
                      <a:pt x="146" y="326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80" y="326"/>
                    </a:lnTo>
                    <a:lnTo>
                      <a:pt x="196" y="322"/>
                    </a:lnTo>
                    <a:lnTo>
                      <a:pt x="212" y="318"/>
                    </a:lnTo>
                    <a:lnTo>
                      <a:pt x="226" y="314"/>
                    </a:lnTo>
                    <a:lnTo>
                      <a:pt x="240" y="306"/>
                    </a:lnTo>
                    <a:lnTo>
                      <a:pt x="254" y="298"/>
                    </a:lnTo>
                    <a:lnTo>
                      <a:pt x="266" y="290"/>
                    </a:lnTo>
                    <a:lnTo>
                      <a:pt x="278" y="278"/>
                    </a:lnTo>
                    <a:lnTo>
                      <a:pt x="290" y="268"/>
                    </a:lnTo>
                    <a:lnTo>
                      <a:pt x="298" y="256"/>
                    </a:lnTo>
                    <a:lnTo>
                      <a:pt x="306" y="242"/>
                    </a:lnTo>
                    <a:lnTo>
                      <a:pt x="314" y="228"/>
                    </a:lnTo>
                    <a:lnTo>
                      <a:pt x="320" y="212"/>
                    </a:lnTo>
                    <a:lnTo>
                      <a:pt x="324" y="196"/>
                    </a:lnTo>
                    <a:lnTo>
                      <a:pt x="326" y="180"/>
                    </a:lnTo>
                    <a:lnTo>
                      <a:pt x="326" y="164"/>
                    </a:lnTo>
                    <a:lnTo>
                      <a:pt x="326" y="164"/>
                    </a:lnTo>
                    <a:lnTo>
                      <a:pt x="326" y="148"/>
                    </a:lnTo>
                    <a:lnTo>
                      <a:pt x="324" y="130"/>
                    </a:lnTo>
                    <a:lnTo>
                      <a:pt x="320" y="116"/>
                    </a:lnTo>
                    <a:lnTo>
                      <a:pt x="314" y="100"/>
                    </a:lnTo>
                    <a:lnTo>
                      <a:pt x="306" y="86"/>
                    </a:lnTo>
                    <a:lnTo>
                      <a:pt x="298" y="72"/>
                    </a:lnTo>
                    <a:lnTo>
                      <a:pt x="290" y="60"/>
                    </a:lnTo>
                    <a:lnTo>
                      <a:pt x="278" y="48"/>
                    </a:lnTo>
                    <a:lnTo>
                      <a:pt x="266" y="38"/>
                    </a:lnTo>
                    <a:lnTo>
                      <a:pt x="254" y="28"/>
                    </a:lnTo>
                    <a:lnTo>
                      <a:pt x="240" y="20"/>
                    </a:lnTo>
                    <a:lnTo>
                      <a:pt x="226" y="14"/>
                    </a:lnTo>
                    <a:lnTo>
                      <a:pt x="212" y="8"/>
                    </a:lnTo>
                    <a:lnTo>
                      <a:pt x="196" y="4"/>
                    </a:lnTo>
                    <a:lnTo>
                      <a:pt x="180" y="2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057525" cy="1622425"/>
              </a:xfrm>
              <a:custGeom>
                <a:avLst/>
                <a:gdLst>
                  <a:gd name="T0" fmla="*/ 768 w 1926"/>
                  <a:gd name="T1" fmla="*/ 746 h 1022"/>
                  <a:gd name="T2" fmla="*/ 590 w 1926"/>
                  <a:gd name="T3" fmla="*/ 6 h 1022"/>
                  <a:gd name="T4" fmla="*/ 290 w 1926"/>
                  <a:gd name="T5" fmla="*/ 0 h 1022"/>
                  <a:gd name="T6" fmla="*/ 28 w 1926"/>
                  <a:gd name="T7" fmla="*/ 814 h 1022"/>
                  <a:gd name="T8" fmla="*/ 0 w 1926"/>
                  <a:gd name="T9" fmla="*/ 984 h 1022"/>
                  <a:gd name="T10" fmla="*/ 238 w 1926"/>
                  <a:gd name="T11" fmla="*/ 984 h 1022"/>
                  <a:gd name="T12" fmla="*/ 238 w 1926"/>
                  <a:gd name="T13" fmla="*/ 890 h 1022"/>
                  <a:gd name="T14" fmla="*/ 242 w 1926"/>
                  <a:gd name="T15" fmla="*/ 862 h 1022"/>
                  <a:gd name="T16" fmla="*/ 258 w 1926"/>
                  <a:gd name="T17" fmla="*/ 818 h 1022"/>
                  <a:gd name="T18" fmla="*/ 280 w 1926"/>
                  <a:gd name="T19" fmla="*/ 784 h 1022"/>
                  <a:gd name="T20" fmla="*/ 312 w 1926"/>
                  <a:gd name="T21" fmla="*/ 750 h 1022"/>
                  <a:gd name="T22" fmla="*/ 358 w 1926"/>
                  <a:gd name="T23" fmla="*/ 724 h 1022"/>
                  <a:gd name="T24" fmla="*/ 420 w 1926"/>
                  <a:gd name="T25" fmla="*/ 706 h 1022"/>
                  <a:gd name="T26" fmla="*/ 458 w 1926"/>
                  <a:gd name="T27" fmla="*/ 704 h 1022"/>
                  <a:gd name="T28" fmla="*/ 482 w 1926"/>
                  <a:gd name="T29" fmla="*/ 702 h 1022"/>
                  <a:gd name="T30" fmla="*/ 500 w 1926"/>
                  <a:gd name="T31" fmla="*/ 704 h 1022"/>
                  <a:gd name="T32" fmla="*/ 556 w 1926"/>
                  <a:gd name="T33" fmla="*/ 714 h 1022"/>
                  <a:gd name="T34" fmla="*/ 588 w 1926"/>
                  <a:gd name="T35" fmla="*/ 728 h 1022"/>
                  <a:gd name="T36" fmla="*/ 618 w 1926"/>
                  <a:gd name="T37" fmla="*/ 746 h 1022"/>
                  <a:gd name="T38" fmla="*/ 646 w 1926"/>
                  <a:gd name="T39" fmla="*/ 774 h 1022"/>
                  <a:gd name="T40" fmla="*/ 668 w 1926"/>
                  <a:gd name="T41" fmla="*/ 810 h 1022"/>
                  <a:gd name="T42" fmla="*/ 684 w 1926"/>
                  <a:gd name="T43" fmla="*/ 858 h 1022"/>
                  <a:gd name="T44" fmla="*/ 690 w 1926"/>
                  <a:gd name="T45" fmla="*/ 918 h 1022"/>
                  <a:gd name="T46" fmla="*/ 692 w 1926"/>
                  <a:gd name="T47" fmla="*/ 1022 h 1022"/>
                  <a:gd name="T48" fmla="*/ 768 w 1926"/>
                  <a:gd name="T49" fmla="*/ 1022 h 1022"/>
                  <a:gd name="T50" fmla="*/ 1910 w 1926"/>
                  <a:gd name="T51" fmla="*/ 1022 h 1022"/>
                  <a:gd name="T52" fmla="*/ 1900 w 1926"/>
                  <a:gd name="T53" fmla="*/ 992 h 1022"/>
                  <a:gd name="T54" fmla="*/ 1898 w 1926"/>
                  <a:gd name="T55" fmla="*/ 960 h 1022"/>
                  <a:gd name="T56" fmla="*/ 1900 w 1926"/>
                  <a:gd name="T57" fmla="*/ 936 h 1022"/>
                  <a:gd name="T58" fmla="*/ 1914 w 1926"/>
                  <a:gd name="T59" fmla="*/ 890 h 1022"/>
                  <a:gd name="T60" fmla="*/ 768 w 1926"/>
                  <a:gd name="T61" fmla="*/ 870 h 1022"/>
                  <a:gd name="T62" fmla="*/ 482 w 1926"/>
                  <a:gd name="T63" fmla="*/ 408 h 1022"/>
                  <a:gd name="T64" fmla="*/ 142 w 1926"/>
                  <a:gd name="T65" fmla="*/ 408 h 1022"/>
                  <a:gd name="T66" fmla="*/ 552 w 1926"/>
                  <a:gd name="T67" fmla="*/ 186 h 1022"/>
                  <a:gd name="T68" fmla="*/ 696 w 1926"/>
                  <a:gd name="T69" fmla="*/ 482 h 1022"/>
                  <a:gd name="T70" fmla="*/ 598 w 1926"/>
                  <a:gd name="T71" fmla="*/ 184 h 1022"/>
                  <a:gd name="T72" fmla="*/ 696 w 1926"/>
                  <a:gd name="T73" fmla="*/ 482 h 10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26"/>
                  <a:gd name="T112" fmla="*/ 0 h 1022"/>
                  <a:gd name="T113" fmla="*/ 1926 w 1926"/>
                  <a:gd name="T114" fmla="*/ 1022 h 10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26" h="1022">
                    <a:moveTo>
                      <a:pt x="768" y="870"/>
                    </a:moveTo>
                    <a:lnTo>
                      <a:pt x="768" y="746"/>
                    </a:lnTo>
                    <a:lnTo>
                      <a:pt x="768" y="6"/>
                    </a:lnTo>
                    <a:lnTo>
                      <a:pt x="590" y="6"/>
                    </a:lnTo>
                    <a:lnTo>
                      <a:pt x="590" y="6"/>
                    </a:lnTo>
                    <a:lnTo>
                      <a:pt x="290" y="0"/>
                    </a:lnTo>
                    <a:lnTo>
                      <a:pt x="20" y="468"/>
                    </a:lnTo>
                    <a:lnTo>
                      <a:pt x="28" y="814"/>
                    </a:lnTo>
                    <a:lnTo>
                      <a:pt x="0" y="814"/>
                    </a:lnTo>
                    <a:lnTo>
                      <a:pt x="0" y="984"/>
                    </a:lnTo>
                    <a:lnTo>
                      <a:pt x="220" y="984"/>
                    </a:lnTo>
                    <a:lnTo>
                      <a:pt x="238" y="984"/>
                    </a:lnTo>
                    <a:lnTo>
                      <a:pt x="238" y="890"/>
                    </a:lnTo>
                    <a:lnTo>
                      <a:pt x="238" y="890"/>
                    </a:lnTo>
                    <a:lnTo>
                      <a:pt x="238" y="884"/>
                    </a:lnTo>
                    <a:lnTo>
                      <a:pt x="242" y="862"/>
                    </a:lnTo>
                    <a:lnTo>
                      <a:pt x="250" y="834"/>
                    </a:lnTo>
                    <a:lnTo>
                      <a:pt x="258" y="818"/>
                    </a:lnTo>
                    <a:lnTo>
                      <a:pt x="268" y="800"/>
                    </a:lnTo>
                    <a:lnTo>
                      <a:pt x="280" y="784"/>
                    </a:lnTo>
                    <a:lnTo>
                      <a:pt x="294" y="766"/>
                    </a:lnTo>
                    <a:lnTo>
                      <a:pt x="312" y="750"/>
                    </a:lnTo>
                    <a:lnTo>
                      <a:pt x="334" y="736"/>
                    </a:lnTo>
                    <a:lnTo>
                      <a:pt x="358" y="724"/>
                    </a:lnTo>
                    <a:lnTo>
                      <a:pt x="388" y="714"/>
                    </a:lnTo>
                    <a:lnTo>
                      <a:pt x="420" y="706"/>
                    </a:lnTo>
                    <a:lnTo>
                      <a:pt x="458" y="704"/>
                    </a:lnTo>
                    <a:lnTo>
                      <a:pt x="458" y="704"/>
                    </a:lnTo>
                    <a:lnTo>
                      <a:pt x="482" y="702"/>
                    </a:lnTo>
                    <a:lnTo>
                      <a:pt x="482" y="702"/>
                    </a:lnTo>
                    <a:lnTo>
                      <a:pt x="500" y="704"/>
                    </a:lnTo>
                    <a:lnTo>
                      <a:pt x="500" y="704"/>
                    </a:lnTo>
                    <a:lnTo>
                      <a:pt x="526" y="708"/>
                    </a:lnTo>
                    <a:lnTo>
                      <a:pt x="556" y="714"/>
                    </a:lnTo>
                    <a:lnTo>
                      <a:pt x="572" y="720"/>
                    </a:lnTo>
                    <a:lnTo>
                      <a:pt x="588" y="728"/>
                    </a:lnTo>
                    <a:lnTo>
                      <a:pt x="604" y="736"/>
                    </a:lnTo>
                    <a:lnTo>
                      <a:pt x="618" y="746"/>
                    </a:lnTo>
                    <a:lnTo>
                      <a:pt x="632" y="760"/>
                    </a:lnTo>
                    <a:lnTo>
                      <a:pt x="646" y="774"/>
                    </a:lnTo>
                    <a:lnTo>
                      <a:pt x="658" y="792"/>
                    </a:lnTo>
                    <a:lnTo>
                      <a:pt x="668" y="810"/>
                    </a:lnTo>
                    <a:lnTo>
                      <a:pt x="676" y="834"/>
                    </a:lnTo>
                    <a:lnTo>
                      <a:pt x="684" y="858"/>
                    </a:lnTo>
                    <a:lnTo>
                      <a:pt x="688" y="888"/>
                    </a:lnTo>
                    <a:lnTo>
                      <a:pt x="690" y="918"/>
                    </a:lnTo>
                    <a:lnTo>
                      <a:pt x="692" y="918"/>
                    </a:lnTo>
                    <a:lnTo>
                      <a:pt x="692" y="1022"/>
                    </a:lnTo>
                    <a:lnTo>
                      <a:pt x="716" y="1022"/>
                    </a:lnTo>
                    <a:lnTo>
                      <a:pt x="768" y="1022"/>
                    </a:lnTo>
                    <a:lnTo>
                      <a:pt x="1910" y="1022"/>
                    </a:lnTo>
                    <a:lnTo>
                      <a:pt x="1910" y="1022"/>
                    </a:lnTo>
                    <a:lnTo>
                      <a:pt x="1904" y="1006"/>
                    </a:lnTo>
                    <a:lnTo>
                      <a:pt x="1900" y="992"/>
                    </a:lnTo>
                    <a:lnTo>
                      <a:pt x="1898" y="976"/>
                    </a:lnTo>
                    <a:lnTo>
                      <a:pt x="1898" y="960"/>
                    </a:lnTo>
                    <a:lnTo>
                      <a:pt x="1898" y="960"/>
                    </a:lnTo>
                    <a:lnTo>
                      <a:pt x="1900" y="936"/>
                    </a:lnTo>
                    <a:lnTo>
                      <a:pt x="1904" y="912"/>
                    </a:lnTo>
                    <a:lnTo>
                      <a:pt x="1914" y="890"/>
                    </a:lnTo>
                    <a:lnTo>
                      <a:pt x="1926" y="870"/>
                    </a:lnTo>
                    <a:lnTo>
                      <a:pt x="768" y="870"/>
                    </a:lnTo>
                    <a:close/>
                    <a:moveTo>
                      <a:pt x="552" y="476"/>
                    </a:moveTo>
                    <a:lnTo>
                      <a:pt x="482" y="408"/>
                    </a:lnTo>
                    <a:lnTo>
                      <a:pt x="220" y="408"/>
                    </a:lnTo>
                    <a:lnTo>
                      <a:pt x="142" y="408"/>
                    </a:lnTo>
                    <a:lnTo>
                      <a:pt x="328" y="186"/>
                    </a:lnTo>
                    <a:lnTo>
                      <a:pt x="552" y="186"/>
                    </a:lnTo>
                    <a:lnTo>
                      <a:pt x="552" y="476"/>
                    </a:lnTo>
                    <a:close/>
                    <a:moveTo>
                      <a:pt x="696" y="482"/>
                    </a:moveTo>
                    <a:lnTo>
                      <a:pt x="598" y="482"/>
                    </a:lnTo>
                    <a:lnTo>
                      <a:pt x="598" y="184"/>
                    </a:lnTo>
                    <a:lnTo>
                      <a:pt x="696" y="184"/>
                    </a:lnTo>
                    <a:lnTo>
                      <a:pt x="696" y="4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Freeform 10"/>
              <p:cNvSpPr>
                <a:spLocks noChangeArrowheads="1"/>
              </p:cNvSpPr>
              <p:nvPr/>
            </p:nvSpPr>
            <p:spPr bwMode="auto">
              <a:xfrm>
                <a:off x="3727450" y="1381125"/>
                <a:ext cx="257175" cy="241300"/>
              </a:xfrm>
              <a:custGeom>
                <a:avLst/>
                <a:gdLst>
                  <a:gd name="T0" fmla="*/ 28 w 162"/>
                  <a:gd name="T1" fmla="*/ 90 h 152"/>
                  <a:gd name="T2" fmla="*/ 28 w 162"/>
                  <a:gd name="T3" fmla="*/ 90 h 152"/>
                  <a:gd name="T4" fmla="*/ 26 w 162"/>
                  <a:gd name="T5" fmla="*/ 106 h 152"/>
                  <a:gd name="T6" fmla="*/ 24 w 162"/>
                  <a:gd name="T7" fmla="*/ 122 h 152"/>
                  <a:gd name="T8" fmla="*/ 20 w 162"/>
                  <a:gd name="T9" fmla="*/ 136 h 152"/>
                  <a:gd name="T10" fmla="*/ 16 w 162"/>
                  <a:gd name="T11" fmla="*/ 152 h 152"/>
                  <a:gd name="T12" fmla="*/ 162 w 162"/>
                  <a:gd name="T13" fmla="*/ 152 h 152"/>
                  <a:gd name="T14" fmla="*/ 162 w 162"/>
                  <a:gd name="T15" fmla="*/ 0 h 152"/>
                  <a:gd name="T16" fmla="*/ 0 w 162"/>
                  <a:gd name="T17" fmla="*/ 0 h 152"/>
                  <a:gd name="T18" fmla="*/ 0 w 162"/>
                  <a:gd name="T19" fmla="*/ 0 h 152"/>
                  <a:gd name="T20" fmla="*/ 12 w 162"/>
                  <a:gd name="T21" fmla="*/ 20 h 152"/>
                  <a:gd name="T22" fmla="*/ 20 w 162"/>
                  <a:gd name="T23" fmla="*/ 42 h 152"/>
                  <a:gd name="T24" fmla="*/ 26 w 162"/>
                  <a:gd name="T25" fmla="*/ 66 h 152"/>
                  <a:gd name="T26" fmla="*/ 28 w 162"/>
                  <a:gd name="T27" fmla="*/ 90 h 152"/>
                  <a:gd name="T28" fmla="*/ 28 w 162"/>
                  <a:gd name="T29" fmla="*/ 9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2"/>
                  <a:gd name="T46" fmla="*/ 0 h 152"/>
                  <a:gd name="T47" fmla="*/ 162 w 162"/>
                  <a:gd name="T48" fmla="*/ 152 h 1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2" h="152">
                    <a:moveTo>
                      <a:pt x="28" y="90"/>
                    </a:moveTo>
                    <a:lnTo>
                      <a:pt x="28" y="90"/>
                    </a:lnTo>
                    <a:lnTo>
                      <a:pt x="26" y="106"/>
                    </a:lnTo>
                    <a:lnTo>
                      <a:pt x="24" y="122"/>
                    </a:lnTo>
                    <a:lnTo>
                      <a:pt x="20" y="136"/>
                    </a:lnTo>
                    <a:lnTo>
                      <a:pt x="16" y="152"/>
                    </a:lnTo>
                    <a:lnTo>
                      <a:pt x="162" y="152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20"/>
                    </a:lnTo>
                    <a:lnTo>
                      <a:pt x="20" y="42"/>
                    </a:lnTo>
                    <a:lnTo>
                      <a:pt x="26" y="66"/>
                    </a:lnTo>
                    <a:lnTo>
                      <a:pt x="28" y="90"/>
                    </a:lnTo>
                    <a:lnTo>
                      <a:pt x="28" y="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Freeform 11"/>
              <p:cNvSpPr>
                <a:spLocks noChangeArrowheads="1"/>
              </p:cNvSpPr>
              <p:nvPr/>
            </p:nvSpPr>
            <p:spPr bwMode="auto">
              <a:xfrm>
                <a:off x="3136900" y="1282700"/>
                <a:ext cx="520700" cy="517525"/>
              </a:xfrm>
              <a:custGeom>
                <a:avLst/>
                <a:gdLst>
                  <a:gd name="T0" fmla="*/ 164 w 328"/>
                  <a:gd name="T1" fmla="*/ 0 h 326"/>
                  <a:gd name="T2" fmla="*/ 164 w 328"/>
                  <a:gd name="T3" fmla="*/ 0 h 326"/>
                  <a:gd name="T4" fmla="*/ 144 w 328"/>
                  <a:gd name="T5" fmla="*/ 0 h 326"/>
                  <a:gd name="T6" fmla="*/ 124 w 328"/>
                  <a:gd name="T7" fmla="*/ 4 h 326"/>
                  <a:gd name="T8" fmla="*/ 104 w 328"/>
                  <a:gd name="T9" fmla="*/ 10 h 326"/>
                  <a:gd name="T10" fmla="*/ 86 w 328"/>
                  <a:gd name="T11" fmla="*/ 20 h 326"/>
                  <a:gd name="T12" fmla="*/ 70 w 328"/>
                  <a:gd name="T13" fmla="*/ 30 h 326"/>
                  <a:gd name="T14" fmla="*/ 54 w 328"/>
                  <a:gd name="T15" fmla="*/ 42 h 326"/>
                  <a:gd name="T16" fmla="*/ 42 w 328"/>
                  <a:gd name="T17" fmla="*/ 58 h 326"/>
                  <a:gd name="T18" fmla="*/ 30 w 328"/>
                  <a:gd name="T19" fmla="*/ 72 h 326"/>
                  <a:gd name="T20" fmla="*/ 30 w 328"/>
                  <a:gd name="T21" fmla="*/ 72 h 326"/>
                  <a:gd name="T22" fmla="*/ 18 w 328"/>
                  <a:gd name="T23" fmla="*/ 92 h 326"/>
                  <a:gd name="T24" fmla="*/ 8 w 328"/>
                  <a:gd name="T25" fmla="*/ 114 h 326"/>
                  <a:gd name="T26" fmla="*/ 2 w 328"/>
                  <a:gd name="T27" fmla="*/ 138 h 326"/>
                  <a:gd name="T28" fmla="*/ 0 w 328"/>
                  <a:gd name="T29" fmla="*/ 162 h 326"/>
                  <a:gd name="T30" fmla="*/ 0 w 328"/>
                  <a:gd name="T31" fmla="*/ 162 h 326"/>
                  <a:gd name="T32" fmla="*/ 2 w 328"/>
                  <a:gd name="T33" fmla="*/ 180 h 326"/>
                  <a:gd name="T34" fmla="*/ 4 w 328"/>
                  <a:gd name="T35" fmla="*/ 194 h 326"/>
                  <a:gd name="T36" fmla="*/ 8 w 328"/>
                  <a:gd name="T37" fmla="*/ 210 h 326"/>
                  <a:gd name="T38" fmla="*/ 14 w 328"/>
                  <a:gd name="T39" fmla="*/ 224 h 326"/>
                  <a:gd name="T40" fmla="*/ 14 w 328"/>
                  <a:gd name="T41" fmla="*/ 224 h 326"/>
                  <a:gd name="T42" fmla="*/ 24 w 328"/>
                  <a:gd name="T43" fmla="*/ 246 h 326"/>
                  <a:gd name="T44" fmla="*/ 38 w 328"/>
                  <a:gd name="T45" fmla="*/ 266 h 326"/>
                  <a:gd name="T46" fmla="*/ 54 w 328"/>
                  <a:gd name="T47" fmla="*/ 282 h 326"/>
                  <a:gd name="T48" fmla="*/ 72 w 328"/>
                  <a:gd name="T49" fmla="*/ 298 h 326"/>
                  <a:gd name="T50" fmla="*/ 92 w 328"/>
                  <a:gd name="T51" fmla="*/ 310 h 326"/>
                  <a:gd name="T52" fmla="*/ 116 w 328"/>
                  <a:gd name="T53" fmla="*/ 318 h 326"/>
                  <a:gd name="T54" fmla="*/ 140 w 328"/>
                  <a:gd name="T55" fmla="*/ 324 h 326"/>
                  <a:gd name="T56" fmla="*/ 164 w 328"/>
                  <a:gd name="T57" fmla="*/ 326 h 326"/>
                  <a:gd name="T58" fmla="*/ 164 w 328"/>
                  <a:gd name="T59" fmla="*/ 326 h 326"/>
                  <a:gd name="T60" fmla="*/ 190 w 328"/>
                  <a:gd name="T61" fmla="*/ 324 h 326"/>
                  <a:gd name="T62" fmla="*/ 214 w 328"/>
                  <a:gd name="T63" fmla="*/ 318 h 326"/>
                  <a:gd name="T64" fmla="*/ 236 w 328"/>
                  <a:gd name="T65" fmla="*/ 310 h 326"/>
                  <a:gd name="T66" fmla="*/ 256 w 328"/>
                  <a:gd name="T67" fmla="*/ 298 h 326"/>
                  <a:gd name="T68" fmla="*/ 276 w 328"/>
                  <a:gd name="T69" fmla="*/ 282 h 326"/>
                  <a:gd name="T70" fmla="*/ 292 w 328"/>
                  <a:gd name="T71" fmla="*/ 266 h 326"/>
                  <a:gd name="T72" fmla="*/ 306 w 328"/>
                  <a:gd name="T73" fmla="*/ 246 h 326"/>
                  <a:gd name="T74" fmla="*/ 316 w 328"/>
                  <a:gd name="T75" fmla="*/ 224 h 326"/>
                  <a:gd name="T76" fmla="*/ 316 w 328"/>
                  <a:gd name="T77" fmla="*/ 224 h 326"/>
                  <a:gd name="T78" fmla="*/ 320 w 328"/>
                  <a:gd name="T79" fmla="*/ 210 h 326"/>
                  <a:gd name="T80" fmla="*/ 324 w 328"/>
                  <a:gd name="T81" fmla="*/ 194 h 326"/>
                  <a:gd name="T82" fmla="*/ 326 w 328"/>
                  <a:gd name="T83" fmla="*/ 180 h 326"/>
                  <a:gd name="T84" fmla="*/ 328 w 328"/>
                  <a:gd name="T85" fmla="*/ 162 h 326"/>
                  <a:gd name="T86" fmla="*/ 328 w 328"/>
                  <a:gd name="T87" fmla="*/ 162 h 326"/>
                  <a:gd name="T88" fmla="*/ 326 w 328"/>
                  <a:gd name="T89" fmla="*/ 138 h 326"/>
                  <a:gd name="T90" fmla="*/ 320 w 328"/>
                  <a:gd name="T91" fmla="*/ 114 h 326"/>
                  <a:gd name="T92" fmla="*/ 312 w 328"/>
                  <a:gd name="T93" fmla="*/ 92 h 326"/>
                  <a:gd name="T94" fmla="*/ 300 w 328"/>
                  <a:gd name="T95" fmla="*/ 72 h 326"/>
                  <a:gd name="T96" fmla="*/ 300 w 328"/>
                  <a:gd name="T97" fmla="*/ 72 h 326"/>
                  <a:gd name="T98" fmla="*/ 288 w 328"/>
                  <a:gd name="T99" fmla="*/ 58 h 326"/>
                  <a:gd name="T100" fmla="*/ 274 w 328"/>
                  <a:gd name="T101" fmla="*/ 42 h 326"/>
                  <a:gd name="T102" fmla="*/ 260 w 328"/>
                  <a:gd name="T103" fmla="*/ 30 h 326"/>
                  <a:gd name="T104" fmla="*/ 242 w 328"/>
                  <a:gd name="T105" fmla="*/ 20 h 326"/>
                  <a:gd name="T106" fmla="*/ 224 w 328"/>
                  <a:gd name="T107" fmla="*/ 10 h 326"/>
                  <a:gd name="T108" fmla="*/ 206 w 328"/>
                  <a:gd name="T109" fmla="*/ 4 h 326"/>
                  <a:gd name="T110" fmla="*/ 186 w 328"/>
                  <a:gd name="T111" fmla="*/ 0 h 326"/>
                  <a:gd name="T112" fmla="*/ 164 w 328"/>
                  <a:gd name="T113" fmla="*/ 0 h 326"/>
                  <a:gd name="T114" fmla="*/ 164 w 328"/>
                  <a:gd name="T115" fmla="*/ 0 h 32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8"/>
                  <a:gd name="T175" fmla="*/ 0 h 326"/>
                  <a:gd name="T176" fmla="*/ 328 w 328"/>
                  <a:gd name="T177" fmla="*/ 326 h 32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8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4" y="0"/>
                    </a:lnTo>
                    <a:lnTo>
                      <a:pt x="124" y="4"/>
                    </a:lnTo>
                    <a:lnTo>
                      <a:pt x="104" y="10"/>
                    </a:lnTo>
                    <a:lnTo>
                      <a:pt x="86" y="20"/>
                    </a:lnTo>
                    <a:lnTo>
                      <a:pt x="70" y="30"/>
                    </a:lnTo>
                    <a:lnTo>
                      <a:pt x="54" y="42"/>
                    </a:lnTo>
                    <a:lnTo>
                      <a:pt x="42" y="5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18" y="92"/>
                    </a:lnTo>
                    <a:lnTo>
                      <a:pt x="8" y="114"/>
                    </a:lnTo>
                    <a:lnTo>
                      <a:pt x="2" y="13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80"/>
                    </a:lnTo>
                    <a:lnTo>
                      <a:pt x="4" y="194"/>
                    </a:lnTo>
                    <a:lnTo>
                      <a:pt x="8" y="210"/>
                    </a:lnTo>
                    <a:lnTo>
                      <a:pt x="14" y="224"/>
                    </a:lnTo>
                    <a:lnTo>
                      <a:pt x="14" y="224"/>
                    </a:lnTo>
                    <a:lnTo>
                      <a:pt x="24" y="246"/>
                    </a:lnTo>
                    <a:lnTo>
                      <a:pt x="38" y="266"/>
                    </a:lnTo>
                    <a:lnTo>
                      <a:pt x="54" y="282"/>
                    </a:lnTo>
                    <a:lnTo>
                      <a:pt x="72" y="298"/>
                    </a:lnTo>
                    <a:lnTo>
                      <a:pt x="92" y="310"/>
                    </a:lnTo>
                    <a:lnTo>
                      <a:pt x="116" y="318"/>
                    </a:lnTo>
                    <a:lnTo>
                      <a:pt x="140" y="324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90" y="324"/>
                    </a:lnTo>
                    <a:lnTo>
                      <a:pt x="214" y="318"/>
                    </a:lnTo>
                    <a:lnTo>
                      <a:pt x="236" y="310"/>
                    </a:lnTo>
                    <a:lnTo>
                      <a:pt x="256" y="298"/>
                    </a:lnTo>
                    <a:lnTo>
                      <a:pt x="276" y="282"/>
                    </a:lnTo>
                    <a:lnTo>
                      <a:pt x="292" y="266"/>
                    </a:lnTo>
                    <a:lnTo>
                      <a:pt x="306" y="246"/>
                    </a:lnTo>
                    <a:lnTo>
                      <a:pt x="316" y="224"/>
                    </a:lnTo>
                    <a:lnTo>
                      <a:pt x="316" y="224"/>
                    </a:lnTo>
                    <a:lnTo>
                      <a:pt x="320" y="210"/>
                    </a:lnTo>
                    <a:lnTo>
                      <a:pt x="324" y="194"/>
                    </a:lnTo>
                    <a:lnTo>
                      <a:pt x="326" y="180"/>
                    </a:lnTo>
                    <a:lnTo>
                      <a:pt x="328" y="162"/>
                    </a:lnTo>
                    <a:lnTo>
                      <a:pt x="328" y="162"/>
                    </a:lnTo>
                    <a:lnTo>
                      <a:pt x="326" y="138"/>
                    </a:lnTo>
                    <a:lnTo>
                      <a:pt x="320" y="114"/>
                    </a:lnTo>
                    <a:lnTo>
                      <a:pt x="312" y="92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288" y="58"/>
                    </a:lnTo>
                    <a:lnTo>
                      <a:pt x="274" y="42"/>
                    </a:lnTo>
                    <a:lnTo>
                      <a:pt x="260" y="30"/>
                    </a:lnTo>
                    <a:lnTo>
                      <a:pt x="242" y="20"/>
                    </a:lnTo>
                    <a:lnTo>
                      <a:pt x="224" y="10"/>
                    </a:lnTo>
                    <a:lnTo>
                      <a:pt x="206" y="4"/>
                    </a:lnTo>
                    <a:lnTo>
                      <a:pt x="186" y="0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1116330" y="2238375"/>
            <a:ext cx="96316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传统的内存数据库是种以内存存储访问为中心的数据库设计，而新兴的内存计算平台更加强调“内存"与“计算"两个维度。内存从传统的DRAM扩展到PCM .Device Memory、PCle Flash等新兴存储介质，与DRAM具有不同的存储访问特性,但成为DRAM的补充和扩展。</a:t>
            </a:r>
            <a:endParaRPr lang="zh-CN" altLang="en-US" sz="2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41859" y="1740509"/>
            <a:ext cx="21976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新思想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29640" y="4482465"/>
            <a:ext cx="10332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semi- MOLAP是一种基于数组存储和向量处理技术的OLAP查询处理模型,它将OLA</a:t>
            </a:r>
            <a:r>
              <a:rPr 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基础的操作符SPJCA简化为基于数组、位图、向量的简单计算过程，提高了OLAP查询</a:t>
            </a:r>
            <a:r>
              <a:rPr lang="zh-CN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r>
              <a:rPr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时的代码执行效率</a:t>
            </a:r>
            <a:r>
              <a:rPr lang="zh-CN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同时简单的计算模型能够更好地适应GPU、Phi协处理器等新兴的内存计算平台。</a:t>
            </a:r>
            <a:endParaRPr sz="20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36804" y="4029725"/>
            <a:ext cx="21976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新技术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0995" y="470535"/>
            <a:ext cx="4197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新技术以及发展前景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2753591"/>
            <a:ext cx="6078682" cy="4104409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8" name="组合 78"/>
          <p:cNvGrpSpPr/>
          <p:nvPr/>
        </p:nvGrpSpPr>
        <p:grpSpPr bwMode="auto">
          <a:xfrm>
            <a:off x="439392" y="1570067"/>
            <a:ext cx="668337" cy="668338"/>
            <a:chOff x="0" y="0"/>
            <a:chExt cx="502920" cy="502920"/>
          </a:xfrm>
        </p:grpSpPr>
        <p:sp>
          <p:nvSpPr>
            <p:cNvPr id="9" name="椭圆 79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41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120267" y="119932"/>
              <a:ext cx="262387" cy="263056"/>
            </a:xfrm>
            <a:custGeom>
              <a:avLst/>
              <a:gdLst>
                <a:gd name="T0" fmla="*/ 1448 w 1568"/>
                <a:gd name="T1" fmla="*/ 6 h 1572"/>
                <a:gd name="T2" fmla="*/ 1190 w 1568"/>
                <a:gd name="T3" fmla="*/ 20 h 1572"/>
                <a:gd name="T4" fmla="*/ 1312 w 1568"/>
                <a:gd name="T5" fmla="*/ 142 h 1572"/>
                <a:gd name="T6" fmla="*/ 0 w 1568"/>
                <a:gd name="T7" fmla="*/ 1446 h 1572"/>
                <a:gd name="T8" fmla="*/ 0 w 1568"/>
                <a:gd name="T9" fmla="*/ 1572 h 1572"/>
                <a:gd name="T10" fmla="*/ 390 w 1568"/>
                <a:gd name="T11" fmla="*/ 1572 h 1572"/>
                <a:gd name="T12" fmla="*/ 568 w 1568"/>
                <a:gd name="T13" fmla="*/ 1572 h 1572"/>
                <a:gd name="T14" fmla="*/ 1426 w 1568"/>
                <a:gd name="T15" fmla="*/ 1572 h 1572"/>
                <a:gd name="T16" fmla="*/ 1426 w 1568"/>
                <a:gd name="T17" fmla="*/ 1464 h 1572"/>
                <a:gd name="T18" fmla="*/ 1426 w 1568"/>
                <a:gd name="T19" fmla="*/ 1446 h 1572"/>
                <a:gd name="T20" fmla="*/ 1426 w 1568"/>
                <a:gd name="T21" fmla="*/ 648 h 1572"/>
                <a:gd name="T22" fmla="*/ 1426 w 1568"/>
                <a:gd name="T23" fmla="*/ 648 h 1572"/>
                <a:gd name="T24" fmla="*/ 1426 w 1568"/>
                <a:gd name="T25" fmla="*/ 524 h 1572"/>
                <a:gd name="T26" fmla="*/ 1384 w 1568"/>
                <a:gd name="T27" fmla="*/ 524 h 1572"/>
                <a:gd name="T28" fmla="*/ 1246 w 1568"/>
                <a:gd name="T29" fmla="*/ 648 h 1572"/>
                <a:gd name="T30" fmla="*/ 1244 w 1568"/>
                <a:gd name="T31" fmla="*/ 648 h 1572"/>
                <a:gd name="T32" fmla="*/ 1244 w 1568"/>
                <a:gd name="T33" fmla="*/ 1446 h 1572"/>
                <a:gd name="T34" fmla="*/ 1138 w 1568"/>
                <a:gd name="T35" fmla="*/ 1446 h 1572"/>
                <a:gd name="T36" fmla="*/ 1138 w 1568"/>
                <a:gd name="T37" fmla="*/ 896 h 1572"/>
                <a:gd name="T38" fmla="*/ 1138 w 1568"/>
                <a:gd name="T39" fmla="*/ 896 h 1572"/>
                <a:gd name="T40" fmla="*/ 1138 w 1568"/>
                <a:gd name="T41" fmla="*/ 772 h 1572"/>
                <a:gd name="T42" fmla="*/ 1096 w 1568"/>
                <a:gd name="T43" fmla="*/ 772 h 1572"/>
                <a:gd name="T44" fmla="*/ 956 w 1568"/>
                <a:gd name="T45" fmla="*/ 896 h 1572"/>
                <a:gd name="T46" fmla="*/ 956 w 1568"/>
                <a:gd name="T47" fmla="*/ 896 h 1572"/>
                <a:gd name="T48" fmla="*/ 956 w 1568"/>
                <a:gd name="T49" fmla="*/ 1446 h 1572"/>
                <a:gd name="T50" fmla="*/ 848 w 1568"/>
                <a:gd name="T51" fmla="*/ 1446 h 1572"/>
                <a:gd name="T52" fmla="*/ 848 w 1568"/>
                <a:gd name="T53" fmla="*/ 1192 h 1572"/>
                <a:gd name="T54" fmla="*/ 848 w 1568"/>
                <a:gd name="T55" fmla="*/ 1192 h 1572"/>
                <a:gd name="T56" fmla="*/ 848 w 1568"/>
                <a:gd name="T57" fmla="*/ 1068 h 1572"/>
                <a:gd name="T58" fmla="*/ 808 w 1568"/>
                <a:gd name="T59" fmla="*/ 1068 h 1572"/>
                <a:gd name="T60" fmla="*/ 668 w 1568"/>
                <a:gd name="T61" fmla="*/ 1192 h 1572"/>
                <a:gd name="T62" fmla="*/ 668 w 1568"/>
                <a:gd name="T63" fmla="*/ 1192 h 1572"/>
                <a:gd name="T64" fmla="*/ 668 w 1568"/>
                <a:gd name="T65" fmla="*/ 1446 h 1572"/>
                <a:gd name="T66" fmla="*/ 568 w 1568"/>
                <a:gd name="T67" fmla="*/ 1446 h 1572"/>
                <a:gd name="T68" fmla="*/ 568 w 1568"/>
                <a:gd name="T69" fmla="*/ 1334 h 1572"/>
                <a:gd name="T70" fmla="*/ 568 w 1568"/>
                <a:gd name="T71" fmla="*/ 1334 h 1572"/>
                <a:gd name="T72" fmla="*/ 568 w 1568"/>
                <a:gd name="T73" fmla="*/ 1320 h 1572"/>
                <a:gd name="T74" fmla="*/ 528 w 1568"/>
                <a:gd name="T75" fmla="*/ 1320 h 1572"/>
                <a:gd name="T76" fmla="*/ 514 w 1568"/>
                <a:gd name="T77" fmla="*/ 1334 h 1572"/>
                <a:gd name="T78" fmla="*/ 390 w 1568"/>
                <a:gd name="T79" fmla="*/ 1444 h 1572"/>
                <a:gd name="T80" fmla="*/ 390 w 1568"/>
                <a:gd name="T81" fmla="*/ 1446 h 1572"/>
                <a:gd name="T82" fmla="*/ 390 w 1568"/>
                <a:gd name="T83" fmla="*/ 1446 h 1572"/>
                <a:gd name="T84" fmla="*/ 390 w 1568"/>
                <a:gd name="T85" fmla="*/ 1446 h 1572"/>
                <a:gd name="T86" fmla="*/ 228 w 1568"/>
                <a:gd name="T87" fmla="*/ 1446 h 1572"/>
                <a:gd name="T88" fmla="*/ 370 w 1568"/>
                <a:gd name="T89" fmla="*/ 1306 h 1572"/>
                <a:gd name="T90" fmla="*/ 516 w 1568"/>
                <a:gd name="T91" fmla="*/ 1158 h 1572"/>
                <a:gd name="T92" fmla="*/ 614 w 1568"/>
                <a:gd name="T93" fmla="*/ 1060 h 1572"/>
                <a:gd name="T94" fmla="*/ 780 w 1568"/>
                <a:gd name="T95" fmla="*/ 894 h 1572"/>
                <a:gd name="T96" fmla="*/ 880 w 1568"/>
                <a:gd name="T97" fmla="*/ 796 h 1572"/>
                <a:gd name="T98" fmla="*/ 1044 w 1568"/>
                <a:gd name="T99" fmla="*/ 630 h 1572"/>
                <a:gd name="T100" fmla="*/ 1142 w 1568"/>
                <a:gd name="T101" fmla="*/ 532 h 1572"/>
                <a:gd name="T102" fmla="*/ 1308 w 1568"/>
                <a:gd name="T103" fmla="*/ 368 h 1572"/>
                <a:gd name="T104" fmla="*/ 1422 w 1568"/>
                <a:gd name="T105" fmla="*/ 252 h 1572"/>
                <a:gd name="T106" fmla="*/ 1546 w 1568"/>
                <a:gd name="T107" fmla="*/ 376 h 1572"/>
                <a:gd name="T108" fmla="*/ 1562 w 1568"/>
                <a:gd name="T109" fmla="*/ 166 h 1572"/>
                <a:gd name="T110" fmla="*/ 1568 w 1568"/>
                <a:gd name="T111" fmla="*/ 0 h 1572"/>
                <a:gd name="T112" fmla="*/ 1466 w 1568"/>
                <a:gd name="T113" fmla="*/ 6 h 1572"/>
                <a:gd name="T114" fmla="*/ 1448 w 1568"/>
                <a:gd name="T115" fmla="*/ 6 h 15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68"/>
                <a:gd name="T175" fmla="*/ 0 h 1572"/>
                <a:gd name="T176" fmla="*/ 1568 w 1568"/>
                <a:gd name="T177" fmla="*/ 1572 h 15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68" h="1572">
                  <a:moveTo>
                    <a:pt x="1448" y="6"/>
                  </a:moveTo>
                  <a:lnTo>
                    <a:pt x="1190" y="20"/>
                  </a:lnTo>
                  <a:lnTo>
                    <a:pt x="1312" y="142"/>
                  </a:lnTo>
                  <a:lnTo>
                    <a:pt x="0" y="1446"/>
                  </a:lnTo>
                  <a:lnTo>
                    <a:pt x="0" y="1572"/>
                  </a:lnTo>
                  <a:lnTo>
                    <a:pt x="390" y="1572"/>
                  </a:lnTo>
                  <a:lnTo>
                    <a:pt x="568" y="1572"/>
                  </a:lnTo>
                  <a:lnTo>
                    <a:pt x="1426" y="1572"/>
                  </a:lnTo>
                  <a:lnTo>
                    <a:pt x="1426" y="1464"/>
                  </a:lnTo>
                  <a:lnTo>
                    <a:pt x="1426" y="1446"/>
                  </a:lnTo>
                  <a:lnTo>
                    <a:pt x="1426" y="648"/>
                  </a:lnTo>
                  <a:lnTo>
                    <a:pt x="1426" y="648"/>
                  </a:lnTo>
                  <a:lnTo>
                    <a:pt x="1426" y="524"/>
                  </a:lnTo>
                  <a:lnTo>
                    <a:pt x="1384" y="524"/>
                  </a:lnTo>
                  <a:lnTo>
                    <a:pt x="1246" y="648"/>
                  </a:lnTo>
                  <a:lnTo>
                    <a:pt x="1244" y="648"/>
                  </a:lnTo>
                  <a:lnTo>
                    <a:pt x="1244" y="1446"/>
                  </a:lnTo>
                  <a:lnTo>
                    <a:pt x="1138" y="1446"/>
                  </a:lnTo>
                  <a:lnTo>
                    <a:pt x="1138" y="896"/>
                  </a:lnTo>
                  <a:lnTo>
                    <a:pt x="1138" y="896"/>
                  </a:lnTo>
                  <a:lnTo>
                    <a:pt x="1138" y="772"/>
                  </a:lnTo>
                  <a:lnTo>
                    <a:pt x="1096" y="772"/>
                  </a:lnTo>
                  <a:lnTo>
                    <a:pt x="956" y="896"/>
                  </a:lnTo>
                  <a:lnTo>
                    <a:pt x="956" y="896"/>
                  </a:lnTo>
                  <a:lnTo>
                    <a:pt x="956" y="1446"/>
                  </a:lnTo>
                  <a:lnTo>
                    <a:pt x="848" y="1446"/>
                  </a:lnTo>
                  <a:lnTo>
                    <a:pt x="848" y="1192"/>
                  </a:lnTo>
                  <a:lnTo>
                    <a:pt x="848" y="1192"/>
                  </a:lnTo>
                  <a:lnTo>
                    <a:pt x="848" y="1068"/>
                  </a:lnTo>
                  <a:lnTo>
                    <a:pt x="808" y="1068"/>
                  </a:lnTo>
                  <a:lnTo>
                    <a:pt x="668" y="1192"/>
                  </a:lnTo>
                  <a:lnTo>
                    <a:pt x="668" y="1192"/>
                  </a:lnTo>
                  <a:lnTo>
                    <a:pt x="668" y="1446"/>
                  </a:lnTo>
                  <a:lnTo>
                    <a:pt x="568" y="1446"/>
                  </a:lnTo>
                  <a:lnTo>
                    <a:pt x="568" y="1334"/>
                  </a:lnTo>
                  <a:lnTo>
                    <a:pt x="568" y="1334"/>
                  </a:lnTo>
                  <a:lnTo>
                    <a:pt x="568" y="1320"/>
                  </a:lnTo>
                  <a:lnTo>
                    <a:pt x="528" y="1320"/>
                  </a:lnTo>
                  <a:lnTo>
                    <a:pt x="514" y="1334"/>
                  </a:lnTo>
                  <a:lnTo>
                    <a:pt x="390" y="1444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228" y="1446"/>
                  </a:lnTo>
                  <a:lnTo>
                    <a:pt x="370" y="1306"/>
                  </a:lnTo>
                  <a:lnTo>
                    <a:pt x="516" y="1158"/>
                  </a:lnTo>
                  <a:lnTo>
                    <a:pt x="614" y="1060"/>
                  </a:lnTo>
                  <a:lnTo>
                    <a:pt x="780" y="894"/>
                  </a:lnTo>
                  <a:lnTo>
                    <a:pt x="880" y="796"/>
                  </a:lnTo>
                  <a:lnTo>
                    <a:pt x="1044" y="630"/>
                  </a:lnTo>
                  <a:lnTo>
                    <a:pt x="1142" y="532"/>
                  </a:lnTo>
                  <a:lnTo>
                    <a:pt x="1308" y="368"/>
                  </a:lnTo>
                  <a:lnTo>
                    <a:pt x="1422" y="252"/>
                  </a:lnTo>
                  <a:lnTo>
                    <a:pt x="1546" y="376"/>
                  </a:lnTo>
                  <a:lnTo>
                    <a:pt x="1562" y="166"/>
                  </a:lnTo>
                  <a:lnTo>
                    <a:pt x="1568" y="0"/>
                  </a:lnTo>
                  <a:lnTo>
                    <a:pt x="1466" y="6"/>
                  </a:lnTo>
                  <a:lnTo>
                    <a:pt x="144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42060" y="2079625"/>
            <a:ext cx="89700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数据库建立在内存的读写速度远高于磁盘的基础之上。目前内存数据库的发展比较迅速，几乎特大的数据库厂商都有自己的内存数据库，但是在没有新的技术发展出来之前，内存数据库是没有办法代替现有的数据库，它还是需要一定的发展时间。但是个人认为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如果未来出现了更好的技术，能让内存数据库的持久性更强，它将取代传统的磁盘数据库。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41859" y="1570329"/>
            <a:ext cx="21976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发展前景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9440" y="461010"/>
            <a:ext cx="3963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新技术以及发展前景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4989" y="2351508"/>
            <a:ext cx="592982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演示完毕 谢谢欣赏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7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8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19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0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4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5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6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7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8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菱形 16"/>
          <p:cNvSpPr/>
          <p:nvPr/>
        </p:nvSpPr>
        <p:spPr>
          <a:xfrm>
            <a:off x="-255470" y="-370540"/>
            <a:ext cx="3373899" cy="3373899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-19878" y="-863758"/>
            <a:ext cx="1287979" cy="2575958"/>
          </a:xfrm>
          <a:custGeom>
            <a:avLst/>
            <a:gdLst>
              <a:gd name="connsiteX0" fmla="*/ 0 w 1287979"/>
              <a:gd name="connsiteY0" fmla="*/ 0 h 2575958"/>
              <a:gd name="connsiteX1" fmla="*/ 1287979 w 1287979"/>
              <a:gd name="connsiteY1" fmla="*/ 1287979 h 2575958"/>
              <a:gd name="connsiteX2" fmla="*/ 0 w 1287979"/>
              <a:gd name="connsiteY2" fmla="*/ 2575958 h 257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79" h="2575958">
                <a:moveTo>
                  <a:pt x="0" y="0"/>
                </a:moveTo>
                <a:lnTo>
                  <a:pt x="1287979" y="1287979"/>
                </a:lnTo>
                <a:lnTo>
                  <a:pt x="0" y="2575958"/>
                </a:lnTo>
                <a:close/>
              </a:path>
            </a:pathLst>
          </a:cu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-256201" y="-68674"/>
            <a:ext cx="3342485" cy="3342485"/>
          </a:xfrm>
          <a:prstGeom prst="diamond">
            <a:avLst/>
          </a:prstGeom>
          <a:noFill/>
          <a:ln w="3175">
            <a:solidFill>
              <a:schemeClr val="bg1">
                <a:lumMod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27215" y="1563765"/>
            <a:ext cx="34493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内存数据库概述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151313" y="1436993"/>
            <a:ext cx="888418" cy="883238"/>
            <a:chOff x="4151313" y="2020084"/>
            <a:chExt cx="888418" cy="8832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151313" y="2020084"/>
              <a:ext cx="888418" cy="883238"/>
              <a:chOff x="5641059" y="3248083"/>
              <a:chExt cx="918415" cy="913060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4353060" y="2213787"/>
              <a:ext cx="483672" cy="489216"/>
              <a:chOff x="4359930" y="2498290"/>
              <a:chExt cx="1019358" cy="103104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27" name="任意多边形 2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4244113" y="2241046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51006" y="2604566"/>
            <a:ext cx="888418" cy="883238"/>
            <a:chOff x="4161396" y="3518961"/>
            <a:chExt cx="888418" cy="883238"/>
          </a:xfrm>
        </p:grpSpPr>
        <p:sp>
          <p:nvSpPr>
            <p:cNvPr id="36" name="文本框 35"/>
            <p:cNvSpPr txBox="1"/>
            <p:nvPr/>
          </p:nvSpPr>
          <p:spPr>
            <a:xfrm>
              <a:off x="4253447" y="3741759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4161396" y="3518961"/>
              <a:ext cx="888418" cy="883238"/>
              <a:chOff x="5641059" y="3248083"/>
              <a:chExt cx="918415" cy="913060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363143" y="3712664"/>
              <a:ext cx="483672" cy="489216"/>
              <a:chOff x="4359930" y="2498290"/>
              <a:chExt cx="1019358" cy="103104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43" name="任意多边形 42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4" name="任意多边形 43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</p:grpSp>
      <p:sp>
        <p:nvSpPr>
          <p:cNvPr id="49" name="文本框 48"/>
          <p:cNvSpPr txBox="1"/>
          <p:nvPr/>
        </p:nvSpPr>
        <p:spPr>
          <a:xfrm>
            <a:off x="5022215" y="2731135"/>
            <a:ext cx="4634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内存数据库实现技术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15865" y="3900170"/>
            <a:ext cx="464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新技术以及发展前景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149454" y="3773601"/>
            <a:ext cx="888418" cy="883238"/>
            <a:chOff x="4165039" y="5019300"/>
            <a:chExt cx="888418" cy="883238"/>
          </a:xfrm>
        </p:grpSpPr>
        <p:grpSp>
          <p:nvGrpSpPr>
            <p:cNvPr id="52" name="组合 51"/>
            <p:cNvGrpSpPr/>
            <p:nvPr/>
          </p:nvGrpSpPr>
          <p:grpSpPr>
            <a:xfrm>
              <a:off x="4165039" y="5019300"/>
              <a:ext cx="888418" cy="883238"/>
              <a:chOff x="5641059" y="3248083"/>
              <a:chExt cx="918415" cy="913060"/>
            </a:xfrm>
          </p:grpSpPr>
          <p:sp>
            <p:nvSpPr>
              <p:cNvPr id="61" name="任意多边形 60"/>
              <p:cNvSpPr/>
              <p:nvPr/>
            </p:nvSpPr>
            <p:spPr>
              <a:xfrm>
                <a:off x="5912746" y="3248083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 rot="16200000">
                <a:off x="5549900" y="3604562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 rot="16200000" flipH="1" flipV="1">
                <a:off x="6280386" y="3612238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 flipV="1">
                <a:off x="5910876" y="3973214"/>
                <a:ext cx="370248" cy="187929"/>
              </a:xfrm>
              <a:custGeom>
                <a:avLst/>
                <a:gdLst>
                  <a:gd name="connsiteX0" fmla="*/ 0 w 370248"/>
                  <a:gd name="connsiteY0" fmla="*/ 182319 h 187929"/>
                  <a:gd name="connsiteX1" fmla="*/ 179514 w 370248"/>
                  <a:gd name="connsiteY1" fmla="*/ 0 h 187929"/>
                  <a:gd name="connsiteX2" fmla="*/ 370248 w 370248"/>
                  <a:gd name="connsiteY2" fmla="*/ 187929 h 1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0248" h="187929">
                    <a:moveTo>
                      <a:pt x="0" y="182319"/>
                    </a:moveTo>
                    <a:lnTo>
                      <a:pt x="179514" y="0"/>
                    </a:lnTo>
                    <a:lnTo>
                      <a:pt x="370248" y="187929"/>
                    </a:lnTo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13B3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4366786" y="5213003"/>
              <a:ext cx="483672" cy="489216"/>
              <a:chOff x="4359930" y="2498290"/>
              <a:chExt cx="1019358" cy="103104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4361859" y="2498290"/>
                <a:ext cx="1014596" cy="415536"/>
                <a:chOff x="4361859" y="2498290"/>
                <a:chExt cx="1014596" cy="415536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10800000">
                  <a:off x="4361859" y="2498290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60" name="任意多边形 59"/>
                <p:cNvSpPr/>
                <p:nvPr/>
              </p:nvSpPr>
              <p:spPr>
                <a:xfrm rot="5400000">
                  <a:off x="4963258" y="2500628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 flipV="1">
                <a:off x="4359930" y="3116091"/>
                <a:ext cx="1019358" cy="413241"/>
                <a:chOff x="4359478" y="2503052"/>
                <a:chExt cx="1019358" cy="413241"/>
              </a:xfrm>
            </p:grpSpPr>
            <p:sp>
              <p:nvSpPr>
                <p:cNvPr id="57" name="任意多边形 56"/>
                <p:cNvSpPr/>
                <p:nvPr/>
              </p:nvSpPr>
              <p:spPr>
                <a:xfrm rot="10800000">
                  <a:off x="4359478" y="2503052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  <p:sp>
              <p:nvSpPr>
                <p:cNvPr id="58" name="任意多边形 57"/>
                <p:cNvSpPr/>
                <p:nvPr/>
              </p:nvSpPr>
              <p:spPr>
                <a:xfrm rot="5400000">
                  <a:off x="4965639" y="2503009"/>
                  <a:ext cx="413154" cy="413241"/>
                </a:xfrm>
                <a:custGeom>
                  <a:avLst/>
                  <a:gdLst>
                    <a:gd name="connsiteX0" fmla="*/ 0 w 263309"/>
                    <a:gd name="connsiteY0" fmla="*/ 263309 h 263309"/>
                    <a:gd name="connsiteX1" fmla="*/ 263309 w 263309"/>
                    <a:gd name="connsiteY1" fmla="*/ 0 h 263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3309" h="263309">
                      <a:moveTo>
                        <a:pt x="0" y="263309"/>
                      </a:moveTo>
                      <a:lnTo>
                        <a:pt x="263309" y="0"/>
                      </a:lnTo>
                    </a:path>
                  </a:pathLst>
                </a:cu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413B39"/>
                    </a:solidFill>
                    <a:latin typeface="方正兰亭超细黑简体" panose="02000000000000000000" pitchFamily="2" charset="-122"/>
                    <a:ea typeface="方正兰亭超细黑简体" panose="02000000000000000000" pitchFamily="2" charset="-122"/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4260965" y="5247421"/>
              <a:ext cx="68718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solidFill>
                    <a:srgbClr val="413B3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94687" y="541842"/>
            <a:ext cx="1107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6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49" grpId="0"/>
      <p:bldP spid="50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98695" y="2852420"/>
            <a:ext cx="54025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内存数据库概述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zh-CN" altLang="en-US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2753591"/>
            <a:ext cx="6078682" cy="4104409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8" name="组合 78"/>
          <p:cNvGrpSpPr/>
          <p:nvPr/>
        </p:nvGrpSpPr>
        <p:grpSpPr bwMode="auto">
          <a:xfrm>
            <a:off x="1695422" y="1458307"/>
            <a:ext cx="668337" cy="668338"/>
            <a:chOff x="0" y="0"/>
            <a:chExt cx="502920" cy="502920"/>
          </a:xfrm>
        </p:grpSpPr>
        <p:sp>
          <p:nvSpPr>
            <p:cNvPr id="9" name="椭圆 79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41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120267" y="119932"/>
              <a:ext cx="262387" cy="263056"/>
            </a:xfrm>
            <a:custGeom>
              <a:avLst/>
              <a:gdLst>
                <a:gd name="T0" fmla="*/ 1448 w 1568"/>
                <a:gd name="T1" fmla="*/ 6 h 1572"/>
                <a:gd name="T2" fmla="*/ 1190 w 1568"/>
                <a:gd name="T3" fmla="*/ 20 h 1572"/>
                <a:gd name="T4" fmla="*/ 1312 w 1568"/>
                <a:gd name="T5" fmla="*/ 142 h 1572"/>
                <a:gd name="T6" fmla="*/ 0 w 1568"/>
                <a:gd name="T7" fmla="*/ 1446 h 1572"/>
                <a:gd name="T8" fmla="*/ 0 w 1568"/>
                <a:gd name="T9" fmla="*/ 1572 h 1572"/>
                <a:gd name="T10" fmla="*/ 390 w 1568"/>
                <a:gd name="T11" fmla="*/ 1572 h 1572"/>
                <a:gd name="T12" fmla="*/ 568 w 1568"/>
                <a:gd name="T13" fmla="*/ 1572 h 1572"/>
                <a:gd name="T14" fmla="*/ 1426 w 1568"/>
                <a:gd name="T15" fmla="*/ 1572 h 1572"/>
                <a:gd name="T16" fmla="*/ 1426 w 1568"/>
                <a:gd name="T17" fmla="*/ 1464 h 1572"/>
                <a:gd name="T18" fmla="*/ 1426 w 1568"/>
                <a:gd name="T19" fmla="*/ 1446 h 1572"/>
                <a:gd name="T20" fmla="*/ 1426 w 1568"/>
                <a:gd name="T21" fmla="*/ 648 h 1572"/>
                <a:gd name="T22" fmla="*/ 1426 w 1568"/>
                <a:gd name="T23" fmla="*/ 648 h 1572"/>
                <a:gd name="T24" fmla="*/ 1426 w 1568"/>
                <a:gd name="T25" fmla="*/ 524 h 1572"/>
                <a:gd name="T26" fmla="*/ 1384 w 1568"/>
                <a:gd name="T27" fmla="*/ 524 h 1572"/>
                <a:gd name="T28" fmla="*/ 1246 w 1568"/>
                <a:gd name="T29" fmla="*/ 648 h 1572"/>
                <a:gd name="T30" fmla="*/ 1244 w 1568"/>
                <a:gd name="T31" fmla="*/ 648 h 1572"/>
                <a:gd name="T32" fmla="*/ 1244 w 1568"/>
                <a:gd name="T33" fmla="*/ 1446 h 1572"/>
                <a:gd name="T34" fmla="*/ 1138 w 1568"/>
                <a:gd name="T35" fmla="*/ 1446 h 1572"/>
                <a:gd name="T36" fmla="*/ 1138 w 1568"/>
                <a:gd name="T37" fmla="*/ 896 h 1572"/>
                <a:gd name="T38" fmla="*/ 1138 w 1568"/>
                <a:gd name="T39" fmla="*/ 896 h 1572"/>
                <a:gd name="T40" fmla="*/ 1138 w 1568"/>
                <a:gd name="T41" fmla="*/ 772 h 1572"/>
                <a:gd name="T42" fmla="*/ 1096 w 1568"/>
                <a:gd name="T43" fmla="*/ 772 h 1572"/>
                <a:gd name="T44" fmla="*/ 956 w 1568"/>
                <a:gd name="T45" fmla="*/ 896 h 1572"/>
                <a:gd name="T46" fmla="*/ 956 w 1568"/>
                <a:gd name="T47" fmla="*/ 896 h 1572"/>
                <a:gd name="T48" fmla="*/ 956 w 1568"/>
                <a:gd name="T49" fmla="*/ 1446 h 1572"/>
                <a:gd name="T50" fmla="*/ 848 w 1568"/>
                <a:gd name="T51" fmla="*/ 1446 h 1572"/>
                <a:gd name="T52" fmla="*/ 848 w 1568"/>
                <a:gd name="T53" fmla="*/ 1192 h 1572"/>
                <a:gd name="T54" fmla="*/ 848 w 1568"/>
                <a:gd name="T55" fmla="*/ 1192 h 1572"/>
                <a:gd name="T56" fmla="*/ 848 w 1568"/>
                <a:gd name="T57" fmla="*/ 1068 h 1572"/>
                <a:gd name="T58" fmla="*/ 808 w 1568"/>
                <a:gd name="T59" fmla="*/ 1068 h 1572"/>
                <a:gd name="T60" fmla="*/ 668 w 1568"/>
                <a:gd name="T61" fmla="*/ 1192 h 1572"/>
                <a:gd name="T62" fmla="*/ 668 w 1568"/>
                <a:gd name="T63" fmla="*/ 1192 h 1572"/>
                <a:gd name="T64" fmla="*/ 668 w 1568"/>
                <a:gd name="T65" fmla="*/ 1446 h 1572"/>
                <a:gd name="T66" fmla="*/ 568 w 1568"/>
                <a:gd name="T67" fmla="*/ 1446 h 1572"/>
                <a:gd name="T68" fmla="*/ 568 w 1568"/>
                <a:gd name="T69" fmla="*/ 1334 h 1572"/>
                <a:gd name="T70" fmla="*/ 568 w 1568"/>
                <a:gd name="T71" fmla="*/ 1334 h 1572"/>
                <a:gd name="T72" fmla="*/ 568 w 1568"/>
                <a:gd name="T73" fmla="*/ 1320 h 1572"/>
                <a:gd name="T74" fmla="*/ 528 w 1568"/>
                <a:gd name="T75" fmla="*/ 1320 h 1572"/>
                <a:gd name="T76" fmla="*/ 514 w 1568"/>
                <a:gd name="T77" fmla="*/ 1334 h 1572"/>
                <a:gd name="T78" fmla="*/ 390 w 1568"/>
                <a:gd name="T79" fmla="*/ 1444 h 1572"/>
                <a:gd name="T80" fmla="*/ 390 w 1568"/>
                <a:gd name="T81" fmla="*/ 1446 h 1572"/>
                <a:gd name="T82" fmla="*/ 390 w 1568"/>
                <a:gd name="T83" fmla="*/ 1446 h 1572"/>
                <a:gd name="T84" fmla="*/ 390 w 1568"/>
                <a:gd name="T85" fmla="*/ 1446 h 1572"/>
                <a:gd name="T86" fmla="*/ 228 w 1568"/>
                <a:gd name="T87" fmla="*/ 1446 h 1572"/>
                <a:gd name="T88" fmla="*/ 370 w 1568"/>
                <a:gd name="T89" fmla="*/ 1306 h 1572"/>
                <a:gd name="T90" fmla="*/ 516 w 1568"/>
                <a:gd name="T91" fmla="*/ 1158 h 1572"/>
                <a:gd name="T92" fmla="*/ 614 w 1568"/>
                <a:gd name="T93" fmla="*/ 1060 h 1572"/>
                <a:gd name="T94" fmla="*/ 780 w 1568"/>
                <a:gd name="T95" fmla="*/ 894 h 1572"/>
                <a:gd name="T96" fmla="*/ 880 w 1568"/>
                <a:gd name="T97" fmla="*/ 796 h 1572"/>
                <a:gd name="T98" fmla="*/ 1044 w 1568"/>
                <a:gd name="T99" fmla="*/ 630 h 1572"/>
                <a:gd name="T100" fmla="*/ 1142 w 1568"/>
                <a:gd name="T101" fmla="*/ 532 h 1572"/>
                <a:gd name="T102" fmla="*/ 1308 w 1568"/>
                <a:gd name="T103" fmla="*/ 368 h 1572"/>
                <a:gd name="T104" fmla="*/ 1422 w 1568"/>
                <a:gd name="T105" fmla="*/ 252 h 1572"/>
                <a:gd name="T106" fmla="*/ 1546 w 1568"/>
                <a:gd name="T107" fmla="*/ 376 h 1572"/>
                <a:gd name="T108" fmla="*/ 1562 w 1568"/>
                <a:gd name="T109" fmla="*/ 166 h 1572"/>
                <a:gd name="T110" fmla="*/ 1568 w 1568"/>
                <a:gd name="T111" fmla="*/ 0 h 1572"/>
                <a:gd name="T112" fmla="*/ 1466 w 1568"/>
                <a:gd name="T113" fmla="*/ 6 h 1572"/>
                <a:gd name="T114" fmla="*/ 1448 w 1568"/>
                <a:gd name="T115" fmla="*/ 6 h 15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68"/>
                <a:gd name="T175" fmla="*/ 0 h 1572"/>
                <a:gd name="T176" fmla="*/ 1568 w 1568"/>
                <a:gd name="T177" fmla="*/ 1572 h 15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68" h="1572">
                  <a:moveTo>
                    <a:pt x="1448" y="6"/>
                  </a:moveTo>
                  <a:lnTo>
                    <a:pt x="1190" y="20"/>
                  </a:lnTo>
                  <a:lnTo>
                    <a:pt x="1312" y="142"/>
                  </a:lnTo>
                  <a:lnTo>
                    <a:pt x="0" y="1446"/>
                  </a:lnTo>
                  <a:lnTo>
                    <a:pt x="0" y="1572"/>
                  </a:lnTo>
                  <a:lnTo>
                    <a:pt x="390" y="1572"/>
                  </a:lnTo>
                  <a:lnTo>
                    <a:pt x="568" y="1572"/>
                  </a:lnTo>
                  <a:lnTo>
                    <a:pt x="1426" y="1572"/>
                  </a:lnTo>
                  <a:lnTo>
                    <a:pt x="1426" y="1464"/>
                  </a:lnTo>
                  <a:lnTo>
                    <a:pt x="1426" y="1446"/>
                  </a:lnTo>
                  <a:lnTo>
                    <a:pt x="1426" y="648"/>
                  </a:lnTo>
                  <a:lnTo>
                    <a:pt x="1426" y="648"/>
                  </a:lnTo>
                  <a:lnTo>
                    <a:pt x="1426" y="524"/>
                  </a:lnTo>
                  <a:lnTo>
                    <a:pt x="1384" y="524"/>
                  </a:lnTo>
                  <a:lnTo>
                    <a:pt x="1246" y="648"/>
                  </a:lnTo>
                  <a:lnTo>
                    <a:pt x="1244" y="648"/>
                  </a:lnTo>
                  <a:lnTo>
                    <a:pt x="1244" y="1446"/>
                  </a:lnTo>
                  <a:lnTo>
                    <a:pt x="1138" y="1446"/>
                  </a:lnTo>
                  <a:lnTo>
                    <a:pt x="1138" y="896"/>
                  </a:lnTo>
                  <a:lnTo>
                    <a:pt x="1138" y="896"/>
                  </a:lnTo>
                  <a:lnTo>
                    <a:pt x="1138" y="772"/>
                  </a:lnTo>
                  <a:lnTo>
                    <a:pt x="1096" y="772"/>
                  </a:lnTo>
                  <a:lnTo>
                    <a:pt x="956" y="896"/>
                  </a:lnTo>
                  <a:lnTo>
                    <a:pt x="956" y="896"/>
                  </a:lnTo>
                  <a:lnTo>
                    <a:pt x="956" y="1446"/>
                  </a:lnTo>
                  <a:lnTo>
                    <a:pt x="848" y="1446"/>
                  </a:lnTo>
                  <a:lnTo>
                    <a:pt x="848" y="1192"/>
                  </a:lnTo>
                  <a:lnTo>
                    <a:pt x="848" y="1192"/>
                  </a:lnTo>
                  <a:lnTo>
                    <a:pt x="848" y="1068"/>
                  </a:lnTo>
                  <a:lnTo>
                    <a:pt x="808" y="1068"/>
                  </a:lnTo>
                  <a:lnTo>
                    <a:pt x="668" y="1192"/>
                  </a:lnTo>
                  <a:lnTo>
                    <a:pt x="668" y="1192"/>
                  </a:lnTo>
                  <a:lnTo>
                    <a:pt x="668" y="1446"/>
                  </a:lnTo>
                  <a:lnTo>
                    <a:pt x="568" y="1446"/>
                  </a:lnTo>
                  <a:lnTo>
                    <a:pt x="568" y="1334"/>
                  </a:lnTo>
                  <a:lnTo>
                    <a:pt x="568" y="1334"/>
                  </a:lnTo>
                  <a:lnTo>
                    <a:pt x="568" y="1320"/>
                  </a:lnTo>
                  <a:lnTo>
                    <a:pt x="528" y="1320"/>
                  </a:lnTo>
                  <a:lnTo>
                    <a:pt x="514" y="1334"/>
                  </a:lnTo>
                  <a:lnTo>
                    <a:pt x="390" y="1444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228" y="1446"/>
                  </a:lnTo>
                  <a:lnTo>
                    <a:pt x="370" y="1306"/>
                  </a:lnTo>
                  <a:lnTo>
                    <a:pt x="516" y="1158"/>
                  </a:lnTo>
                  <a:lnTo>
                    <a:pt x="614" y="1060"/>
                  </a:lnTo>
                  <a:lnTo>
                    <a:pt x="780" y="894"/>
                  </a:lnTo>
                  <a:lnTo>
                    <a:pt x="880" y="796"/>
                  </a:lnTo>
                  <a:lnTo>
                    <a:pt x="1044" y="630"/>
                  </a:lnTo>
                  <a:lnTo>
                    <a:pt x="1142" y="532"/>
                  </a:lnTo>
                  <a:lnTo>
                    <a:pt x="1308" y="368"/>
                  </a:lnTo>
                  <a:lnTo>
                    <a:pt x="1422" y="252"/>
                  </a:lnTo>
                  <a:lnTo>
                    <a:pt x="1546" y="376"/>
                  </a:lnTo>
                  <a:lnTo>
                    <a:pt x="1562" y="166"/>
                  </a:lnTo>
                  <a:lnTo>
                    <a:pt x="1568" y="0"/>
                  </a:lnTo>
                  <a:lnTo>
                    <a:pt x="1466" y="6"/>
                  </a:lnTo>
                  <a:lnTo>
                    <a:pt x="144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1" name="组合 81"/>
          <p:cNvGrpSpPr/>
          <p:nvPr/>
        </p:nvGrpSpPr>
        <p:grpSpPr bwMode="auto">
          <a:xfrm>
            <a:off x="1764637" y="2389217"/>
            <a:ext cx="668337" cy="669925"/>
            <a:chOff x="0" y="0"/>
            <a:chExt cx="502920" cy="502920"/>
          </a:xfrm>
        </p:grpSpPr>
        <p:sp>
          <p:nvSpPr>
            <p:cNvPr id="12" name="椭圆 82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83"/>
            <p:cNvGrpSpPr/>
            <p:nvPr/>
          </p:nvGrpSpPr>
          <p:grpSpPr bwMode="auto">
            <a:xfrm>
              <a:off x="63615" y="168960"/>
              <a:ext cx="375691" cy="165001"/>
              <a:chOff x="0" y="0"/>
              <a:chExt cx="4098925" cy="1800225"/>
            </a:xfrm>
          </p:grpSpPr>
          <p:sp>
            <p:nvSpPr>
              <p:cNvPr id="14" name="Freeform 7"/>
              <p:cNvSpPr>
                <a:spLocks noChangeArrowheads="1"/>
              </p:cNvSpPr>
              <p:nvPr/>
            </p:nvSpPr>
            <p:spPr bwMode="auto">
              <a:xfrm>
                <a:off x="1320800" y="15875"/>
                <a:ext cx="2778125" cy="1206500"/>
              </a:xfrm>
              <a:custGeom>
                <a:avLst/>
                <a:gdLst>
                  <a:gd name="T0" fmla="*/ 1684 w 1750"/>
                  <a:gd name="T1" fmla="*/ 0 h 760"/>
                  <a:gd name="T2" fmla="*/ 66 w 1750"/>
                  <a:gd name="T3" fmla="*/ 0 h 760"/>
                  <a:gd name="T4" fmla="*/ 66 w 1750"/>
                  <a:gd name="T5" fmla="*/ 0 h 760"/>
                  <a:gd name="T6" fmla="*/ 54 w 1750"/>
                  <a:gd name="T7" fmla="*/ 2 h 760"/>
                  <a:gd name="T8" fmla="*/ 40 w 1750"/>
                  <a:gd name="T9" fmla="*/ 6 h 760"/>
                  <a:gd name="T10" fmla="*/ 30 w 1750"/>
                  <a:gd name="T11" fmla="*/ 12 h 760"/>
                  <a:gd name="T12" fmla="*/ 20 w 1750"/>
                  <a:gd name="T13" fmla="*/ 20 h 760"/>
                  <a:gd name="T14" fmla="*/ 12 w 1750"/>
                  <a:gd name="T15" fmla="*/ 30 h 760"/>
                  <a:gd name="T16" fmla="*/ 4 w 1750"/>
                  <a:gd name="T17" fmla="*/ 40 h 760"/>
                  <a:gd name="T18" fmla="*/ 2 w 1750"/>
                  <a:gd name="T19" fmla="*/ 52 h 760"/>
                  <a:gd name="T20" fmla="*/ 0 w 1750"/>
                  <a:gd name="T21" fmla="*/ 66 h 760"/>
                  <a:gd name="T22" fmla="*/ 0 w 1750"/>
                  <a:gd name="T23" fmla="*/ 694 h 760"/>
                  <a:gd name="T24" fmla="*/ 0 w 1750"/>
                  <a:gd name="T25" fmla="*/ 694 h 760"/>
                  <a:gd name="T26" fmla="*/ 2 w 1750"/>
                  <a:gd name="T27" fmla="*/ 708 h 760"/>
                  <a:gd name="T28" fmla="*/ 4 w 1750"/>
                  <a:gd name="T29" fmla="*/ 720 h 760"/>
                  <a:gd name="T30" fmla="*/ 12 w 1750"/>
                  <a:gd name="T31" fmla="*/ 730 h 760"/>
                  <a:gd name="T32" fmla="*/ 20 w 1750"/>
                  <a:gd name="T33" fmla="*/ 740 h 760"/>
                  <a:gd name="T34" fmla="*/ 30 w 1750"/>
                  <a:gd name="T35" fmla="*/ 748 h 760"/>
                  <a:gd name="T36" fmla="*/ 40 w 1750"/>
                  <a:gd name="T37" fmla="*/ 756 h 760"/>
                  <a:gd name="T38" fmla="*/ 54 w 1750"/>
                  <a:gd name="T39" fmla="*/ 758 h 760"/>
                  <a:gd name="T40" fmla="*/ 66 w 1750"/>
                  <a:gd name="T41" fmla="*/ 760 h 760"/>
                  <a:gd name="T42" fmla="*/ 1684 w 1750"/>
                  <a:gd name="T43" fmla="*/ 760 h 760"/>
                  <a:gd name="T44" fmla="*/ 1684 w 1750"/>
                  <a:gd name="T45" fmla="*/ 760 h 760"/>
                  <a:gd name="T46" fmla="*/ 1698 w 1750"/>
                  <a:gd name="T47" fmla="*/ 758 h 760"/>
                  <a:gd name="T48" fmla="*/ 1710 w 1750"/>
                  <a:gd name="T49" fmla="*/ 756 h 760"/>
                  <a:gd name="T50" fmla="*/ 1722 w 1750"/>
                  <a:gd name="T51" fmla="*/ 748 h 760"/>
                  <a:gd name="T52" fmla="*/ 1732 w 1750"/>
                  <a:gd name="T53" fmla="*/ 740 h 760"/>
                  <a:gd name="T54" fmla="*/ 1740 w 1750"/>
                  <a:gd name="T55" fmla="*/ 730 h 760"/>
                  <a:gd name="T56" fmla="*/ 1746 w 1750"/>
                  <a:gd name="T57" fmla="*/ 720 h 760"/>
                  <a:gd name="T58" fmla="*/ 1750 w 1750"/>
                  <a:gd name="T59" fmla="*/ 708 h 760"/>
                  <a:gd name="T60" fmla="*/ 1750 w 1750"/>
                  <a:gd name="T61" fmla="*/ 694 h 760"/>
                  <a:gd name="T62" fmla="*/ 1750 w 1750"/>
                  <a:gd name="T63" fmla="*/ 66 h 760"/>
                  <a:gd name="T64" fmla="*/ 1750 w 1750"/>
                  <a:gd name="T65" fmla="*/ 66 h 760"/>
                  <a:gd name="T66" fmla="*/ 1750 w 1750"/>
                  <a:gd name="T67" fmla="*/ 52 h 760"/>
                  <a:gd name="T68" fmla="*/ 1746 w 1750"/>
                  <a:gd name="T69" fmla="*/ 40 h 760"/>
                  <a:gd name="T70" fmla="*/ 1740 w 1750"/>
                  <a:gd name="T71" fmla="*/ 30 h 760"/>
                  <a:gd name="T72" fmla="*/ 1732 w 1750"/>
                  <a:gd name="T73" fmla="*/ 20 h 760"/>
                  <a:gd name="T74" fmla="*/ 1722 w 1750"/>
                  <a:gd name="T75" fmla="*/ 12 h 760"/>
                  <a:gd name="T76" fmla="*/ 1710 w 1750"/>
                  <a:gd name="T77" fmla="*/ 6 h 760"/>
                  <a:gd name="T78" fmla="*/ 1698 w 1750"/>
                  <a:gd name="T79" fmla="*/ 2 h 760"/>
                  <a:gd name="T80" fmla="*/ 1684 w 1750"/>
                  <a:gd name="T81" fmla="*/ 0 h 760"/>
                  <a:gd name="T82" fmla="*/ 1684 w 1750"/>
                  <a:gd name="T83" fmla="*/ 0 h 7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50"/>
                  <a:gd name="T127" fmla="*/ 0 h 760"/>
                  <a:gd name="T128" fmla="*/ 1750 w 1750"/>
                  <a:gd name="T129" fmla="*/ 760 h 76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50" h="760">
                    <a:moveTo>
                      <a:pt x="1684" y="0"/>
                    </a:moveTo>
                    <a:lnTo>
                      <a:pt x="66" y="0"/>
                    </a:lnTo>
                    <a:lnTo>
                      <a:pt x="66" y="0"/>
                    </a:lnTo>
                    <a:lnTo>
                      <a:pt x="54" y="2"/>
                    </a:lnTo>
                    <a:lnTo>
                      <a:pt x="40" y="6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0"/>
                    </a:lnTo>
                    <a:lnTo>
                      <a:pt x="2" y="52"/>
                    </a:lnTo>
                    <a:lnTo>
                      <a:pt x="0" y="66"/>
                    </a:lnTo>
                    <a:lnTo>
                      <a:pt x="0" y="694"/>
                    </a:lnTo>
                    <a:lnTo>
                      <a:pt x="0" y="694"/>
                    </a:lnTo>
                    <a:lnTo>
                      <a:pt x="2" y="708"/>
                    </a:lnTo>
                    <a:lnTo>
                      <a:pt x="4" y="720"/>
                    </a:lnTo>
                    <a:lnTo>
                      <a:pt x="12" y="730"/>
                    </a:lnTo>
                    <a:lnTo>
                      <a:pt x="20" y="740"/>
                    </a:lnTo>
                    <a:lnTo>
                      <a:pt x="30" y="748"/>
                    </a:lnTo>
                    <a:lnTo>
                      <a:pt x="40" y="756"/>
                    </a:lnTo>
                    <a:lnTo>
                      <a:pt x="54" y="758"/>
                    </a:lnTo>
                    <a:lnTo>
                      <a:pt x="66" y="760"/>
                    </a:lnTo>
                    <a:lnTo>
                      <a:pt x="1684" y="760"/>
                    </a:lnTo>
                    <a:lnTo>
                      <a:pt x="1684" y="760"/>
                    </a:lnTo>
                    <a:lnTo>
                      <a:pt x="1698" y="758"/>
                    </a:lnTo>
                    <a:lnTo>
                      <a:pt x="1710" y="756"/>
                    </a:lnTo>
                    <a:lnTo>
                      <a:pt x="1722" y="748"/>
                    </a:lnTo>
                    <a:lnTo>
                      <a:pt x="1732" y="740"/>
                    </a:lnTo>
                    <a:lnTo>
                      <a:pt x="1740" y="730"/>
                    </a:lnTo>
                    <a:lnTo>
                      <a:pt x="1746" y="720"/>
                    </a:lnTo>
                    <a:lnTo>
                      <a:pt x="1750" y="708"/>
                    </a:lnTo>
                    <a:lnTo>
                      <a:pt x="1750" y="694"/>
                    </a:lnTo>
                    <a:lnTo>
                      <a:pt x="1750" y="66"/>
                    </a:lnTo>
                    <a:lnTo>
                      <a:pt x="1750" y="66"/>
                    </a:lnTo>
                    <a:lnTo>
                      <a:pt x="1750" y="52"/>
                    </a:lnTo>
                    <a:lnTo>
                      <a:pt x="1746" y="40"/>
                    </a:lnTo>
                    <a:lnTo>
                      <a:pt x="1740" y="30"/>
                    </a:lnTo>
                    <a:lnTo>
                      <a:pt x="1732" y="20"/>
                    </a:lnTo>
                    <a:lnTo>
                      <a:pt x="1722" y="12"/>
                    </a:lnTo>
                    <a:lnTo>
                      <a:pt x="1710" y="6"/>
                    </a:lnTo>
                    <a:lnTo>
                      <a:pt x="1698" y="2"/>
                    </a:lnTo>
                    <a:lnTo>
                      <a:pt x="1684" y="0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Freeform 8"/>
              <p:cNvSpPr>
                <a:spLocks noChangeArrowheads="1"/>
              </p:cNvSpPr>
              <p:nvPr/>
            </p:nvSpPr>
            <p:spPr bwMode="auto">
              <a:xfrm>
                <a:off x="479425" y="1235075"/>
                <a:ext cx="517525" cy="517525"/>
              </a:xfrm>
              <a:custGeom>
                <a:avLst/>
                <a:gdLst>
                  <a:gd name="T0" fmla="*/ 164 w 326"/>
                  <a:gd name="T1" fmla="*/ 0 h 326"/>
                  <a:gd name="T2" fmla="*/ 120 w 326"/>
                  <a:gd name="T3" fmla="*/ 6 h 326"/>
                  <a:gd name="T4" fmla="*/ 82 w 326"/>
                  <a:gd name="T5" fmla="*/ 22 h 326"/>
                  <a:gd name="T6" fmla="*/ 68 w 326"/>
                  <a:gd name="T7" fmla="*/ 32 h 326"/>
                  <a:gd name="T8" fmla="*/ 44 w 326"/>
                  <a:gd name="T9" fmla="*/ 54 h 326"/>
                  <a:gd name="T10" fmla="*/ 24 w 326"/>
                  <a:gd name="T11" fmla="*/ 80 h 326"/>
                  <a:gd name="T12" fmla="*/ 8 w 326"/>
                  <a:gd name="T13" fmla="*/ 112 h 326"/>
                  <a:gd name="T14" fmla="*/ 4 w 326"/>
                  <a:gd name="T15" fmla="*/ 128 h 326"/>
                  <a:gd name="T16" fmla="*/ 0 w 326"/>
                  <a:gd name="T17" fmla="*/ 164 h 326"/>
                  <a:gd name="T18" fmla="*/ 0 w 326"/>
                  <a:gd name="T19" fmla="*/ 180 h 326"/>
                  <a:gd name="T20" fmla="*/ 8 w 326"/>
                  <a:gd name="T21" fmla="*/ 212 h 326"/>
                  <a:gd name="T22" fmla="*/ 20 w 326"/>
                  <a:gd name="T23" fmla="*/ 242 h 326"/>
                  <a:gd name="T24" fmla="*/ 38 w 326"/>
                  <a:gd name="T25" fmla="*/ 268 h 326"/>
                  <a:gd name="T26" fmla="*/ 60 w 326"/>
                  <a:gd name="T27" fmla="*/ 290 h 326"/>
                  <a:gd name="T28" fmla="*/ 86 w 326"/>
                  <a:gd name="T29" fmla="*/ 306 h 326"/>
                  <a:gd name="T30" fmla="*/ 114 w 326"/>
                  <a:gd name="T31" fmla="*/ 318 h 326"/>
                  <a:gd name="T32" fmla="*/ 146 w 326"/>
                  <a:gd name="T33" fmla="*/ 326 h 326"/>
                  <a:gd name="T34" fmla="*/ 164 w 326"/>
                  <a:gd name="T35" fmla="*/ 326 h 326"/>
                  <a:gd name="T36" fmla="*/ 196 w 326"/>
                  <a:gd name="T37" fmla="*/ 322 h 326"/>
                  <a:gd name="T38" fmla="*/ 226 w 326"/>
                  <a:gd name="T39" fmla="*/ 314 h 326"/>
                  <a:gd name="T40" fmla="*/ 254 w 326"/>
                  <a:gd name="T41" fmla="*/ 298 h 326"/>
                  <a:gd name="T42" fmla="*/ 278 w 326"/>
                  <a:gd name="T43" fmla="*/ 278 h 326"/>
                  <a:gd name="T44" fmla="*/ 298 w 326"/>
                  <a:gd name="T45" fmla="*/ 256 h 326"/>
                  <a:gd name="T46" fmla="*/ 314 w 326"/>
                  <a:gd name="T47" fmla="*/ 228 h 326"/>
                  <a:gd name="T48" fmla="*/ 324 w 326"/>
                  <a:gd name="T49" fmla="*/ 196 h 326"/>
                  <a:gd name="T50" fmla="*/ 326 w 326"/>
                  <a:gd name="T51" fmla="*/ 164 h 326"/>
                  <a:gd name="T52" fmla="*/ 326 w 326"/>
                  <a:gd name="T53" fmla="*/ 148 h 326"/>
                  <a:gd name="T54" fmla="*/ 320 w 326"/>
                  <a:gd name="T55" fmla="*/ 116 h 326"/>
                  <a:gd name="T56" fmla="*/ 306 w 326"/>
                  <a:gd name="T57" fmla="*/ 86 h 326"/>
                  <a:gd name="T58" fmla="*/ 290 w 326"/>
                  <a:gd name="T59" fmla="*/ 60 h 326"/>
                  <a:gd name="T60" fmla="*/ 266 w 326"/>
                  <a:gd name="T61" fmla="*/ 38 h 326"/>
                  <a:gd name="T62" fmla="*/ 240 w 326"/>
                  <a:gd name="T63" fmla="*/ 20 h 326"/>
                  <a:gd name="T64" fmla="*/ 212 w 326"/>
                  <a:gd name="T65" fmla="*/ 8 h 326"/>
                  <a:gd name="T66" fmla="*/ 180 w 326"/>
                  <a:gd name="T67" fmla="*/ 2 h 326"/>
                  <a:gd name="T68" fmla="*/ 164 w 326"/>
                  <a:gd name="T69" fmla="*/ 0 h 3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6"/>
                  <a:gd name="T106" fmla="*/ 0 h 326"/>
                  <a:gd name="T107" fmla="*/ 326 w 326"/>
                  <a:gd name="T108" fmla="*/ 326 h 32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6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2" y="2"/>
                    </a:lnTo>
                    <a:lnTo>
                      <a:pt x="120" y="6"/>
                    </a:lnTo>
                    <a:lnTo>
                      <a:pt x="100" y="14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68" y="32"/>
                    </a:lnTo>
                    <a:lnTo>
                      <a:pt x="56" y="42"/>
                    </a:lnTo>
                    <a:lnTo>
                      <a:pt x="44" y="54"/>
                    </a:lnTo>
                    <a:lnTo>
                      <a:pt x="32" y="66"/>
                    </a:lnTo>
                    <a:lnTo>
                      <a:pt x="24" y="80"/>
                    </a:lnTo>
                    <a:lnTo>
                      <a:pt x="16" y="96"/>
                    </a:lnTo>
                    <a:lnTo>
                      <a:pt x="8" y="112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2" y="146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80"/>
                    </a:lnTo>
                    <a:lnTo>
                      <a:pt x="4" y="196"/>
                    </a:lnTo>
                    <a:lnTo>
                      <a:pt x="8" y="212"/>
                    </a:lnTo>
                    <a:lnTo>
                      <a:pt x="12" y="228"/>
                    </a:lnTo>
                    <a:lnTo>
                      <a:pt x="20" y="242"/>
                    </a:lnTo>
                    <a:lnTo>
                      <a:pt x="28" y="256"/>
                    </a:lnTo>
                    <a:lnTo>
                      <a:pt x="38" y="268"/>
                    </a:lnTo>
                    <a:lnTo>
                      <a:pt x="48" y="278"/>
                    </a:lnTo>
                    <a:lnTo>
                      <a:pt x="60" y="290"/>
                    </a:lnTo>
                    <a:lnTo>
                      <a:pt x="72" y="298"/>
                    </a:lnTo>
                    <a:lnTo>
                      <a:pt x="86" y="306"/>
                    </a:lnTo>
                    <a:lnTo>
                      <a:pt x="100" y="314"/>
                    </a:lnTo>
                    <a:lnTo>
                      <a:pt x="114" y="318"/>
                    </a:lnTo>
                    <a:lnTo>
                      <a:pt x="130" y="322"/>
                    </a:lnTo>
                    <a:lnTo>
                      <a:pt x="146" y="326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80" y="326"/>
                    </a:lnTo>
                    <a:lnTo>
                      <a:pt x="196" y="322"/>
                    </a:lnTo>
                    <a:lnTo>
                      <a:pt x="212" y="318"/>
                    </a:lnTo>
                    <a:lnTo>
                      <a:pt x="226" y="314"/>
                    </a:lnTo>
                    <a:lnTo>
                      <a:pt x="240" y="306"/>
                    </a:lnTo>
                    <a:lnTo>
                      <a:pt x="254" y="298"/>
                    </a:lnTo>
                    <a:lnTo>
                      <a:pt x="266" y="290"/>
                    </a:lnTo>
                    <a:lnTo>
                      <a:pt x="278" y="278"/>
                    </a:lnTo>
                    <a:lnTo>
                      <a:pt x="290" y="268"/>
                    </a:lnTo>
                    <a:lnTo>
                      <a:pt x="298" y="256"/>
                    </a:lnTo>
                    <a:lnTo>
                      <a:pt x="306" y="242"/>
                    </a:lnTo>
                    <a:lnTo>
                      <a:pt x="314" y="228"/>
                    </a:lnTo>
                    <a:lnTo>
                      <a:pt x="320" y="212"/>
                    </a:lnTo>
                    <a:lnTo>
                      <a:pt x="324" y="196"/>
                    </a:lnTo>
                    <a:lnTo>
                      <a:pt x="326" y="180"/>
                    </a:lnTo>
                    <a:lnTo>
                      <a:pt x="326" y="164"/>
                    </a:lnTo>
                    <a:lnTo>
                      <a:pt x="326" y="164"/>
                    </a:lnTo>
                    <a:lnTo>
                      <a:pt x="326" y="148"/>
                    </a:lnTo>
                    <a:lnTo>
                      <a:pt x="324" y="130"/>
                    </a:lnTo>
                    <a:lnTo>
                      <a:pt x="320" y="116"/>
                    </a:lnTo>
                    <a:lnTo>
                      <a:pt x="314" y="100"/>
                    </a:lnTo>
                    <a:lnTo>
                      <a:pt x="306" y="86"/>
                    </a:lnTo>
                    <a:lnTo>
                      <a:pt x="298" y="72"/>
                    </a:lnTo>
                    <a:lnTo>
                      <a:pt x="290" y="60"/>
                    </a:lnTo>
                    <a:lnTo>
                      <a:pt x="278" y="48"/>
                    </a:lnTo>
                    <a:lnTo>
                      <a:pt x="266" y="38"/>
                    </a:lnTo>
                    <a:lnTo>
                      <a:pt x="254" y="28"/>
                    </a:lnTo>
                    <a:lnTo>
                      <a:pt x="240" y="20"/>
                    </a:lnTo>
                    <a:lnTo>
                      <a:pt x="226" y="14"/>
                    </a:lnTo>
                    <a:lnTo>
                      <a:pt x="212" y="8"/>
                    </a:lnTo>
                    <a:lnTo>
                      <a:pt x="196" y="4"/>
                    </a:lnTo>
                    <a:lnTo>
                      <a:pt x="180" y="2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057525" cy="1622425"/>
              </a:xfrm>
              <a:custGeom>
                <a:avLst/>
                <a:gdLst>
                  <a:gd name="T0" fmla="*/ 768 w 1926"/>
                  <a:gd name="T1" fmla="*/ 746 h 1022"/>
                  <a:gd name="T2" fmla="*/ 590 w 1926"/>
                  <a:gd name="T3" fmla="*/ 6 h 1022"/>
                  <a:gd name="T4" fmla="*/ 290 w 1926"/>
                  <a:gd name="T5" fmla="*/ 0 h 1022"/>
                  <a:gd name="T6" fmla="*/ 28 w 1926"/>
                  <a:gd name="T7" fmla="*/ 814 h 1022"/>
                  <a:gd name="T8" fmla="*/ 0 w 1926"/>
                  <a:gd name="T9" fmla="*/ 984 h 1022"/>
                  <a:gd name="T10" fmla="*/ 238 w 1926"/>
                  <a:gd name="T11" fmla="*/ 984 h 1022"/>
                  <a:gd name="T12" fmla="*/ 238 w 1926"/>
                  <a:gd name="T13" fmla="*/ 890 h 1022"/>
                  <a:gd name="T14" fmla="*/ 242 w 1926"/>
                  <a:gd name="T15" fmla="*/ 862 h 1022"/>
                  <a:gd name="T16" fmla="*/ 258 w 1926"/>
                  <a:gd name="T17" fmla="*/ 818 h 1022"/>
                  <a:gd name="T18" fmla="*/ 280 w 1926"/>
                  <a:gd name="T19" fmla="*/ 784 h 1022"/>
                  <a:gd name="T20" fmla="*/ 312 w 1926"/>
                  <a:gd name="T21" fmla="*/ 750 h 1022"/>
                  <a:gd name="T22" fmla="*/ 358 w 1926"/>
                  <a:gd name="T23" fmla="*/ 724 h 1022"/>
                  <a:gd name="T24" fmla="*/ 420 w 1926"/>
                  <a:gd name="T25" fmla="*/ 706 h 1022"/>
                  <a:gd name="T26" fmla="*/ 458 w 1926"/>
                  <a:gd name="T27" fmla="*/ 704 h 1022"/>
                  <a:gd name="T28" fmla="*/ 482 w 1926"/>
                  <a:gd name="T29" fmla="*/ 702 h 1022"/>
                  <a:gd name="T30" fmla="*/ 500 w 1926"/>
                  <a:gd name="T31" fmla="*/ 704 h 1022"/>
                  <a:gd name="T32" fmla="*/ 556 w 1926"/>
                  <a:gd name="T33" fmla="*/ 714 h 1022"/>
                  <a:gd name="T34" fmla="*/ 588 w 1926"/>
                  <a:gd name="T35" fmla="*/ 728 h 1022"/>
                  <a:gd name="T36" fmla="*/ 618 w 1926"/>
                  <a:gd name="T37" fmla="*/ 746 h 1022"/>
                  <a:gd name="T38" fmla="*/ 646 w 1926"/>
                  <a:gd name="T39" fmla="*/ 774 h 1022"/>
                  <a:gd name="T40" fmla="*/ 668 w 1926"/>
                  <a:gd name="T41" fmla="*/ 810 h 1022"/>
                  <a:gd name="T42" fmla="*/ 684 w 1926"/>
                  <a:gd name="T43" fmla="*/ 858 h 1022"/>
                  <a:gd name="T44" fmla="*/ 690 w 1926"/>
                  <a:gd name="T45" fmla="*/ 918 h 1022"/>
                  <a:gd name="T46" fmla="*/ 692 w 1926"/>
                  <a:gd name="T47" fmla="*/ 1022 h 1022"/>
                  <a:gd name="T48" fmla="*/ 768 w 1926"/>
                  <a:gd name="T49" fmla="*/ 1022 h 1022"/>
                  <a:gd name="T50" fmla="*/ 1910 w 1926"/>
                  <a:gd name="T51" fmla="*/ 1022 h 1022"/>
                  <a:gd name="T52" fmla="*/ 1900 w 1926"/>
                  <a:gd name="T53" fmla="*/ 992 h 1022"/>
                  <a:gd name="T54" fmla="*/ 1898 w 1926"/>
                  <a:gd name="T55" fmla="*/ 960 h 1022"/>
                  <a:gd name="T56" fmla="*/ 1900 w 1926"/>
                  <a:gd name="T57" fmla="*/ 936 h 1022"/>
                  <a:gd name="T58" fmla="*/ 1914 w 1926"/>
                  <a:gd name="T59" fmla="*/ 890 h 1022"/>
                  <a:gd name="T60" fmla="*/ 768 w 1926"/>
                  <a:gd name="T61" fmla="*/ 870 h 1022"/>
                  <a:gd name="T62" fmla="*/ 482 w 1926"/>
                  <a:gd name="T63" fmla="*/ 408 h 1022"/>
                  <a:gd name="T64" fmla="*/ 142 w 1926"/>
                  <a:gd name="T65" fmla="*/ 408 h 1022"/>
                  <a:gd name="T66" fmla="*/ 552 w 1926"/>
                  <a:gd name="T67" fmla="*/ 186 h 1022"/>
                  <a:gd name="T68" fmla="*/ 696 w 1926"/>
                  <a:gd name="T69" fmla="*/ 482 h 1022"/>
                  <a:gd name="T70" fmla="*/ 598 w 1926"/>
                  <a:gd name="T71" fmla="*/ 184 h 1022"/>
                  <a:gd name="T72" fmla="*/ 696 w 1926"/>
                  <a:gd name="T73" fmla="*/ 482 h 10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26"/>
                  <a:gd name="T112" fmla="*/ 0 h 1022"/>
                  <a:gd name="T113" fmla="*/ 1926 w 1926"/>
                  <a:gd name="T114" fmla="*/ 1022 h 10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26" h="1022">
                    <a:moveTo>
                      <a:pt x="768" y="870"/>
                    </a:moveTo>
                    <a:lnTo>
                      <a:pt x="768" y="746"/>
                    </a:lnTo>
                    <a:lnTo>
                      <a:pt x="768" y="6"/>
                    </a:lnTo>
                    <a:lnTo>
                      <a:pt x="590" y="6"/>
                    </a:lnTo>
                    <a:lnTo>
                      <a:pt x="590" y="6"/>
                    </a:lnTo>
                    <a:lnTo>
                      <a:pt x="290" y="0"/>
                    </a:lnTo>
                    <a:lnTo>
                      <a:pt x="20" y="468"/>
                    </a:lnTo>
                    <a:lnTo>
                      <a:pt x="28" y="814"/>
                    </a:lnTo>
                    <a:lnTo>
                      <a:pt x="0" y="814"/>
                    </a:lnTo>
                    <a:lnTo>
                      <a:pt x="0" y="984"/>
                    </a:lnTo>
                    <a:lnTo>
                      <a:pt x="220" y="984"/>
                    </a:lnTo>
                    <a:lnTo>
                      <a:pt x="238" y="984"/>
                    </a:lnTo>
                    <a:lnTo>
                      <a:pt x="238" y="890"/>
                    </a:lnTo>
                    <a:lnTo>
                      <a:pt x="238" y="890"/>
                    </a:lnTo>
                    <a:lnTo>
                      <a:pt x="238" y="884"/>
                    </a:lnTo>
                    <a:lnTo>
                      <a:pt x="242" y="862"/>
                    </a:lnTo>
                    <a:lnTo>
                      <a:pt x="250" y="834"/>
                    </a:lnTo>
                    <a:lnTo>
                      <a:pt x="258" y="818"/>
                    </a:lnTo>
                    <a:lnTo>
                      <a:pt x="268" y="800"/>
                    </a:lnTo>
                    <a:lnTo>
                      <a:pt x="280" y="784"/>
                    </a:lnTo>
                    <a:lnTo>
                      <a:pt x="294" y="766"/>
                    </a:lnTo>
                    <a:lnTo>
                      <a:pt x="312" y="750"/>
                    </a:lnTo>
                    <a:lnTo>
                      <a:pt x="334" y="736"/>
                    </a:lnTo>
                    <a:lnTo>
                      <a:pt x="358" y="724"/>
                    </a:lnTo>
                    <a:lnTo>
                      <a:pt x="388" y="714"/>
                    </a:lnTo>
                    <a:lnTo>
                      <a:pt x="420" y="706"/>
                    </a:lnTo>
                    <a:lnTo>
                      <a:pt x="458" y="704"/>
                    </a:lnTo>
                    <a:lnTo>
                      <a:pt x="458" y="704"/>
                    </a:lnTo>
                    <a:lnTo>
                      <a:pt x="482" y="702"/>
                    </a:lnTo>
                    <a:lnTo>
                      <a:pt x="482" y="702"/>
                    </a:lnTo>
                    <a:lnTo>
                      <a:pt x="500" y="704"/>
                    </a:lnTo>
                    <a:lnTo>
                      <a:pt x="500" y="704"/>
                    </a:lnTo>
                    <a:lnTo>
                      <a:pt x="526" y="708"/>
                    </a:lnTo>
                    <a:lnTo>
                      <a:pt x="556" y="714"/>
                    </a:lnTo>
                    <a:lnTo>
                      <a:pt x="572" y="720"/>
                    </a:lnTo>
                    <a:lnTo>
                      <a:pt x="588" y="728"/>
                    </a:lnTo>
                    <a:lnTo>
                      <a:pt x="604" y="736"/>
                    </a:lnTo>
                    <a:lnTo>
                      <a:pt x="618" y="746"/>
                    </a:lnTo>
                    <a:lnTo>
                      <a:pt x="632" y="760"/>
                    </a:lnTo>
                    <a:lnTo>
                      <a:pt x="646" y="774"/>
                    </a:lnTo>
                    <a:lnTo>
                      <a:pt x="658" y="792"/>
                    </a:lnTo>
                    <a:lnTo>
                      <a:pt x="668" y="810"/>
                    </a:lnTo>
                    <a:lnTo>
                      <a:pt x="676" y="834"/>
                    </a:lnTo>
                    <a:lnTo>
                      <a:pt x="684" y="858"/>
                    </a:lnTo>
                    <a:lnTo>
                      <a:pt x="688" y="888"/>
                    </a:lnTo>
                    <a:lnTo>
                      <a:pt x="690" y="918"/>
                    </a:lnTo>
                    <a:lnTo>
                      <a:pt x="692" y="918"/>
                    </a:lnTo>
                    <a:lnTo>
                      <a:pt x="692" y="1022"/>
                    </a:lnTo>
                    <a:lnTo>
                      <a:pt x="716" y="1022"/>
                    </a:lnTo>
                    <a:lnTo>
                      <a:pt x="768" y="1022"/>
                    </a:lnTo>
                    <a:lnTo>
                      <a:pt x="1910" y="1022"/>
                    </a:lnTo>
                    <a:lnTo>
                      <a:pt x="1910" y="1022"/>
                    </a:lnTo>
                    <a:lnTo>
                      <a:pt x="1904" y="1006"/>
                    </a:lnTo>
                    <a:lnTo>
                      <a:pt x="1900" y="992"/>
                    </a:lnTo>
                    <a:lnTo>
                      <a:pt x="1898" y="976"/>
                    </a:lnTo>
                    <a:lnTo>
                      <a:pt x="1898" y="960"/>
                    </a:lnTo>
                    <a:lnTo>
                      <a:pt x="1898" y="960"/>
                    </a:lnTo>
                    <a:lnTo>
                      <a:pt x="1900" y="936"/>
                    </a:lnTo>
                    <a:lnTo>
                      <a:pt x="1904" y="912"/>
                    </a:lnTo>
                    <a:lnTo>
                      <a:pt x="1914" y="890"/>
                    </a:lnTo>
                    <a:lnTo>
                      <a:pt x="1926" y="870"/>
                    </a:lnTo>
                    <a:lnTo>
                      <a:pt x="768" y="870"/>
                    </a:lnTo>
                    <a:close/>
                    <a:moveTo>
                      <a:pt x="552" y="476"/>
                    </a:moveTo>
                    <a:lnTo>
                      <a:pt x="482" y="408"/>
                    </a:lnTo>
                    <a:lnTo>
                      <a:pt x="220" y="408"/>
                    </a:lnTo>
                    <a:lnTo>
                      <a:pt x="142" y="408"/>
                    </a:lnTo>
                    <a:lnTo>
                      <a:pt x="328" y="186"/>
                    </a:lnTo>
                    <a:lnTo>
                      <a:pt x="552" y="186"/>
                    </a:lnTo>
                    <a:lnTo>
                      <a:pt x="552" y="476"/>
                    </a:lnTo>
                    <a:close/>
                    <a:moveTo>
                      <a:pt x="696" y="482"/>
                    </a:moveTo>
                    <a:lnTo>
                      <a:pt x="598" y="482"/>
                    </a:lnTo>
                    <a:lnTo>
                      <a:pt x="598" y="184"/>
                    </a:lnTo>
                    <a:lnTo>
                      <a:pt x="696" y="184"/>
                    </a:lnTo>
                    <a:lnTo>
                      <a:pt x="696" y="4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Freeform 10"/>
              <p:cNvSpPr>
                <a:spLocks noChangeArrowheads="1"/>
              </p:cNvSpPr>
              <p:nvPr/>
            </p:nvSpPr>
            <p:spPr bwMode="auto">
              <a:xfrm>
                <a:off x="3727450" y="1381125"/>
                <a:ext cx="257175" cy="241300"/>
              </a:xfrm>
              <a:custGeom>
                <a:avLst/>
                <a:gdLst>
                  <a:gd name="T0" fmla="*/ 28 w 162"/>
                  <a:gd name="T1" fmla="*/ 90 h 152"/>
                  <a:gd name="T2" fmla="*/ 28 w 162"/>
                  <a:gd name="T3" fmla="*/ 90 h 152"/>
                  <a:gd name="T4" fmla="*/ 26 w 162"/>
                  <a:gd name="T5" fmla="*/ 106 h 152"/>
                  <a:gd name="T6" fmla="*/ 24 w 162"/>
                  <a:gd name="T7" fmla="*/ 122 h 152"/>
                  <a:gd name="T8" fmla="*/ 20 w 162"/>
                  <a:gd name="T9" fmla="*/ 136 h 152"/>
                  <a:gd name="T10" fmla="*/ 16 w 162"/>
                  <a:gd name="T11" fmla="*/ 152 h 152"/>
                  <a:gd name="T12" fmla="*/ 162 w 162"/>
                  <a:gd name="T13" fmla="*/ 152 h 152"/>
                  <a:gd name="T14" fmla="*/ 162 w 162"/>
                  <a:gd name="T15" fmla="*/ 0 h 152"/>
                  <a:gd name="T16" fmla="*/ 0 w 162"/>
                  <a:gd name="T17" fmla="*/ 0 h 152"/>
                  <a:gd name="T18" fmla="*/ 0 w 162"/>
                  <a:gd name="T19" fmla="*/ 0 h 152"/>
                  <a:gd name="T20" fmla="*/ 12 w 162"/>
                  <a:gd name="T21" fmla="*/ 20 h 152"/>
                  <a:gd name="T22" fmla="*/ 20 w 162"/>
                  <a:gd name="T23" fmla="*/ 42 h 152"/>
                  <a:gd name="T24" fmla="*/ 26 w 162"/>
                  <a:gd name="T25" fmla="*/ 66 h 152"/>
                  <a:gd name="T26" fmla="*/ 28 w 162"/>
                  <a:gd name="T27" fmla="*/ 90 h 152"/>
                  <a:gd name="T28" fmla="*/ 28 w 162"/>
                  <a:gd name="T29" fmla="*/ 9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2"/>
                  <a:gd name="T46" fmla="*/ 0 h 152"/>
                  <a:gd name="T47" fmla="*/ 162 w 162"/>
                  <a:gd name="T48" fmla="*/ 152 h 1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2" h="152">
                    <a:moveTo>
                      <a:pt x="28" y="90"/>
                    </a:moveTo>
                    <a:lnTo>
                      <a:pt x="28" y="90"/>
                    </a:lnTo>
                    <a:lnTo>
                      <a:pt x="26" y="106"/>
                    </a:lnTo>
                    <a:lnTo>
                      <a:pt x="24" y="122"/>
                    </a:lnTo>
                    <a:lnTo>
                      <a:pt x="20" y="136"/>
                    </a:lnTo>
                    <a:lnTo>
                      <a:pt x="16" y="152"/>
                    </a:lnTo>
                    <a:lnTo>
                      <a:pt x="162" y="152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20"/>
                    </a:lnTo>
                    <a:lnTo>
                      <a:pt x="20" y="42"/>
                    </a:lnTo>
                    <a:lnTo>
                      <a:pt x="26" y="66"/>
                    </a:lnTo>
                    <a:lnTo>
                      <a:pt x="28" y="90"/>
                    </a:lnTo>
                    <a:lnTo>
                      <a:pt x="28" y="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Freeform 11"/>
              <p:cNvSpPr>
                <a:spLocks noChangeArrowheads="1"/>
              </p:cNvSpPr>
              <p:nvPr/>
            </p:nvSpPr>
            <p:spPr bwMode="auto">
              <a:xfrm>
                <a:off x="3136900" y="1282700"/>
                <a:ext cx="520700" cy="517525"/>
              </a:xfrm>
              <a:custGeom>
                <a:avLst/>
                <a:gdLst>
                  <a:gd name="T0" fmla="*/ 164 w 328"/>
                  <a:gd name="T1" fmla="*/ 0 h 326"/>
                  <a:gd name="T2" fmla="*/ 164 w 328"/>
                  <a:gd name="T3" fmla="*/ 0 h 326"/>
                  <a:gd name="T4" fmla="*/ 144 w 328"/>
                  <a:gd name="T5" fmla="*/ 0 h 326"/>
                  <a:gd name="T6" fmla="*/ 124 w 328"/>
                  <a:gd name="T7" fmla="*/ 4 h 326"/>
                  <a:gd name="T8" fmla="*/ 104 w 328"/>
                  <a:gd name="T9" fmla="*/ 10 h 326"/>
                  <a:gd name="T10" fmla="*/ 86 w 328"/>
                  <a:gd name="T11" fmla="*/ 20 h 326"/>
                  <a:gd name="T12" fmla="*/ 70 w 328"/>
                  <a:gd name="T13" fmla="*/ 30 h 326"/>
                  <a:gd name="T14" fmla="*/ 54 w 328"/>
                  <a:gd name="T15" fmla="*/ 42 h 326"/>
                  <a:gd name="T16" fmla="*/ 42 w 328"/>
                  <a:gd name="T17" fmla="*/ 58 h 326"/>
                  <a:gd name="T18" fmla="*/ 30 w 328"/>
                  <a:gd name="T19" fmla="*/ 72 h 326"/>
                  <a:gd name="T20" fmla="*/ 30 w 328"/>
                  <a:gd name="T21" fmla="*/ 72 h 326"/>
                  <a:gd name="T22" fmla="*/ 18 w 328"/>
                  <a:gd name="T23" fmla="*/ 92 h 326"/>
                  <a:gd name="T24" fmla="*/ 8 w 328"/>
                  <a:gd name="T25" fmla="*/ 114 h 326"/>
                  <a:gd name="T26" fmla="*/ 2 w 328"/>
                  <a:gd name="T27" fmla="*/ 138 h 326"/>
                  <a:gd name="T28" fmla="*/ 0 w 328"/>
                  <a:gd name="T29" fmla="*/ 162 h 326"/>
                  <a:gd name="T30" fmla="*/ 0 w 328"/>
                  <a:gd name="T31" fmla="*/ 162 h 326"/>
                  <a:gd name="T32" fmla="*/ 2 w 328"/>
                  <a:gd name="T33" fmla="*/ 180 h 326"/>
                  <a:gd name="T34" fmla="*/ 4 w 328"/>
                  <a:gd name="T35" fmla="*/ 194 h 326"/>
                  <a:gd name="T36" fmla="*/ 8 w 328"/>
                  <a:gd name="T37" fmla="*/ 210 h 326"/>
                  <a:gd name="T38" fmla="*/ 14 w 328"/>
                  <a:gd name="T39" fmla="*/ 224 h 326"/>
                  <a:gd name="T40" fmla="*/ 14 w 328"/>
                  <a:gd name="T41" fmla="*/ 224 h 326"/>
                  <a:gd name="T42" fmla="*/ 24 w 328"/>
                  <a:gd name="T43" fmla="*/ 246 h 326"/>
                  <a:gd name="T44" fmla="*/ 38 w 328"/>
                  <a:gd name="T45" fmla="*/ 266 h 326"/>
                  <a:gd name="T46" fmla="*/ 54 w 328"/>
                  <a:gd name="T47" fmla="*/ 282 h 326"/>
                  <a:gd name="T48" fmla="*/ 72 w 328"/>
                  <a:gd name="T49" fmla="*/ 298 h 326"/>
                  <a:gd name="T50" fmla="*/ 92 w 328"/>
                  <a:gd name="T51" fmla="*/ 310 h 326"/>
                  <a:gd name="T52" fmla="*/ 116 w 328"/>
                  <a:gd name="T53" fmla="*/ 318 h 326"/>
                  <a:gd name="T54" fmla="*/ 140 w 328"/>
                  <a:gd name="T55" fmla="*/ 324 h 326"/>
                  <a:gd name="T56" fmla="*/ 164 w 328"/>
                  <a:gd name="T57" fmla="*/ 326 h 326"/>
                  <a:gd name="T58" fmla="*/ 164 w 328"/>
                  <a:gd name="T59" fmla="*/ 326 h 326"/>
                  <a:gd name="T60" fmla="*/ 190 w 328"/>
                  <a:gd name="T61" fmla="*/ 324 h 326"/>
                  <a:gd name="T62" fmla="*/ 214 w 328"/>
                  <a:gd name="T63" fmla="*/ 318 h 326"/>
                  <a:gd name="T64" fmla="*/ 236 w 328"/>
                  <a:gd name="T65" fmla="*/ 310 h 326"/>
                  <a:gd name="T66" fmla="*/ 256 w 328"/>
                  <a:gd name="T67" fmla="*/ 298 h 326"/>
                  <a:gd name="T68" fmla="*/ 276 w 328"/>
                  <a:gd name="T69" fmla="*/ 282 h 326"/>
                  <a:gd name="T70" fmla="*/ 292 w 328"/>
                  <a:gd name="T71" fmla="*/ 266 h 326"/>
                  <a:gd name="T72" fmla="*/ 306 w 328"/>
                  <a:gd name="T73" fmla="*/ 246 h 326"/>
                  <a:gd name="T74" fmla="*/ 316 w 328"/>
                  <a:gd name="T75" fmla="*/ 224 h 326"/>
                  <a:gd name="T76" fmla="*/ 316 w 328"/>
                  <a:gd name="T77" fmla="*/ 224 h 326"/>
                  <a:gd name="T78" fmla="*/ 320 w 328"/>
                  <a:gd name="T79" fmla="*/ 210 h 326"/>
                  <a:gd name="T80" fmla="*/ 324 w 328"/>
                  <a:gd name="T81" fmla="*/ 194 h 326"/>
                  <a:gd name="T82" fmla="*/ 326 w 328"/>
                  <a:gd name="T83" fmla="*/ 180 h 326"/>
                  <a:gd name="T84" fmla="*/ 328 w 328"/>
                  <a:gd name="T85" fmla="*/ 162 h 326"/>
                  <a:gd name="T86" fmla="*/ 328 w 328"/>
                  <a:gd name="T87" fmla="*/ 162 h 326"/>
                  <a:gd name="T88" fmla="*/ 326 w 328"/>
                  <a:gd name="T89" fmla="*/ 138 h 326"/>
                  <a:gd name="T90" fmla="*/ 320 w 328"/>
                  <a:gd name="T91" fmla="*/ 114 h 326"/>
                  <a:gd name="T92" fmla="*/ 312 w 328"/>
                  <a:gd name="T93" fmla="*/ 92 h 326"/>
                  <a:gd name="T94" fmla="*/ 300 w 328"/>
                  <a:gd name="T95" fmla="*/ 72 h 326"/>
                  <a:gd name="T96" fmla="*/ 300 w 328"/>
                  <a:gd name="T97" fmla="*/ 72 h 326"/>
                  <a:gd name="T98" fmla="*/ 288 w 328"/>
                  <a:gd name="T99" fmla="*/ 58 h 326"/>
                  <a:gd name="T100" fmla="*/ 274 w 328"/>
                  <a:gd name="T101" fmla="*/ 42 h 326"/>
                  <a:gd name="T102" fmla="*/ 260 w 328"/>
                  <a:gd name="T103" fmla="*/ 30 h 326"/>
                  <a:gd name="T104" fmla="*/ 242 w 328"/>
                  <a:gd name="T105" fmla="*/ 20 h 326"/>
                  <a:gd name="T106" fmla="*/ 224 w 328"/>
                  <a:gd name="T107" fmla="*/ 10 h 326"/>
                  <a:gd name="T108" fmla="*/ 206 w 328"/>
                  <a:gd name="T109" fmla="*/ 4 h 326"/>
                  <a:gd name="T110" fmla="*/ 186 w 328"/>
                  <a:gd name="T111" fmla="*/ 0 h 326"/>
                  <a:gd name="T112" fmla="*/ 164 w 328"/>
                  <a:gd name="T113" fmla="*/ 0 h 326"/>
                  <a:gd name="T114" fmla="*/ 164 w 328"/>
                  <a:gd name="T115" fmla="*/ 0 h 32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8"/>
                  <a:gd name="T175" fmla="*/ 0 h 326"/>
                  <a:gd name="T176" fmla="*/ 328 w 328"/>
                  <a:gd name="T177" fmla="*/ 326 h 32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8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4" y="0"/>
                    </a:lnTo>
                    <a:lnTo>
                      <a:pt x="124" y="4"/>
                    </a:lnTo>
                    <a:lnTo>
                      <a:pt x="104" y="10"/>
                    </a:lnTo>
                    <a:lnTo>
                      <a:pt x="86" y="20"/>
                    </a:lnTo>
                    <a:lnTo>
                      <a:pt x="70" y="30"/>
                    </a:lnTo>
                    <a:lnTo>
                      <a:pt x="54" y="42"/>
                    </a:lnTo>
                    <a:lnTo>
                      <a:pt x="42" y="5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18" y="92"/>
                    </a:lnTo>
                    <a:lnTo>
                      <a:pt x="8" y="114"/>
                    </a:lnTo>
                    <a:lnTo>
                      <a:pt x="2" y="13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80"/>
                    </a:lnTo>
                    <a:lnTo>
                      <a:pt x="4" y="194"/>
                    </a:lnTo>
                    <a:lnTo>
                      <a:pt x="8" y="210"/>
                    </a:lnTo>
                    <a:lnTo>
                      <a:pt x="14" y="224"/>
                    </a:lnTo>
                    <a:lnTo>
                      <a:pt x="14" y="224"/>
                    </a:lnTo>
                    <a:lnTo>
                      <a:pt x="24" y="246"/>
                    </a:lnTo>
                    <a:lnTo>
                      <a:pt x="38" y="266"/>
                    </a:lnTo>
                    <a:lnTo>
                      <a:pt x="54" y="282"/>
                    </a:lnTo>
                    <a:lnTo>
                      <a:pt x="72" y="298"/>
                    </a:lnTo>
                    <a:lnTo>
                      <a:pt x="92" y="310"/>
                    </a:lnTo>
                    <a:lnTo>
                      <a:pt x="116" y="318"/>
                    </a:lnTo>
                    <a:lnTo>
                      <a:pt x="140" y="324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90" y="324"/>
                    </a:lnTo>
                    <a:lnTo>
                      <a:pt x="214" y="318"/>
                    </a:lnTo>
                    <a:lnTo>
                      <a:pt x="236" y="310"/>
                    </a:lnTo>
                    <a:lnTo>
                      <a:pt x="256" y="298"/>
                    </a:lnTo>
                    <a:lnTo>
                      <a:pt x="276" y="282"/>
                    </a:lnTo>
                    <a:lnTo>
                      <a:pt x="292" y="266"/>
                    </a:lnTo>
                    <a:lnTo>
                      <a:pt x="306" y="246"/>
                    </a:lnTo>
                    <a:lnTo>
                      <a:pt x="316" y="224"/>
                    </a:lnTo>
                    <a:lnTo>
                      <a:pt x="316" y="224"/>
                    </a:lnTo>
                    <a:lnTo>
                      <a:pt x="320" y="210"/>
                    </a:lnTo>
                    <a:lnTo>
                      <a:pt x="324" y="194"/>
                    </a:lnTo>
                    <a:lnTo>
                      <a:pt x="326" y="180"/>
                    </a:lnTo>
                    <a:lnTo>
                      <a:pt x="328" y="162"/>
                    </a:lnTo>
                    <a:lnTo>
                      <a:pt x="328" y="162"/>
                    </a:lnTo>
                    <a:lnTo>
                      <a:pt x="326" y="138"/>
                    </a:lnTo>
                    <a:lnTo>
                      <a:pt x="320" y="114"/>
                    </a:lnTo>
                    <a:lnTo>
                      <a:pt x="312" y="92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288" y="58"/>
                    </a:lnTo>
                    <a:lnTo>
                      <a:pt x="274" y="42"/>
                    </a:lnTo>
                    <a:lnTo>
                      <a:pt x="260" y="30"/>
                    </a:lnTo>
                    <a:lnTo>
                      <a:pt x="242" y="20"/>
                    </a:lnTo>
                    <a:lnTo>
                      <a:pt x="224" y="10"/>
                    </a:lnTo>
                    <a:lnTo>
                      <a:pt x="206" y="4"/>
                    </a:lnTo>
                    <a:lnTo>
                      <a:pt x="186" y="0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2683510" y="1795780"/>
            <a:ext cx="545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将内存作为主存储设备的数据库系统。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83309" y="1458569"/>
            <a:ext cx="21976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定义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14295" y="2882265"/>
            <a:ext cx="776859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1.事务型内存数据库( OLTP MMDB)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事务型内存数据库以联机事务处理为主，要求ACID特性,需要在非易失性存储介质上的日志机制以保证持久性。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2.分析型内存数据库(OLAP MMDB)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分析型内存数据库以联机分析处理为主，面向数据密集型处理需求进行内存访问优化，强调对Cache的优化技术以降低数据的内存访问存数据库微秒延迟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3.混合型内存数据库( Hybrid OLTP&amp;OLAP MMDB)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混合型内存数据库将OLTP功能和OLAP功能集成在一个内存数据库系统既需要保证高查询处理性能,也需要保证较好的事务处理能力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83309" y="2545095"/>
            <a:ext cx="21976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分类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0995" y="470535"/>
            <a:ext cx="3798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内存数据库概述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2753591"/>
            <a:ext cx="6078682" cy="4104409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8" name="组合 78"/>
          <p:cNvGrpSpPr/>
          <p:nvPr/>
        </p:nvGrpSpPr>
        <p:grpSpPr bwMode="auto">
          <a:xfrm>
            <a:off x="180947" y="1615787"/>
            <a:ext cx="668337" cy="668338"/>
            <a:chOff x="0" y="0"/>
            <a:chExt cx="502920" cy="502920"/>
          </a:xfrm>
        </p:grpSpPr>
        <p:sp>
          <p:nvSpPr>
            <p:cNvPr id="9" name="椭圆 79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41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120267" y="119932"/>
              <a:ext cx="262387" cy="263056"/>
            </a:xfrm>
            <a:custGeom>
              <a:avLst/>
              <a:gdLst>
                <a:gd name="T0" fmla="*/ 1448 w 1568"/>
                <a:gd name="T1" fmla="*/ 6 h 1572"/>
                <a:gd name="T2" fmla="*/ 1190 w 1568"/>
                <a:gd name="T3" fmla="*/ 20 h 1572"/>
                <a:gd name="T4" fmla="*/ 1312 w 1568"/>
                <a:gd name="T5" fmla="*/ 142 h 1572"/>
                <a:gd name="T6" fmla="*/ 0 w 1568"/>
                <a:gd name="T7" fmla="*/ 1446 h 1572"/>
                <a:gd name="T8" fmla="*/ 0 w 1568"/>
                <a:gd name="T9" fmla="*/ 1572 h 1572"/>
                <a:gd name="T10" fmla="*/ 390 w 1568"/>
                <a:gd name="T11" fmla="*/ 1572 h 1572"/>
                <a:gd name="T12" fmla="*/ 568 w 1568"/>
                <a:gd name="T13" fmla="*/ 1572 h 1572"/>
                <a:gd name="T14" fmla="*/ 1426 w 1568"/>
                <a:gd name="T15" fmla="*/ 1572 h 1572"/>
                <a:gd name="T16" fmla="*/ 1426 w 1568"/>
                <a:gd name="T17" fmla="*/ 1464 h 1572"/>
                <a:gd name="T18" fmla="*/ 1426 w 1568"/>
                <a:gd name="T19" fmla="*/ 1446 h 1572"/>
                <a:gd name="T20" fmla="*/ 1426 w 1568"/>
                <a:gd name="T21" fmla="*/ 648 h 1572"/>
                <a:gd name="T22" fmla="*/ 1426 w 1568"/>
                <a:gd name="T23" fmla="*/ 648 h 1572"/>
                <a:gd name="T24" fmla="*/ 1426 w 1568"/>
                <a:gd name="T25" fmla="*/ 524 h 1572"/>
                <a:gd name="T26" fmla="*/ 1384 w 1568"/>
                <a:gd name="T27" fmla="*/ 524 h 1572"/>
                <a:gd name="T28" fmla="*/ 1246 w 1568"/>
                <a:gd name="T29" fmla="*/ 648 h 1572"/>
                <a:gd name="T30" fmla="*/ 1244 w 1568"/>
                <a:gd name="T31" fmla="*/ 648 h 1572"/>
                <a:gd name="T32" fmla="*/ 1244 w 1568"/>
                <a:gd name="T33" fmla="*/ 1446 h 1572"/>
                <a:gd name="T34" fmla="*/ 1138 w 1568"/>
                <a:gd name="T35" fmla="*/ 1446 h 1572"/>
                <a:gd name="T36" fmla="*/ 1138 w 1568"/>
                <a:gd name="T37" fmla="*/ 896 h 1572"/>
                <a:gd name="T38" fmla="*/ 1138 w 1568"/>
                <a:gd name="T39" fmla="*/ 896 h 1572"/>
                <a:gd name="T40" fmla="*/ 1138 w 1568"/>
                <a:gd name="T41" fmla="*/ 772 h 1572"/>
                <a:gd name="T42" fmla="*/ 1096 w 1568"/>
                <a:gd name="T43" fmla="*/ 772 h 1572"/>
                <a:gd name="T44" fmla="*/ 956 w 1568"/>
                <a:gd name="T45" fmla="*/ 896 h 1572"/>
                <a:gd name="T46" fmla="*/ 956 w 1568"/>
                <a:gd name="T47" fmla="*/ 896 h 1572"/>
                <a:gd name="T48" fmla="*/ 956 w 1568"/>
                <a:gd name="T49" fmla="*/ 1446 h 1572"/>
                <a:gd name="T50" fmla="*/ 848 w 1568"/>
                <a:gd name="T51" fmla="*/ 1446 h 1572"/>
                <a:gd name="T52" fmla="*/ 848 w 1568"/>
                <a:gd name="T53" fmla="*/ 1192 h 1572"/>
                <a:gd name="T54" fmla="*/ 848 w 1568"/>
                <a:gd name="T55" fmla="*/ 1192 h 1572"/>
                <a:gd name="T56" fmla="*/ 848 w 1568"/>
                <a:gd name="T57" fmla="*/ 1068 h 1572"/>
                <a:gd name="T58" fmla="*/ 808 w 1568"/>
                <a:gd name="T59" fmla="*/ 1068 h 1572"/>
                <a:gd name="T60" fmla="*/ 668 w 1568"/>
                <a:gd name="T61" fmla="*/ 1192 h 1572"/>
                <a:gd name="T62" fmla="*/ 668 w 1568"/>
                <a:gd name="T63" fmla="*/ 1192 h 1572"/>
                <a:gd name="T64" fmla="*/ 668 w 1568"/>
                <a:gd name="T65" fmla="*/ 1446 h 1572"/>
                <a:gd name="T66" fmla="*/ 568 w 1568"/>
                <a:gd name="T67" fmla="*/ 1446 h 1572"/>
                <a:gd name="T68" fmla="*/ 568 w 1568"/>
                <a:gd name="T69" fmla="*/ 1334 h 1572"/>
                <a:gd name="T70" fmla="*/ 568 w 1568"/>
                <a:gd name="T71" fmla="*/ 1334 h 1572"/>
                <a:gd name="T72" fmla="*/ 568 w 1568"/>
                <a:gd name="T73" fmla="*/ 1320 h 1572"/>
                <a:gd name="T74" fmla="*/ 528 w 1568"/>
                <a:gd name="T75" fmla="*/ 1320 h 1572"/>
                <a:gd name="T76" fmla="*/ 514 w 1568"/>
                <a:gd name="T77" fmla="*/ 1334 h 1572"/>
                <a:gd name="T78" fmla="*/ 390 w 1568"/>
                <a:gd name="T79" fmla="*/ 1444 h 1572"/>
                <a:gd name="T80" fmla="*/ 390 w 1568"/>
                <a:gd name="T81" fmla="*/ 1446 h 1572"/>
                <a:gd name="T82" fmla="*/ 390 w 1568"/>
                <a:gd name="T83" fmla="*/ 1446 h 1572"/>
                <a:gd name="T84" fmla="*/ 390 w 1568"/>
                <a:gd name="T85" fmla="*/ 1446 h 1572"/>
                <a:gd name="T86" fmla="*/ 228 w 1568"/>
                <a:gd name="T87" fmla="*/ 1446 h 1572"/>
                <a:gd name="T88" fmla="*/ 370 w 1568"/>
                <a:gd name="T89" fmla="*/ 1306 h 1572"/>
                <a:gd name="T90" fmla="*/ 516 w 1568"/>
                <a:gd name="T91" fmla="*/ 1158 h 1572"/>
                <a:gd name="T92" fmla="*/ 614 w 1568"/>
                <a:gd name="T93" fmla="*/ 1060 h 1572"/>
                <a:gd name="T94" fmla="*/ 780 w 1568"/>
                <a:gd name="T95" fmla="*/ 894 h 1572"/>
                <a:gd name="T96" fmla="*/ 880 w 1568"/>
                <a:gd name="T97" fmla="*/ 796 h 1572"/>
                <a:gd name="T98" fmla="*/ 1044 w 1568"/>
                <a:gd name="T99" fmla="*/ 630 h 1572"/>
                <a:gd name="T100" fmla="*/ 1142 w 1568"/>
                <a:gd name="T101" fmla="*/ 532 h 1572"/>
                <a:gd name="T102" fmla="*/ 1308 w 1568"/>
                <a:gd name="T103" fmla="*/ 368 h 1572"/>
                <a:gd name="T104" fmla="*/ 1422 w 1568"/>
                <a:gd name="T105" fmla="*/ 252 h 1572"/>
                <a:gd name="T106" fmla="*/ 1546 w 1568"/>
                <a:gd name="T107" fmla="*/ 376 h 1572"/>
                <a:gd name="T108" fmla="*/ 1562 w 1568"/>
                <a:gd name="T109" fmla="*/ 166 h 1572"/>
                <a:gd name="T110" fmla="*/ 1568 w 1568"/>
                <a:gd name="T111" fmla="*/ 0 h 1572"/>
                <a:gd name="T112" fmla="*/ 1466 w 1568"/>
                <a:gd name="T113" fmla="*/ 6 h 1572"/>
                <a:gd name="T114" fmla="*/ 1448 w 1568"/>
                <a:gd name="T115" fmla="*/ 6 h 15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68"/>
                <a:gd name="T175" fmla="*/ 0 h 1572"/>
                <a:gd name="T176" fmla="*/ 1568 w 1568"/>
                <a:gd name="T177" fmla="*/ 1572 h 15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68" h="1572">
                  <a:moveTo>
                    <a:pt x="1448" y="6"/>
                  </a:moveTo>
                  <a:lnTo>
                    <a:pt x="1190" y="20"/>
                  </a:lnTo>
                  <a:lnTo>
                    <a:pt x="1312" y="142"/>
                  </a:lnTo>
                  <a:lnTo>
                    <a:pt x="0" y="1446"/>
                  </a:lnTo>
                  <a:lnTo>
                    <a:pt x="0" y="1572"/>
                  </a:lnTo>
                  <a:lnTo>
                    <a:pt x="390" y="1572"/>
                  </a:lnTo>
                  <a:lnTo>
                    <a:pt x="568" y="1572"/>
                  </a:lnTo>
                  <a:lnTo>
                    <a:pt x="1426" y="1572"/>
                  </a:lnTo>
                  <a:lnTo>
                    <a:pt x="1426" y="1464"/>
                  </a:lnTo>
                  <a:lnTo>
                    <a:pt x="1426" y="1446"/>
                  </a:lnTo>
                  <a:lnTo>
                    <a:pt x="1426" y="648"/>
                  </a:lnTo>
                  <a:lnTo>
                    <a:pt x="1426" y="648"/>
                  </a:lnTo>
                  <a:lnTo>
                    <a:pt x="1426" y="524"/>
                  </a:lnTo>
                  <a:lnTo>
                    <a:pt x="1384" y="524"/>
                  </a:lnTo>
                  <a:lnTo>
                    <a:pt x="1246" y="648"/>
                  </a:lnTo>
                  <a:lnTo>
                    <a:pt x="1244" y="648"/>
                  </a:lnTo>
                  <a:lnTo>
                    <a:pt x="1244" y="1446"/>
                  </a:lnTo>
                  <a:lnTo>
                    <a:pt x="1138" y="1446"/>
                  </a:lnTo>
                  <a:lnTo>
                    <a:pt x="1138" y="896"/>
                  </a:lnTo>
                  <a:lnTo>
                    <a:pt x="1138" y="896"/>
                  </a:lnTo>
                  <a:lnTo>
                    <a:pt x="1138" y="772"/>
                  </a:lnTo>
                  <a:lnTo>
                    <a:pt x="1096" y="772"/>
                  </a:lnTo>
                  <a:lnTo>
                    <a:pt x="956" y="896"/>
                  </a:lnTo>
                  <a:lnTo>
                    <a:pt x="956" y="896"/>
                  </a:lnTo>
                  <a:lnTo>
                    <a:pt x="956" y="1446"/>
                  </a:lnTo>
                  <a:lnTo>
                    <a:pt x="848" y="1446"/>
                  </a:lnTo>
                  <a:lnTo>
                    <a:pt x="848" y="1192"/>
                  </a:lnTo>
                  <a:lnTo>
                    <a:pt x="848" y="1192"/>
                  </a:lnTo>
                  <a:lnTo>
                    <a:pt x="848" y="1068"/>
                  </a:lnTo>
                  <a:lnTo>
                    <a:pt x="808" y="1068"/>
                  </a:lnTo>
                  <a:lnTo>
                    <a:pt x="668" y="1192"/>
                  </a:lnTo>
                  <a:lnTo>
                    <a:pt x="668" y="1192"/>
                  </a:lnTo>
                  <a:lnTo>
                    <a:pt x="668" y="1446"/>
                  </a:lnTo>
                  <a:lnTo>
                    <a:pt x="568" y="1446"/>
                  </a:lnTo>
                  <a:lnTo>
                    <a:pt x="568" y="1334"/>
                  </a:lnTo>
                  <a:lnTo>
                    <a:pt x="568" y="1334"/>
                  </a:lnTo>
                  <a:lnTo>
                    <a:pt x="568" y="1320"/>
                  </a:lnTo>
                  <a:lnTo>
                    <a:pt x="528" y="1320"/>
                  </a:lnTo>
                  <a:lnTo>
                    <a:pt x="514" y="1334"/>
                  </a:lnTo>
                  <a:lnTo>
                    <a:pt x="390" y="1444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228" y="1446"/>
                  </a:lnTo>
                  <a:lnTo>
                    <a:pt x="370" y="1306"/>
                  </a:lnTo>
                  <a:lnTo>
                    <a:pt x="516" y="1158"/>
                  </a:lnTo>
                  <a:lnTo>
                    <a:pt x="614" y="1060"/>
                  </a:lnTo>
                  <a:lnTo>
                    <a:pt x="780" y="894"/>
                  </a:lnTo>
                  <a:lnTo>
                    <a:pt x="880" y="796"/>
                  </a:lnTo>
                  <a:lnTo>
                    <a:pt x="1044" y="630"/>
                  </a:lnTo>
                  <a:lnTo>
                    <a:pt x="1142" y="532"/>
                  </a:lnTo>
                  <a:lnTo>
                    <a:pt x="1308" y="368"/>
                  </a:lnTo>
                  <a:lnTo>
                    <a:pt x="1422" y="252"/>
                  </a:lnTo>
                  <a:lnTo>
                    <a:pt x="1546" y="376"/>
                  </a:lnTo>
                  <a:lnTo>
                    <a:pt x="1562" y="166"/>
                  </a:lnTo>
                  <a:lnTo>
                    <a:pt x="1568" y="0"/>
                  </a:lnTo>
                  <a:lnTo>
                    <a:pt x="1466" y="6"/>
                  </a:lnTo>
                  <a:lnTo>
                    <a:pt x="144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38860" y="1775460"/>
            <a:ext cx="3498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内存数据库和传统磁盘数据库的区别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0995" y="470535"/>
            <a:ext cx="39719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内存数据库概述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955" y="2459990"/>
            <a:ext cx="5940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数据库的数据组织、访问模型和查询处理模型都是针对内存特性而优化设计的，内存数据被处理器直接访问，数据库的表、索引、临时文件等都存放在内存中，磁盘只是作为后备存储设备使用，内存数据访问、多核并行优化为性能瓶颈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</a:t>
            </a:r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传统的磁盘数据库以磁盘为主要存储设备，它的数据组织，访问模型等都是针对磁盘储存而设计的，磁盘</a:t>
            </a:r>
            <a:r>
              <a:rPr lang="en-US" altLang="zh-CN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I/O</a:t>
            </a:r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是重要的性能瓶颈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5" name="图片 4" descr="IMG201812211456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502400" y="761365"/>
            <a:ext cx="5431155" cy="534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11430" y="2772006"/>
            <a:ext cx="6078682" cy="4104409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8" name="组合 78"/>
          <p:cNvGrpSpPr/>
          <p:nvPr/>
        </p:nvGrpSpPr>
        <p:grpSpPr bwMode="auto">
          <a:xfrm>
            <a:off x="1695422" y="1458307"/>
            <a:ext cx="668337" cy="668338"/>
            <a:chOff x="0" y="0"/>
            <a:chExt cx="502920" cy="502920"/>
          </a:xfrm>
        </p:grpSpPr>
        <p:sp>
          <p:nvSpPr>
            <p:cNvPr id="9" name="椭圆 79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41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120267" y="119932"/>
              <a:ext cx="262387" cy="263056"/>
            </a:xfrm>
            <a:custGeom>
              <a:avLst/>
              <a:gdLst>
                <a:gd name="T0" fmla="*/ 1448 w 1568"/>
                <a:gd name="T1" fmla="*/ 6 h 1572"/>
                <a:gd name="T2" fmla="*/ 1190 w 1568"/>
                <a:gd name="T3" fmla="*/ 20 h 1572"/>
                <a:gd name="T4" fmla="*/ 1312 w 1568"/>
                <a:gd name="T5" fmla="*/ 142 h 1572"/>
                <a:gd name="T6" fmla="*/ 0 w 1568"/>
                <a:gd name="T7" fmla="*/ 1446 h 1572"/>
                <a:gd name="T8" fmla="*/ 0 w 1568"/>
                <a:gd name="T9" fmla="*/ 1572 h 1572"/>
                <a:gd name="T10" fmla="*/ 390 w 1568"/>
                <a:gd name="T11" fmla="*/ 1572 h 1572"/>
                <a:gd name="T12" fmla="*/ 568 w 1568"/>
                <a:gd name="T13" fmla="*/ 1572 h 1572"/>
                <a:gd name="T14" fmla="*/ 1426 w 1568"/>
                <a:gd name="T15" fmla="*/ 1572 h 1572"/>
                <a:gd name="T16" fmla="*/ 1426 w 1568"/>
                <a:gd name="T17" fmla="*/ 1464 h 1572"/>
                <a:gd name="T18" fmla="*/ 1426 w 1568"/>
                <a:gd name="T19" fmla="*/ 1446 h 1572"/>
                <a:gd name="T20" fmla="*/ 1426 w 1568"/>
                <a:gd name="T21" fmla="*/ 648 h 1572"/>
                <a:gd name="T22" fmla="*/ 1426 w 1568"/>
                <a:gd name="T23" fmla="*/ 648 h 1572"/>
                <a:gd name="T24" fmla="*/ 1426 w 1568"/>
                <a:gd name="T25" fmla="*/ 524 h 1572"/>
                <a:gd name="T26" fmla="*/ 1384 w 1568"/>
                <a:gd name="T27" fmla="*/ 524 h 1572"/>
                <a:gd name="T28" fmla="*/ 1246 w 1568"/>
                <a:gd name="T29" fmla="*/ 648 h 1572"/>
                <a:gd name="T30" fmla="*/ 1244 w 1568"/>
                <a:gd name="T31" fmla="*/ 648 h 1572"/>
                <a:gd name="T32" fmla="*/ 1244 w 1568"/>
                <a:gd name="T33" fmla="*/ 1446 h 1572"/>
                <a:gd name="T34" fmla="*/ 1138 w 1568"/>
                <a:gd name="T35" fmla="*/ 1446 h 1572"/>
                <a:gd name="T36" fmla="*/ 1138 w 1568"/>
                <a:gd name="T37" fmla="*/ 896 h 1572"/>
                <a:gd name="T38" fmla="*/ 1138 w 1568"/>
                <a:gd name="T39" fmla="*/ 896 h 1572"/>
                <a:gd name="T40" fmla="*/ 1138 w 1568"/>
                <a:gd name="T41" fmla="*/ 772 h 1572"/>
                <a:gd name="T42" fmla="*/ 1096 w 1568"/>
                <a:gd name="T43" fmla="*/ 772 h 1572"/>
                <a:gd name="T44" fmla="*/ 956 w 1568"/>
                <a:gd name="T45" fmla="*/ 896 h 1572"/>
                <a:gd name="T46" fmla="*/ 956 w 1568"/>
                <a:gd name="T47" fmla="*/ 896 h 1572"/>
                <a:gd name="T48" fmla="*/ 956 w 1568"/>
                <a:gd name="T49" fmla="*/ 1446 h 1572"/>
                <a:gd name="T50" fmla="*/ 848 w 1568"/>
                <a:gd name="T51" fmla="*/ 1446 h 1572"/>
                <a:gd name="T52" fmla="*/ 848 w 1568"/>
                <a:gd name="T53" fmla="*/ 1192 h 1572"/>
                <a:gd name="T54" fmla="*/ 848 w 1568"/>
                <a:gd name="T55" fmla="*/ 1192 h 1572"/>
                <a:gd name="T56" fmla="*/ 848 w 1568"/>
                <a:gd name="T57" fmla="*/ 1068 h 1572"/>
                <a:gd name="T58" fmla="*/ 808 w 1568"/>
                <a:gd name="T59" fmla="*/ 1068 h 1572"/>
                <a:gd name="T60" fmla="*/ 668 w 1568"/>
                <a:gd name="T61" fmla="*/ 1192 h 1572"/>
                <a:gd name="T62" fmla="*/ 668 w 1568"/>
                <a:gd name="T63" fmla="*/ 1192 h 1572"/>
                <a:gd name="T64" fmla="*/ 668 w 1568"/>
                <a:gd name="T65" fmla="*/ 1446 h 1572"/>
                <a:gd name="T66" fmla="*/ 568 w 1568"/>
                <a:gd name="T67" fmla="*/ 1446 h 1572"/>
                <a:gd name="T68" fmla="*/ 568 w 1568"/>
                <a:gd name="T69" fmla="*/ 1334 h 1572"/>
                <a:gd name="T70" fmla="*/ 568 w 1568"/>
                <a:gd name="T71" fmla="*/ 1334 h 1572"/>
                <a:gd name="T72" fmla="*/ 568 w 1568"/>
                <a:gd name="T73" fmla="*/ 1320 h 1572"/>
                <a:gd name="T74" fmla="*/ 528 w 1568"/>
                <a:gd name="T75" fmla="*/ 1320 h 1572"/>
                <a:gd name="T76" fmla="*/ 514 w 1568"/>
                <a:gd name="T77" fmla="*/ 1334 h 1572"/>
                <a:gd name="T78" fmla="*/ 390 w 1568"/>
                <a:gd name="T79" fmla="*/ 1444 h 1572"/>
                <a:gd name="T80" fmla="*/ 390 w 1568"/>
                <a:gd name="T81" fmla="*/ 1446 h 1572"/>
                <a:gd name="T82" fmla="*/ 390 w 1568"/>
                <a:gd name="T83" fmla="*/ 1446 h 1572"/>
                <a:gd name="T84" fmla="*/ 390 w 1568"/>
                <a:gd name="T85" fmla="*/ 1446 h 1572"/>
                <a:gd name="T86" fmla="*/ 228 w 1568"/>
                <a:gd name="T87" fmla="*/ 1446 h 1572"/>
                <a:gd name="T88" fmla="*/ 370 w 1568"/>
                <a:gd name="T89" fmla="*/ 1306 h 1572"/>
                <a:gd name="T90" fmla="*/ 516 w 1568"/>
                <a:gd name="T91" fmla="*/ 1158 h 1572"/>
                <a:gd name="T92" fmla="*/ 614 w 1568"/>
                <a:gd name="T93" fmla="*/ 1060 h 1572"/>
                <a:gd name="T94" fmla="*/ 780 w 1568"/>
                <a:gd name="T95" fmla="*/ 894 h 1572"/>
                <a:gd name="T96" fmla="*/ 880 w 1568"/>
                <a:gd name="T97" fmla="*/ 796 h 1572"/>
                <a:gd name="T98" fmla="*/ 1044 w 1568"/>
                <a:gd name="T99" fmla="*/ 630 h 1572"/>
                <a:gd name="T100" fmla="*/ 1142 w 1568"/>
                <a:gd name="T101" fmla="*/ 532 h 1572"/>
                <a:gd name="T102" fmla="*/ 1308 w 1568"/>
                <a:gd name="T103" fmla="*/ 368 h 1572"/>
                <a:gd name="T104" fmla="*/ 1422 w 1568"/>
                <a:gd name="T105" fmla="*/ 252 h 1572"/>
                <a:gd name="T106" fmla="*/ 1546 w 1568"/>
                <a:gd name="T107" fmla="*/ 376 h 1572"/>
                <a:gd name="T108" fmla="*/ 1562 w 1568"/>
                <a:gd name="T109" fmla="*/ 166 h 1572"/>
                <a:gd name="T110" fmla="*/ 1568 w 1568"/>
                <a:gd name="T111" fmla="*/ 0 h 1572"/>
                <a:gd name="T112" fmla="*/ 1466 w 1568"/>
                <a:gd name="T113" fmla="*/ 6 h 1572"/>
                <a:gd name="T114" fmla="*/ 1448 w 1568"/>
                <a:gd name="T115" fmla="*/ 6 h 15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68"/>
                <a:gd name="T175" fmla="*/ 0 h 1572"/>
                <a:gd name="T176" fmla="*/ 1568 w 1568"/>
                <a:gd name="T177" fmla="*/ 1572 h 15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68" h="1572">
                  <a:moveTo>
                    <a:pt x="1448" y="6"/>
                  </a:moveTo>
                  <a:lnTo>
                    <a:pt x="1190" y="20"/>
                  </a:lnTo>
                  <a:lnTo>
                    <a:pt x="1312" y="142"/>
                  </a:lnTo>
                  <a:lnTo>
                    <a:pt x="0" y="1446"/>
                  </a:lnTo>
                  <a:lnTo>
                    <a:pt x="0" y="1572"/>
                  </a:lnTo>
                  <a:lnTo>
                    <a:pt x="390" y="1572"/>
                  </a:lnTo>
                  <a:lnTo>
                    <a:pt x="568" y="1572"/>
                  </a:lnTo>
                  <a:lnTo>
                    <a:pt x="1426" y="1572"/>
                  </a:lnTo>
                  <a:lnTo>
                    <a:pt x="1426" y="1464"/>
                  </a:lnTo>
                  <a:lnTo>
                    <a:pt x="1426" y="1446"/>
                  </a:lnTo>
                  <a:lnTo>
                    <a:pt x="1426" y="648"/>
                  </a:lnTo>
                  <a:lnTo>
                    <a:pt x="1426" y="648"/>
                  </a:lnTo>
                  <a:lnTo>
                    <a:pt x="1426" y="524"/>
                  </a:lnTo>
                  <a:lnTo>
                    <a:pt x="1384" y="524"/>
                  </a:lnTo>
                  <a:lnTo>
                    <a:pt x="1246" y="648"/>
                  </a:lnTo>
                  <a:lnTo>
                    <a:pt x="1244" y="648"/>
                  </a:lnTo>
                  <a:lnTo>
                    <a:pt x="1244" y="1446"/>
                  </a:lnTo>
                  <a:lnTo>
                    <a:pt x="1138" y="1446"/>
                  </a:lnTo>
                  <a:lnTo>
                    <a:pt x="1138" y="896"/>
                  </a:lnTo>
                  <a:lnTo>
                    <a:pt x="1138" y="896"/>
                  </a:lnTo>
                  <a:lnTo>
                    <a:pt x="1138" y="772"/>
                  </a:lnTo>
                  <a:lnTo>
                    <a:pt x="1096" y="772"/>
                  </a:lnTo>
                  <a:lnTo>
                    <a:pt x="956" y="896"/>
                  </a:lnTo>
                  <a:lnTo>
                    <a:pt x="956" y="896"/>
                  </a:lnTo>
                  <a:lnTo>
                    <a:pt x="956" y="1446"/>
                  </a:lnTo>
                  <a:lnTo>
                    <a:pt x="848" y="1446"/>
                  </a:lnTo>
                  <a:lnTo>
                    <a:pt x="848" y="1192"/>
                  </a:lnTo>
                  <a:lnTo>
                    <a:pt x="848" y="1192"/>
                  </a:lnTo>
                  <a:lnTo>
                    <a:pt x="848" y="1068"/>
                  </a:lnTo>
                  <a:lnTo>
                    <a:pt x="808" y="1068"/>
                  </a:lnTo>
                  <a:lnTo>
                    <a:pt x="668" y="1192"/>
                  </a:lnTo>
                  <a:lnTo>
                    <a:pt x="668" y="1192"/>
                  </a:lnTo>
                  <a:lnTo>
                    <a:pt x="668" y="1446"/>
                  </a:lnTo>
                  <a:lnTo>
                    <a:pt x="568" y="1446"/>
                  </a:lnTo>
                  <a:lnTo>
                    <a:pt x="568" y="1334"/>
                  </a:lnTo>
                  <a:lnTo>
                    <a:pt x="568" y="1334"/>
                  </a:lnTo>
                  <a:lnTo>
                    <a:pt x="568" y="1320"/>
                  </a:lnTo>
                  <a:lnTo>
                    <a:pt x="528" y="1320"/>
                  </a:lnTo>
                  <a:lnTo>
                    <a:pt x="514" y="1334"/>
                  </a:lnTo>
                  <a:lnTo>
                    <a:pt x="390" y="1444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228" y="1446"/>
                  </a:lnTo>
                  <a:lnTo>
                    <a:pt x="370" y="1306"/>
                  </a:lnTo>
                  <a:lnTo>
                    <a:pt x="516" y="1158"/>
                  </a:lnTo>
                  <a:lnTo>
                    <a:pt x="614" y="1060"/>
                  </a:lnTo>
                  <a:lnTo>
                    <a:pt x="780" y="894"/>
                  </a:lnTo>
                  <a:lnTo>
                    <a:pt x="880" y="796"/>
                  </a:lnTo>
                  <a:lnTo>
                    <a:pt x="1044" y="630"/>
                  </a:lnTo>
                  <a:lnTo>
                    <a:pt x="1142" y="532"/>
                  </a:lnTo>
                  <a:lnTo>
                    <a:pt x="1308" y="368"/>
                  </a:lnTo>
                  <a:lnTo>
                    <a:pt x="1422" y="252"/>
                  </a:lnTo>
                  <a:lnTo>
                    <a:pt x="1546" y="376"/>
                  </a:lnTo>
                  <a:lnTo>
                    <a:pt x="1562" y="166"/>
                  </a:lnTo>
                  <a:lnTo>
                    <a:pt x="1568" y="0"/>
                  </a:lnTo>
                  <a:lnTo>
                    <a:pt x="1466" y="6"/>
                  </a:lnTo>
                  <a:lnTo>
                    <a:pt x="144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11" name="组合 81"/>
          <p:cNvGrpSpPr/>
          <p:nvPr/>
        </p:nvGrpSpPr>
        <p:grpSpPr bwMode="auto">
          <a:xfrm>
            <a:off x="1737332" y="3457287"/>
            <a:ext cx="668337" cy="669925"/>
            <a:chOff x="0" y="0"/>
            <a:chExt cx="502920" cy="502920"/>
          </a:xfrm>
        </p:grpSpPr>
        <p:sp>
          <p:nvSpPr>
            <p:cNvPr id="12" name="椭圆 82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grpSp>
          <p:nvGrpSpPr>
            <p:cNvPr id="13" name="组合 83"/>
            <p:cNvGrpSpPr/>
            <p:nvPr/>
          </p:nvGrpSpPr>
          <p:grpSpPr bwMode="auto">
            <a:xfrm>
              <a:off x="63615" y="168960"/>
              <a:ext cx="375691" cy="165001"/>
              <a:chOff x="0" y="0"/>
              <a:chExt cx="4098925" cy="1800225"/>
            </a:xfrm>
          </p:grpSpPr>
          <p:sp>
            <p:nvSpPr>
              <p:cNvPr id="14" name="Freeform 7"/>
              <p:cNvSpPr>
                <a:spLocks noChangeArrowheads="1"/>
              </p:cNvSpPr>
              <p:nvPr/>
            </p:nvSpPr>
            <p:spPr bwMode="auto">
              <a:xfrm>
                <a:off x="1320800" y="15875"/>
                <a:ext cx="2778125" cy="1206500"/>
              </a:xfrm>
              <a:custGeom>
                <a:avLst/>
                <a:gdLst>
                  <a:gd name="T0" fmla="*/ 1684 w 1750"/>
                  <a:gd name="T1" fmla="*/ 0 h 760"/>
                  <a:gd name="T2" fmla="*/ 66 w 1750"/>
                  <a:gd name="T3" fmla="*/ 0 h 760"/>
                  <a:gd name="T4" fmla="*/ 66 w 1750"/>
                  <a:gd name="T5" fmla="*/ 0 h 760"/>
                  <a:gd name="T6" fmla="*/ 54 w 1750"/>
                  <a:gd name="T7" fmla="*/ 2 h 760"/>
                  <a:gd name="T8" fmla="*/ 40 w 1750"/>
                  <a:gd name="T9" fmla="*/ 6 h 760"/>
                  <a:gd name="T10" fmla="*/ 30 w 1750"/>
                  <a:gd name="T11" fmla="*/ 12 h 760"/>
                  <a:gd name="T12" fmla="*/ 20 w 1750"/>
                  <a:gd name="T13" fmla="*/ 20 h 760"/>
                  <a:gd name="T14" fmla="*/ 12 w 1750"/>
                  <a:gd name="T15" fmla="*/ 30 h 760"/>
                  <a:gd name="T16" fmla="*/ 4 w 1750"/>
                  <a:gd name="T17" fmla="*/ 40 h 760"/>
                  <a:gd name="T18" fmla="*/ 2 w 1750"/>
                  <a:gd name="T19" fmla="*/ 52 h 760"/>
                  <a:gd name="T20" fmla="*/ 0 w 1750"/>
                  <a:gd name="T21" fmla="*/ 66 h 760"/>
                  <a:gd name="T22" fmla="*/ 0 w 1750"/>
                  <a:gd name="T23" fmla="*/ 694 h 760"/>
                  <a:gd name="T24" fmla="*/ 0 w 1750"/>
                  <a:gd name="T25" fmla="*/ 694 h 760"/>
                  <a:gd name="T26" fmla="*/ 2 w 1750"/>
                  <a:gd name="T27" fmla="*/ 708 h 760"/>
                  <a:gd name="T28" fmla="*/ 4 w 1750"/>
                  <a:gd name="T29" fmla="*/ 720 h 760"/>
                  <a:gd name="T30" fmla="*/ 12 w 1750"/>
                  <a:gd name="T31" fmla="*/ 730 h 760"/>
                  <a:gd name="T32" fmla="*/ 20 w 1750"/>
                  <a:gd name="T33" fmla="*/ 740 h 760"/>
                  <a:gd name="T34" fmla="*/ 30 w 1750"/>
                  <a:gd name="T35" fmla="*/ 748 h 760"/>
                  <a:gd name="T36" fmla="*/ 40 w 1750"/>
                  <a:gd name="T37" fmla="*/ 756 h 760"/>
                  <a:gd name="T38" fmla="*/ 54 w 1750"/>
                  <a:gd name="T39" fmla="*/ 758 h 760"/>
                  <a:gd name="T40" fmla="*/ 66 w 1750"/>
                  <a:gd name="T41" fmla="*/ 760 h 760"/>
                  <a:gd name="T42" fmla="*/ 1684 w 1750"/>
                  <a:gd name="T43" fmla="*/ 760 h 760"/>
                  <a:gd name="T44" fmla="*/ 1684 w 1750"/>
                  <a:gd name="T45" fmla="*/ 760 h 760"/>
                  <a:gd name="T46" fmla="*/ 1698 w 1750"/>
                  <a:gd name="T47" fmla="*/ 758 h 760"/>
                  <a:gd name="T48" fmla="*/ 1710 w 1750"/>
                  <a:gd name="T49" fmla="*/ 756 h 760"/>
                  <a:gd name="T50" fmla="*/ 1722 w 1750"/>
                  <a:gd name="T51" fmla="*/ 748 h 760"/>
                  <a:gd name="T52" fmla="*/ 1732 w 1750"/>
                  <a:gd name="T53" fmla="*/ 740 h 760"/>
                  <a:gd name="T54" fmla="*/ 1740 w 1750"/>
                  <a:gd name="T55" fmla="*/ 730 h 760"/>
                  <a:gd name="T56" fmla="*/ 1746 w 1750"/>
                  <a:gd name="T57" fmla="*/ 720 h 760"/>
                  <a:gd name="T58" fmla="*/ 1750 w 1750"/>
                  <a:gd name="T59" fmla="*/ 708 h 760"/>
                  <a:gd name="T60" fmla="*/ 1750 w 1750"/>
                  <a:gd name="T61" fmla="*/ 694 h 760"/>
                  <a:gd name="T62" fmla="*/ 1750 w 1750"/>
                  <a:gd name="T63" fmla="*/ 66 h 760"/>
                  <a:gd name="T64" fmla="*/ 1750 w 1750"/>
                  <a:gd name="T65" fmla="*/ 66 h 760"/>
                  <a:gd name="T66" fmla="*/ 1750 w 1750"/>
                  <a:gd name="T67" fmla="*/ 52 h 760"/>
                  <a:gd name="T68" fmla="*/ 1746 w 1750"/>
                  <a:gd name="T69" fmla="*/ 40 h 760"/>
                  <a:gd name="T70" fmla="*/ 1740 w 1750"/>
                  <a:gd name="T71" fmla="*/ 30 h 760"/>
                  <a:gd name="T72" fmla="*/ 1732 w 1750"/>
                  <a:gd name="T73" fmla="*/ 20 h 760"/>
                  <a:gd name="T74" fmla="*/ 1722 w 1750"/>
                  <a:gd name="T75" fmla="*/ 12 h 760"/>
                  <a:gd name="T76" fmla="*/ 1710 w 1750"/>
                  <a:gd name="T77" fmla="*/ 6 h 760"/>
                  <a:gd name="T78" fmla="*/ 1698 w 1750"/>
                  <a:gd name="T79" fmla="*/ 2 h 760"/>
                  <a:gd name="T80" fmla="*/ 1684 w 1750"/>
                  <a:gd name="T81" fmla="*/ 0 h 760"/>
                  <a:gd name="T82" fmla="*/ 1684 w 1750"/>
                  <a:gd name="T83" fmla="*/ 0 h 7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50"/>
                  <a:gd name="T127" fmla="*/ 0 h 760"/>
                  <a:gd name="T128" fmla="*/ 1750 w 1750"/>
                  <a:gd name="T129" fmla="*/ 760 h 76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50" h="760">
                    <a:moveTo>
                      <a:pt x="1684" y="0"/>
                    </a:moveTo>
                    <a:lnTo>
                      <a:pt x="66" y="0"/>
                    </a:lnTo>
                    <a:lnTo>
                      <a:pt x="66" y="0"/>
                    </a:lnTo>
                    <a:lnTo>
                      <a:pt x="54" y="2"/>
                    </a:lnTo>
                    <a:lnTo>
                      <a:pt x="40" y="6"/>
                    </a:lnTo>
                    <a:lnTo>
                      <a:pt x="30" y="12"/>
                    </a:lnTo>
                    <a:lnTo>
                      <a:pt x="20" y="20"/>
                    </a:lnTo>
                    <a:lnTo>
                      <a:pt x="12" y="30"/>
                    </a:lnTo>
                    <a:lnTo>
                      <a:pt x="4" y="40"/>
                    </a:lnTo>
                    <a:lnTo>
                      <a:pt x="2" y="52"/>
                    </a:lnTo>
                    <a:lnTo>
                      <a:pt x="0" y="66"/>
                    </a:lnTo>
                    <a:lnTo>
                      <a:pt x="0" y="694"/>
                    </a:lnTo>
                    <a:lnTo>
                      <a:pt x="0" y="694"/>
                    </a:lnTo>
                    <a:lnTo>
                      <a:pt x="2" y="708"/>
                    </a:lnTo>
                    <a:lnTo>
                      <a:pt x="4" y="720"/>
                    </a:lnTo>
                    <a:lnTo>
                      <a:pt x="12" y="730"/>
                    </a:lnTo>
                    <a:lnTo>
                      <a:pt x="20" y="740"/>
                    </a:lnTo>
                    <a:lnTo>
                      <a:pt x="30" y="748"/>
                    </a:lnTo>
                    <a:lnTo>
                      <a:pt x="40" y="756"/>
                    </a:lnTo>
                    <a:lnTo>
                      <a:pt x="54" y="758"/>
                    </a:lnTo>
                    <a:lnTo>
                      <a:pt x="66" y="760"/>
                    </a:lnTo>
                    <a:lnTo>
                      <a:pt x="1684" y="760"/>
                    </a:lnTo>
                    <a:lnTo>
                      <a:pt x="1684" y="760"/>
                    </a:lnTo>
                    <a:lnTo>
                      <a:pt x="1698" y="758"/>
                    </a:lnTo>
                    <a:lnTo>
                      <a:pt x="1710" y="756"/>
                    </a:lnTo>
                    <a:lnTo>
                      <a:pt x="1722" y="748"/>
                    </a:lnTo>
                    <a:lnTo>
                      <a:pt x="1732" y="740"/>
                    </a:lnTo>
                    <a:lnTo>
                      <a:pt x="1740" y="730"/>
                    </a:lnTo>
                    <a:lnTo>
                      <a:pt x="1746" y="720"/>
                    </a:lnTo>
                    <a:lnTo>
                      <a:pt x="1750" y="708"/>
                    </a:lnTo>
                    <a:lnTo>
                      <a:pt x="1750" y="694"/>
                    </a:lnTo>
                    <a:lnTo>
                      <a:pt x="1750" y="66"/>
                    </a:lnTo>
                    <a:lnTo>
                      <a:pt x="1750" y="66"/>
                    </a:lnTo>
                    <a:lnTo>
                      <a:pt x="1750" y="52"/>
                    </a:lnTo>
                    <a:lnTo>
                      <a:pt x="1746" y="40"/>
                    </a:lnTo>
                    <a:lnTo>
                      <a:pt x="1740" y="30"/>
                    </a:lnTo>
                    <a:lnTo>
                      <a:pt x="1732" y="20"/>
                    </a:lnTo>
                    <a:lnTo>
                      <a:pt x="1722" y="12"/>
                    </a:lnTo>
                    <a:lnTo>
                      <a:pt x="1710" y="6"/>
                    </a:lnTo>
                    <a:lnTo>
                      <a:pt x="1698" y="2"/>
                    </a:lnTo>
                    <a:lnTo>
                      <a:pt x="1684" y="0"/>
                    </a:lnTo>
                    <a:lnTo>
                      <a:pt x="168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5" name="Freeform 8"/>
              <p:cNvSpPr>
                <a:spLocks noChangeArrowheads="1"/>
              </p:cNvSpPr>
              <p:nvPr/>
            </p:nvSpPr>
            <p:spPr bwMode="auto">
              <a:xfrm>
                <a:off x="479425" y="1235075"/>
                <a:ext cx="517525" cy="517525"/>
              </a:xfrm>
              <a:custGeom>
                <a:avLst/>
                <a:gdLst>
                  <a:gd name="T0" fmla="*/ 164 w 326"/>
                  <a:gd name="T1" fmla="*/ 0 h 326"/>
                  <a:gd name="T2" fmla="*/ 120 w 326"/>
                  <a:gd name="T3" fmla="*/ 6 h 326"/>
                  <a:gd name="T4" fmla="*/ 82 w 326"/>
                  <a:gd name="T5" fmla="*/ 22 h 326"/>
                  <a:gd name="T6" fmla="*/ 68 w 326"/>
                  <a:gd name="T7" fmla="*/ 32 h 326"/>
                  <a:gd name="T8" fmla="*/ 44 w 326"/>
                  <a:gd name="T9" fmla="*/ 54 h 326"/>
                  <a:gd name="T10" fmla="*/ 24 w 326"/>
                  <a:gd name="T11" fmla="*/ 80 h 326"/>
                  <a:gd name="T12" fmla="*/ 8 w 326"/>
                  <a:gd name="T13" fmla="*/ 112 h 326"/>
                  <a:gd name="T14" fmla="*/ 4 w 326"/>
                  <a:gd name="T15" fmla="*/ 128 h 326"/>
                  <a:gd name="T16" fmla="*/ 0 w 326"/>
                  <a:gd name="T17" fmla="*/ 164 h 326"/>
                  <a:gd name="T18" fmla="*/ 0 w 326"/>
                  <a:gd name="T19" fmla="*/ 180 h 326"/>
                  <a:gd name="T20" fmla="*/ 8 w 326"/>
                  <a:gd name="T21" fmla="*/ 212 h 326"/>
                  <a:gd name="T22" fmla="*/ 20 w 326"/>
                  <a:gd name="T23" fmla="*/ 242 h 326"/>
                  <a:gd name="T24" fmla="*/ 38 w 326"/>
                  <a:gd name="T25" fmla="*/ 268 h 326"/>
                  <a:gd name="T26" fmla="*/ 60 w 326"/>
                  <a:gd name="T27" fmla="*/ 290 h 326"/>
                  <a:gd name="T28" fmla="*/ 86 w 326"/>
                  <a:gd name="T29" fmla="*/ 306 h 326"/>
                  <a:gd name="T30" fmla="*/ 114 w 326"/>
                  <a:gd name="T31" fmla="*/ 318 h 326"/>
                  <a:gd name="T32" fmla="*/ 146 w 326"/>
                  <a:gd name="T33" fmla="*/ 326 h 326"/>
                  <a:gd name="T34" fmla="*/ 164 w 326"/>
                  <a:gd name="T35" fmla="*/ 326 h 326"/>
                  <a:gd name="T36" fmla="*/ 196 w 326"/>
                  <a:gd name="T37" fmla="*/ 322 h 326"/>
                  <a:gd name="T38" fmla="*/ 226 w 326"/>
                  <a:gd name="T39" fmla="*/ 314 h 326"/>
                  <a:gd name="T40" fmla="*/ 254 w 326"/>
                  <a:gd name="T41" fmla="*/ 298 h 326"/>
                  <a:gd name="T42" fmla="*/ 278 w 326"/>
                  <a:gd name="T43" fmla="*/ 278 h 326"/>
                  <a:gd name="T44" fmla="*/ 298 w 326"/>
                  <a:gd name="T45" fmla="*/ 256 h 326"/>
                  <a:gd name="T46" fmla="*/ 314 w 326"/>
                  <a:gd name="T47" fmla="*/ 228 h 326"/>
                  <a:gd name="T48" fmla="*/ 324 w 326"/>
                  <a:gd name="T49" fmla="*/ 196 h 326"/>
                  <a:gd name="T50" fmla="*/ 326 w 326"/>
                  <a:gd name="T51" fmla="*/ 164 h 326"/>
                  <a:gd name="T52" fmla="*/ 326 w 326"/>
                  <a:gd name="T53" fmla="*/ 148 h 326"/>
                  <a:gd name="T54" fmla="*/ 320 w 326"/>
                  <a:gd name="T55" fmla="*/ 116 h 326"/>
                  <a:gd name="T56" fmla="*/ 306 w 326"/>
                  <a:gd name="T57" fmla="*/ 86 h 326"/>
                  <a:gd name="T58" fmla="*/ 290 w 326"/>
                  <a:gd name="T59" fmla="*/ 60 h 326"/>
                  <a:gd name="T60" fmla="*/ 266 w 326"/>
                  <a:gd name="T61" fmla="*/ 38 h 326"/>
                  <a:gd name="T62" fmla="*/ 240 w 326"/>
                  <a:gd name="T63" fmla="*/ 20 h 326"/>
                  <a:gd name="T64" fmla="*/ 212 w 326"/>
                  <a:gd name="T65" fmla="*/ 8 h 326"/>
                  <a:gd name="T66" fmla="*/ 180 w 326"/>
                  <a:gd name="T67" fmla="*/ 2 h 326"/>
                  <a:gd name="T68" fmla="*/ 164 w 326"/>
                  <a:gd name="T69" fmla="*/ 0 h 32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6"/>
                  <a:gd name="T106" fmla="*/ 0 h 326"/>
                  <a:gd name="T107" fmla="*/ 326 w 326"/>
                  <a:gd name="T108" fmla="*/ 326 h 32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6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2" y="2"/>
                    </a:lnTo>
                    <a:lnTo>
                      <a:pt x="120" y="6"/>
                    </a:lnTo>
                    <a:lnTo>
                      <a:pt x="100" y="14"/>
                    </a:lnTo>
                    <a:lnTo>
                      <a:pt x="82" y="22"/>
                    </a:lnTo>
                    <a:lnTo>
                      <a:pt x="82" y="22"/>
                    </a:lnTo>
                    <a:lnTo>
                      <a:pt x="68" y="32"/>
                    </a:lnTo>
                    <a:lnTo>
                      <a:pt x="56" y="42"/>
                    </a:lnTo>
                    <a:lnTo>
                      <a:pt x="44" y="54"/>
                    </a:lnTo>
                    <a:lnTo>
                      <a:pt x="32" y="66"/>
                    </a:lnTo>
                    <a:lnTo>
                      <a:pt x="24" y="80"/>
                    </a:lnTo>
                    <a:lnTo>
                      <a:pt x="16" y="96"/>
                    </a:lnTo>
                    <a:lnTo>
                      <a:pt x="8" y="112"/>
                    </a:lnTo>
                    <a:lnTo>
                      <a:pt x="4" y="128"/>
                    </a:lnTo>
                    <a:lnTo>
                      <a:pt x="4" y="128"/>
                    </a:lnTo>
                    <a:lnTo>
                      <a:pt x="2" y="146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180"/>
                    </a:lnTo>
                    <a:lnTo>
                      <a:pt x="4" y="196"/>
                    </a:lnTo>
                    <a:lnTo>
                      <a:pt x="8" y="212"/>
                    </a:lnTo>
                    <a:lnTo>
                      <a:pt x="12" y="228"/>
                    </a:lnTo>
                    <a:lnTo>
                      <a:pt x="20" y="242"/>
                    </a:lnTo>
                    <a:lnTo>
                      <a:pt x="28" y="256"/>
                    </a:lnTo>
                    <a:lnTo>
                      <a:pt x="38" y="268"/>
                    </a:lnTo>
                    <a:lnTo>
                      <a:pt x="48" y="278"/>
                    </a:lnTo>
                    <a:lnTo>
                      <a:pt x="60" y="290"/>
                    </a:lnTo>
                    <a:lnTo>
                      <a:pt x="72" y="298"/>
                    </a:lnTo>
                    <a:lnTo>
                      <a:pt x="86" y="306"/>
                    </a:lnTo>
                    <a:lnTo>
                      <a:pt x="100" y="314"/>
                    </a:lnTo>
                    <a:lnTo>
                      <a:pt x="114" y="318"/>
                    </a:lnTo>
                    <a:lnTo>
                      <a:pt x="130" y="322"/>
                    </a:lnTo>
                    <a:lnTo>
                      <a:pt x="146" y="326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80" y="326"/>
                    </a:lnTo>
                    <a:lnTo>
                      <a:pt x="196" y="322"/>
                    </a:lnTo>
                    <a:lnTo>
                      <a:pt x="212" y="318"/>
                    </a:lnTo>
                    <a:lnTo>
                      <a:pt x="226" y="314"/>
                    </a:lnTo>
                    <a:lnTo>
                      <a:pt x="240" y="306"/>
                    </a:lnTo>
                    <a:lnTo>
                      <a:pt x="254" y="298"/>
                    </a:lnTo>
                    <a:lnTo>
                      <a:pt x="266" y="290"/>
                    </a:lnTo>
                    <a:lnTo>
                      <a:pt x="278" y="278"/>
                    </a:lnTo>
                    <a:lnTo>
                      <a:pt x="290" y="268"/>
                    </a:lnTo>
                    <a:lnTo>
                      <a:pt x="298" y="256"/>
                    </a:lnTo>
                    <a:lnTo>
                      <a:pt x="306" y="242"/>
                    </a:lnTo>
                    <a:lnTo>
                      <a:pt x="314" y="228"/>
                    </a:lnTo>
                    <a:lnTo>
                      <a:pt x="320" y="212"/>
                    </a:lnTo>
                    <a:lnTo>
                      <a:pt x="324" y="196"/>
                    </a:lnTo>
                    <a:lnTo>
                      <a:pt x="326" y="180"/>
                    </a:lnTo>
                    <a:lnTo>
                      <a:pt x="326" y="164"/>
                    </a:lnTo>
                    <a:lnTo>
                      <a:pt x="326" y="164"/>
                    </a:lnTo>
                    <a:lnTo>
                      <a:pt x="326" y="148"/>
                    </a:lnTo>
                    <a:lnTo>
                      <a:pt x="324" y="130"/>
                    </a:lnTo>
                    <a:lnTo>
                      <a:pt x="320" y="116"/>
                    </a:lnTo>
                    <a:lnTo>
                      <a:pt x="314" y="100"/>
                    </a:lnTo>
                    <a:lnTo>
                      <a:pt x="306" y="86"/>
                    </a:lnTo>
                    <a:lnTo>
                      <a:pt x="298" y="72"/>
                    </a:lnTo>
                    <a:lnTo>
                      <a:pt x="290" y="60"/>
                    </a:lnTo>
                    <a:lnTo>
                      <a:pt x="278" y="48"/>
                    </a:lnTo>
                    <a:lnTo>
                      <a:pt x="266" y="38"/>
                    </a:lnTo>
                    <a:lnTo>
                      <a:pt x="254" y="28"/>
                    </a:lnTo>
                    <a:lnTo>
                      <a:pt x="240" y="20"/>
                    </a:lnTo>
                    <a:lnTo>
                      <a:pt x="226" y="14"/>
                    </a:lnTo>
                    <a:lnTo>
                      <a:pt x="212" y="8"/>
                    </a:lnTo>
                    <a:lnTo>
                      <a:pt x="196" y="4"/>
                    </a:lnTo>
                    <a:lnTo>
                      <a:pt x="180" y="2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6" name="Freeform 9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057525" cy="1622425"/>
              </a:xfrm>
              <a:custGeom>
                <a:avLst/>
                <a:gdLst>
                  <a:gd name="T0" fmla="*/ 768 w 1926"/>
                  <a:gd name="T1" fmla="*/ 746 h 1022"/>
                  <a:gd name="T2" fmla="*/ 590 w 1926"/>
                  <a:gd name="T3" fmla="*/ 6 h 1022"/>
                  <a:gd name="T4" fmla="*/ 290 w 1926"/>
                  <a:gd name="T5" fmla="*/ 0 h 1022"/>
                  <a:gd name="T6" fmla="*/ 28 w 1926"/>
                  <a:gd name="T7" fmla="*/ 814 h 1022"/>
                  <a:gd name="T8" fmla="*/ 0 w 1926"/>
                  <a:gd name="T9" fmla="*/ 984 h 1022"/>
                  <a:gd name="T10" fmla="*/ 238 w 1926"/>
                  <a:gd name="T11" fmla="*/ 984 h 1022"/>
                  <a:gd name="T12" fmla="*/ 238 w 1926"/>
                  <a:gd name="T13" fmla="*/ 890 h 1022"/>
                  <a:gd name="T14" fmla="*/ 242 w 1926"/>
                  <a:gd name="T15" fmla="*/ 862 h 1022"/>
                  <a:gd name="T16" fmla="*/ 258 w 1926"/>
                  <a:gd name="T17" fmla="*/ 818 h 1022"/>
                  <a:gd name="T18" fmla="*/ 280 w 1926"/>
                  <a:gd name="T19" fmla="*/ 784 h 1022"/>
                  <a:gd name="T20" fmla="*/ 312 w 1926"/>
                  <a:gd name="T21" fmla="*/ 750 h 1022"/>
                  <a:gd name="T22" fmla="*/ 358 w 1926"/>
                  <a:gd name="T23" fmla="*/ 724 h 1022"/>
                  <a:gd name="T24" fmla="*/ 420 w 1926"/>
                  <a:gd name="T25" fmla="*/ 706 h 1022"/>
                  <a:gd name="T26" fmla="*/ 458 w 1926"/>
                  <a:gd name="T27" fmla="*/ 704 h 1022"/>
                  <a:gd name="T28" fmla="*/ 482 w 1926"/>
                  <a:gd name="T29" fmla="*/ 702 h 1022"/>
                  <a:gd name="T30" fmla="*/ 500 w 1926"/>
                  <a:gd name="T31" fmla="*/ 704 h 1022"/>
                  <a:gd name="T32" fmla="*/ 556 w 1926"/>
                  <a:gd name="T33" fmla="*/ 714 h 1022"/>
                  <a:gd name="T34" fmla="*/ 588 w 1926"/>
                  <a:gd name="T35" fmla="*/ 728 h 1022"/>
                  <a:gd name="T36" fmla="*/ 618 w 1926"/>
                  <a:gd name="T37" fmla="*/ 746 h 1022"/>
                  <a:gd name="T38" fmla="*/ 646 w 1926"/>
                  <a:gd name="T39" fmla="*/ 774 h 1022"/>
                  <a:gd name="T40" fmla="*/ 668 w 1926"/>
                  <a:gd name="T41" fmla="*/ 810 h 1022"/>
                  <a:gd name="T42" fmla="*/ 684 w 1926"/>
                  <a:gd name="T43" fmla="*/ 858 h 1022"/>
                  <a:gd name="T44" fmla="*/ 690 w 1926"/>
                  <a:gd name="T45" fmla="*/ 918 h 1022"/>
                  <a:gd name="T46" fmla="*/ 692 w 1926"/>
                  <a:gd name="T47" fmla="*/ 1022 h 1022"/>
                  <a:gd name="T48" fmla="*/ 768 w 1926"/>
                  <a:gd name="T49" fmla="*/ 1022 h 1022"/>
                  <a:gd name="T50" fmla="*/ 1910 w 1926"/>
                  <a:gd name="T51" fmla="*/ 1022 h 1022"/>
                  <a:gd name="T52" fmla="*/ 1900 w 1926"/>
                  <a:gd name="T53" fmla="*/ 992 h 1022"/>
                  <a:gd name="T54" fmla="*/ 1898 w 1926"/>
                  <a:gd name="T55" fmla="*/ 960 h 1022"/>
                  <a:gd name="T56" fmla="*/ 1900 w 1926"/>
                  <a:gd name="T57" fmla="*/ 936 h 1022"/>
                  <a:gd name="T58" fmla="*/ 1914 w 1926"/>
                  <a:gd name="T59" fmla="*/ 890 h 1022"/>
                  <a:gd name="T60" fmla="*/ 768 w 1926"/>
                  <a:gd name="T61" fmla="*/ 870 h 1022"/>
                  <a:gd name="T62" fmla="*/ 482 w 1926"/>
                  <a:gd name="T63" fmla="*/ 408 h 1022"/>
                  <a:gd name="T64" fmla="*/ 142 w 1926"/>
                  <a:gd name="T65" fmla="*/ 408 h 1022"/>
                  <a:gd name="T66" fmla="*/ 552 w 1926"/>
                  <a:gd name="T67" fmla="*/ 186 h 1022"/>
                  <a:gd name="T68" fmla="*/ 696 w 1926"/>
                  <a:gd name="T69" fmla="*/ 482 h 1022"/>
                  <a:gd name="T70" fmla="*/ 598 w 1926"/>
                  <a:gd name="T71" fmla="*/ 184 h 1022"/>
                  <a:gd name="T72" fmla="*/ 696 w 1926"/>
                  <a:gd name="T73" fmla="*/ 482 h 10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926"/>
                  <a:gd name="T112" fmla="*/ 0 h 1022"/>
                  <a:gd name="T113" fmla="*/ 1926 w 1926"/>
                  <a:gd name="T114" fmla="*/ 1022 h 102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926" h="1022">
                    <a:moveTo>
                      <a:pt x="768" y="870"/>
                    </a:moveTo>
                    <a:lnTo>
                      <a:pt x="768" y="746"/>
                    </a:lnTo>
                    <a:lnTo>
                      <a:pt x="768" y="6"/>
                    </a:lnTo>
                    <a:lnTo>
                      <a:pt x="590" y="6"/>
                    </a:lnTo>
                    <a:lnTo>
                      <a:pt x="590" y="6"/>
                    </a:lnTo>
                    <a:lnTo>
                      <a:pt x="290" y="0"/>
                    </a:lnTo>
                    <a:lnTo>
                      <a:pt x="20" y="468"/>
                    </a:lnTo>
                    <a:lnTo>
                      <a:pt x="28" y="814"/>
                    </a:lnTo>
                    <a:lnTo>
                      <a:pt x="0" y="814"/>
                    </a:lnTo>
                    <a:lnTo>
                      <a:pt x="0" y="984"/>
                    </a:lnTo>
                    <a:lnTo>
                      <a:pt x="220" y="984"/>
                    </a:lnTo>
                    <a:lnTo>
                      <a:pt x="238" y="984"/>
                    </a:lnTo>
                    <a:lnTo>
                      <a:pt x="238" y="890"/>
                    </a:lnTo>
                    <a:lnTo>
                      <a:pt x="238" y="890"/>
                    </a:lnTo>
                    <a:lnTo>
                      <a:pt x="238" y="884"/>
                    </a:lnTo>
                    <a:lnTo>
                      <a:pt x="242" y="862"/>
                    </a:lnTo>
                    <a:lnTo>
                      <a:pt x="250" y="834"/>
                    </a:lnTo>
                    <a:lnTo>
                      <a:pt x="258" y="818"/>
                    </a:lnTo>
                    <a:lnTo>
                      <a:pt x="268" y="800"/>
                    </a:lnTo>
                    <a:lnTo>
                      <a:pt x="280" y="784"/>
                    </a:lnTo>
                    <a:lnTo>
                      <a:pt x="294" y="766"/>
                    </a:lnTo>
                    <a:lnTo>
                      <a:pt x="312" y="750"/>
                    </a:lnTo>
                    <a:lnTo>
                      <a:pt x="334" y="736"/>
                    </a:lnTo>
                    <a:lnTo>
                      <a:pt x="358" y="724"/>
                    </a:lnTo>
                    <a:lnTo>
                      <a:pt x="388" y="714"/>
                    </a:lnTo>
                    <a:lnTo>
                      <a:pt x="420" y="706"/>
                    </a:lnTo>
                    <a:lnTo>
                      <a:pt x="458" y="704"/>
                    </a:lnTo>
                    <a:lnTo>
                      <a:pt x="458" y="704"/>
                    </a:lnTo>
                    <a:lnTo>
                      <a:pt x="482" y="702"/>
                    </a:lnTo>
                    <a:lnTo>
                      <a:pt x="482" y="702"/>
                    </a:lnTo>
                    <a:lnTo>
                      <a:pt x="500" y="704"/>
                    </a:lnTo>
                    <a:lnTo>
                      <a:pt x="500" y="704"/>
                    </a:lnTo>
                    <a:lnTo>
                      <a:pt x="526" y="708"/>
                    </a:lnTo>
                    <a:lnTo>
                      <a:pt x="556" y="714"/>
                    </a:lnTo>
                    <a:lnTo>
                      <a:pt x="572" y="720"/>
                    </a:lnTo>
                    <a:lnTo>
                      <a:pt x="588" y="728"/>
                    </a:lnTo>
                    <a:lnTo>
                      <a:pt x="604" y="736"/>
                    </a:lnTo>
                    <a:lnTo>
                      <a:pt x="618" y="746"/>
                    </a:lnTo>
                    <a:lnTo>
                      <a:pt x="632" y="760"/>
                    </a:lnTo>
                    <a:lnTo>
                      <a:pt x="646" y="774"/>
                    </a:lnTo>
                    <a:lnTo>
                      <a:pt x="658" y="792"/>
                    </a:lnTo>
                    <a:lnTo>
                      <a:pt x="668" y="810"/>
                    </a:lnTo>
                    <a:lnTo>
                      <a:pt x="676" y="834"/>
                    </a:lnTo>
                    <a:lnTo>
                      <a:pt x="684" y="858"/>
                    </a:lnTo>
                    <a:lnTo>
                      <a:pt x="688" y="888"/>
                    </a:lnTo>
                    <a:lnTo>
                      <a:pt x="690" y="918"/>
                    </a:lnTo>
                    <a:lnTo>
                      <a:pt x="692" y="918"/>
                    </a:lnTo>
                    <a:lnTo>
                      <a:pt x="692" y="1022"/>
                    </a:lnTo>
                    <a:lnTo>
                      <a:pt x="716" y="1022"/>
                    </a:lnTo>
                    <a:lnTo>
                      <a:pt x="768" y="1022"/>
                    </a:lnTo>
                    <a:lnTo>
                      <a:pt x="1910" y="1022"/>
                    </a:lnTo>
                    <a:lnTo>
                      <a:pt x="1910" y="1022"/>
                    </a:lnTo>
                    <a:lnTo>
                      <a:pt x="1904" y="1006"/>
                    </a:lnTo>
                    <a:lnTo>
                      <a:pt x="1900" y="992"/>
                    </a:lnTo>
                    <a:lnTo>
                      <a:pt x="1898" y="976"/>
                    </a:lnTo>
                    <a:lnTo>
                      <a:pt x="1898" y="960"/>
                    </a:lnTo>
                    <a:lnTo>
                      <a:pt x="1898" y="960"/>
                    </a:lnTo>
                    <a:lnTo>
                      <a:pt x="1900" y="936"/>
                    </a:lnTo>
                    <a:lnTo>
                      <a:pt x="1904" y="912"/>
                    </a:lnTo>
                    <a:lnTo>
                      <a:pt x="1914" y="890"/>
                    </a:lnTo>
                    <a:lnTo>
                      <a:pt x="1926" y="870"/>
                    </a:lnTo>
                    <a:lnTo>
                      <a:pt x="768" y="870"/>
                    </a:lnTo>
                    <a:close/>
                    <a:moveTo>
                      <a:pt x="552" y="476"/>
                    </a:moveTo>
                    <a:lnTo>
                      <a:pt x="482" y="408"/>
                    </a:lnTo>
                    <a:lnTo>
                      <a:pt x="220" y="408"/>
                    </a:lnTo>
                    <a:lnTo>
                      <a:pt x="142" y="408"/>
                    </a:lnTo>
                    <a:lnTo>
                      <a:pt x="328" y="186"/>
                    </a:lnTo>
                    <a:lnTo>
                      <a:pt x="552" y="186"/>
                    </a:lnTo>
                    <a:lnTo>
                      <a:pt x="552" y="476"/>
                    </a:lnTo>
                    <a:close/>
                    <a:moveTo>
                      <a:pt x="696" y="482"/>
                    </a:moveTo>
                    <a:lnTo>
                      <a:pt x="598" y="482"/>
                    </a:lnTo>
                    <a:lnTo>
                      <a:pt x="598" y="184"/>
                    </a:lnTo>
                    <a:lnTo>
                      <a:pt x="696" y="184"/>
                    </a:lnTo>
                    <a:lnTo>
                      <a:pt x="696" y="4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7" name="Freeform 10"/>
              <p:cNvSpPr>
                <a:spLocks noChangeArrowheads="1"/>
              </p:cNvSpPr>
              <p:nvPr/>
            </p:nvSpPr>
            <p:spPr bwMode="auto">
              <a:xfrm>
                <a:off x="3727450" y="1381125"/>
                <a:ext cx="257175" cy="241300"/>
              </a:xfrm>
              <a:custGeom>
                <a:avLst/>
                <a:gdLst>
                  <a:gd name="T0" fmla="*/ 28 w 162"/>
                  <a:gd name="T1" fmla="*/ 90 h 152"/>
                  <a:gd name="T2" fmla="*/ 28 w 162"/>
                  <a:gd name="T3" fmla="*/ 90 h 152"/>
                  <a:gd name="T4" fmla="*/ 26 w 162"/>
                  <a:gd name="T5" fmla="*/ 106 h 152"/>
                  <a:gd name="T6" fmla="*/ 24 w 162"/>
                  <a:gd name="T7" fmla="*/ 122 h 152"/>
                  <a:gd name="T8" fmla="*/ 20 w 162"/>
                  <a:gd name="T9" fmla="*/ 136 h 152"/>
                  <a:gd name="T10" fmla="*/ 16 w 162"/>
                  <a:gd name="T11" fmla="*/ 152 h 152"/>
                  <a:gd name="T12" fmla="*/ 162 w 162"/>
                  <a:gd name="T13" fmla="*/ 152 h 152"/>
                  <a:gd name="T14" fmla="*/ 162 w 162"/>
                  <a:gd name="T15" fmla="*/ 0 h 152"/>
                  <a:gd name="T16" fmla="*/ 0 w 162"/>
                  <a:gd name="T17" fmla="*/ 0 h 152"/>
                  <a:gd name="T18" fmla="*/ 0 w 162"/>
                  <a:gd name="T19" fmla="*/ 0 h 152"/>
                  <a:gd name="T20" fmla="*/ 12 w 162"/>
                  <a:gd name="T21" fmla="*/ 20 h 152"/>
                  <a:gd name="T22" fmla="*/ 20 w 162"/>
                  <a:gd name="T23" fmla="*/ 42 h 152"/>
                  <a:gd name="T24" fmla="*/ 26 w 162"/>
                  <a:gd name="T25" fmla="*/ 66 h 152"/>
                  <a:gd name="T26" fmla="*/ 28 w 162"/>
                  <a:gd name="T27" fmla="*/ 90 h 152"/>
                  <a:gd name="T28" fmla="*/ 28 w 162"/>
                  <a:gd name="T29" fmla="*/ 9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62"/>
                  <a:gd name="T46" fmla="*/ 0 h 152"/>
                  <a:gd name="T47" fmla="*/ 162 w 162"/>
                  <a:gd name="T48" fmla="*/ 152 h 1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62" h="152">
                    <a:moveTo>
                      <a:pt x="28" y="90"/>
                    </a:moveTo>
                    <a:lnTo>
                      <a:pt x="28" y="90"/>
                    </a:lnTo>
                    <a:lnTo>
                      <a:pt x="26" y="106"/>
                    </a:lnTo>
                    <a:lnTo>
                      <a:pt x="24" y="122"/>
                    </a:lnTo>
                    <a:lnTo>
                      <a:pt x="20" y="136"/>
                    </a:lnTo>
                    <a:lnTo>
                      <a:pt x="16" y="152"/>
                    </a:lnTo>
                    <a:lnTo>
                      <a:pt x="162" y="152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" y="20"/>
                    </a:lnTo>
                    <a:lnTo>
                      <a:pt x="20" y="42"/>
                    </a:lnTo>
                    <a:lnTo>
                      <a:pt x="26" y="66"/>
                    </a:lnTo>
                    <a:lnTo>
                      <a:pt x="28" y="90"/>
                    </a:lnTo>
                    <a:lnTo>
                      <a:pt x="28" y="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  <p:sp>
            <p:nvSpPr>
              <p:cNvPr id="18" name="Freeform 11"/>
              <p:cNvSpPr>
                <a:spLocks noChangeArrowheads="1"/>
              </p:cNvSpPr>
              <p:nvPr/>
            </p:nvSpPr>
            <p:spPr bwMode="auto">
              <a:xfrm>
                <a:off x="3136900" y="1282700"/>
                <a:ext cx="520700" cy="517525"/>
              </a:xfrm>
              <a:custGeom>
                <a:avLst/>
                <a:gdLst>
                  <a:gd name="T0" fmla="*/ 164 w 328"/>
                  <a:gd name="T1" fmla="*/ 0 h 326"/>
                  <a:gd name="T2" fmla="*/ 164 w 328"/>
                  <a:gd name="T3" fmla="*/ 0 h 326"/>
                  <a:gd name="T4" fmla="*/ 144 w 328"/>
                  <a:gd name="T5" fmla="*/ 0 h 326"/>
                  <a:gd name="T6" fmla="*/ 124 w 328"/>
                  <a:gd name="T7" fmla="*/ 4 h 326"/>
                  <a:gd name="T8" fmla="*/ 104 w 328"/>
                  <a:gd name="T9" fmla="*/ 10 h 326"/>
                  <a:gd name="T10" fmla="*/ 86 w 328"/>
                  <a:gd name="T11" fmla="*/ 20 h 326"/>
                  <a:gd name="T12" fmla="*/ 70 w 328"/>
                  <a:gd name="T13" fmla="*/ 30 h 326"/>
                  <a:gd name="T14" fmla="*/ 54 w 328"/>
                  <a:gd name="T15" fmla="*/ 42 h 326"/>
                  <a:gd name="T16" fmla="*/ 42 w 328"/>
                  <a:gd name="T17" fmla="*/ 58 h 326"/>
                  <a:gd name="T18" fmla="*/ 30 w 328"/>
                  <a:gd name="T19" fmla="*/ 72 h 326"/>
                  <a:gd name="T20" fmla="*/ 30 w 328"/>
                  <a:gd name="T21" fmla="*/ 72 h 326"/>
                  <a:gd name="T22" fmla="*/ 18 w 328"/>
                  <a:gd name="T23" fmla="*/ 92 h 326"/>
                  <a:gd name="T24" fmla="*/ 8 w 328"/>
                  <a:gd name="T25" fmla="*/ 114 h 326"/>
                  <a:gd name="T26" fmla="*/ 2 w 328"/>
                  <a:gd name="T27" fmla="*/ 138 h 326"/>
                  <a:gd name="T28" fmla="*/ 0 w 328"/>
                  <a:gd name="T29" fmla="*/ 162 h 326"/>
                  <a:gd name="T30" fmla="*/ 0 w 328"/>
                  <a:gd name="T31" fmla="*/ 162 h 326"/>
                  <a:gd name="T32" fmla="*/ 2 w 328"/>
                  <a:gd name="T33" fmla="*/ 180 h 326"/>
                  <a:gd name="T34" fmla="*/ 4 w 328"/>
                  <a:gd name="T35" fmla="*/ 194 h 326"/>
                  <a:gd name="T36" fmla="*/ 8 w 328"/>
                  <a:gd name="T37" fmla="*/ 210 h 326"/>
                  <a:gd name="T38" fmla="*/ 14 w 328"/>
                  <a:gd name="T39" fmla="*/ 224 h 326"/>
                  <a:gd name="T40" fmla="*/ 14 w 328"/>
                  <a:gd name="T41" fmla="*/ 224 h 326"/>
                  <a:gd name="T42" fmla="*/ 24 w 328"/>
                  <a:gd name="T43" fmla="*/ 246 h 326"/>
                  <a:gd name="T44" fmla="*/ 38 w 328"/>
                  <a:gd name="T45" fmla="*/ 266 h 326"/>
                  <a:gd name="T46" fmla="*/ 54 w 328"/>
                  <a:gd name="T47" fmla="*/ 282 h 326"/>
                  <a:gd name="T48" fmla="*/ 72 w 328"/>
                  <a:gd name="T49" fmla="*/ 298 h 326"/>
                  <a:gd name="T50" fmla="*/ 92 w 328"/>
                  <a:gd name="T51" fmla="*/ 310 h 326"/>
                  <a:gd name="T52" fmla="*/ 116 w 328"/>
                  <a:gd name="T53" fmla="*/ 318 h 326"/>
                  <a:gd name="T54" fmla="*/ 140 w 328"/>
                  <a:gd name="T55" fmla="*/ 324 h 326"/>
                  <a:gd name="T56" fmla="*/ 164 w 328"/>
                  <a:gd name="T57" fmla="*/ 326 h 326"/>
                  <a:gd name="T58" fmla="*/ 164 w 328"/>
                  <a:gd name="T59" fmla="*/ 326 h 326"/>
                  <a:gd name="T60" fmla="*/ 190 w 328"/>
                  <a:gd name="T61" fmla="*/ 324 h 326"/>
                  <a:gd name="T62" fmla="*/ 214 w 328"/>
                  <a:gd name="T63" fmla="*/ 318 h 326"/>
                  <a:gd name="T64" fmla="*/ 236 w 328"/>
                  <a:gd name="T65" fmla="*/ 310 h 326"/>
                  <a:gd name="T66" fmla="*/ 256 w 328"/>
                  <a:gd name="T67" fmla="*/ 298 h 326"/>
                  <a:gd name="T68" fmla="*/ 276 w 328"/>
                  <a:gd name="T69" fmla="*/ 282 h 326"/>
                  <a:gd name="T70" fmla="*/ 292 w 328"/>
                  <a:gd name="T71" fmla="*/ 266 h 326"/>
                  <a:gd name="T72" fmla="*/ 306 w 328"/>
                  <a:gd name="T73" fmla="*/ 246 h 326"/>
                  <a:gd name="T74" fmla="*/ 316 w 328"/>
                  <a:gd name="T75" fmla="*/ 224 h 326"/>
                  <a:gd name="T76" fmla="*/ 316 w 328"/>
                  <a:gd name="T77" fmla="*/ 224 h 326"/>
                  <a:gd name="T78" fmla="*/ 320 w 328"/>
                  <a:gd name="T79" fmla="*/ 210 h 326"/>
                  <a:gd name="T80" fmla="*/ 324 w 328"/>
                  <a:gd name="T81" fmla="*/ 194 h 326"/>
                  <a:gd name="T82" fmla="*/ 326 w 328"/>
                  <a:gd name="T83" fmla="*/ 180 h 326"/>
                  <a:gd name="T84" fmla="*/ 328 w 328"/>
                  <a:gd name="T85" fmla="*/ 162 h 326"/>
                  <a:gd name="T86" fmla="*/ 328 w 328"/>
                  <a:gd name="T87" fmla="*/ 162 h 326"/>
                  <a:gd name="T88" fmla="*/ 326 w 328"/>
                  <a:gd name="T89" fmla="*/ 138 h 326"/>
                  <a:gd name="T90" fmla="*/ 320 w 328"/>
                  <a:gd name="T91" fmla="*/ 114 h 326"/>
                  <a:gd name="T92" fmla="*/ 312 w 328"/>
                  <a:gd name="T93" fmla="*/ 92 h 326"/>
                  <a:gd name="T94" fmla="*/ 300 w 328"/>
                  <a:gd name="T95" fmla="*/ 72 h 326"/>
                  <a:gd name="T96" fmla="*/ 300 w 328"/>
                  <a:gd name="T97" fmla="*/ 72 h 326"/>
                  <a:gd name="T98" fmla="*/ 288 w 328"/>
                  <a:gd name="T99" fmla="*/ 58 h 326"/>
                  <a:gd name="T100" fmla="*/ 274 w 328"/>
                  <a:gd name="T101" fmla="*/ 42 h 326"/>
                  <a:gd name="T102" fmla="*/ 260 w 328"/>
                  <a:gd name="T103" fmla="*/ 30 h 326"/>
                  <a:gd name="T104" fmla="*/ 242 w 328"/>
                  <a:gd name="T105" fmla="*/ 20 h 326"/>
                  <a:gd name="T106" fmla="*/ 224 w 328"/>
                  <a:gd name="T107" fmla="*/ 10 h 326"/>
                  <a:gd name="T108" fmla="*/ 206 w 328"/>
                  <a:gd name="T109" fmla="*/ 4 h 326"/>
                  <a:gd name="T110" fmla="*/ 186 w 328"/>
                  <a:gd name="T111" fmla="*/ 0 h 326"/>
                  <a:gd name="T112" fmla="*/ 164 w 328"/>
                  <a:gd name="T113" fmla="*/ 0 h 326"/>
                  <a:gd name="T114" fmla="*/ 164 w 328"/>
                  <a:gd name="T115" fmla="*/ 0 h 32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8"/>
                  <a:gd name="T175" fmla="*/ 0 h 326"/>
                  <a:gd name="T176" fmla="*/ 328 w 328"/>
                  <a:gd name="T177" fmla="*/ 326 h 32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8" h="326">
                    <a:moveTo>
                      <a:pt x="164" y="0"/>
                    </a:moveTo>
                    <a:lnTo>
                      <a:pt x="164" y="0"/>
                    </a:lnTo>
                    <a:lnTo>
                      <a:pt x="144" y="0"/>
                    </a:lnTo>
                    <a:lnTo>
                      <a:pt x="124" y="4"/>
                    </a:lnTo>
                    <a:lnTo>
                      <a:pt x="104" y="10"/>
                    </a:lnTo>
                    <a:lnTo>
                      <a:pt x="86" y="20"/>
                    </a:lnTo>
                    <a:lnTo>
                      <a:pt x="70" y="30"/>
                    </a:lnTo>
                    <a:lnTo>
                      <a:pt x="54" y="42"/>
                    </a:lnTo>
                    <a:lnTo>
                      <a:pt x="42" y="58"/>
                    </a:lnTo>
                    <a:lnTo>
                      <a:pt x="30" y="72"/>
                    </a:lnTo>
                    <a:lnTo>
                      <a:pt x="30" y="72"/>
                    </a:lnTo>
                    <a:lnTo>
                      <a:pt x="18" y="92"/>
                    </a:lnTo>
                    <a:lnTo>
                      <a:pt x="8" y="114"/>
                    </a:lnTo>
                    <a:lnTo>
                      <a:pt x="2" y="138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2" y="180"/>
                    </a:lnTo>
                    <a:lnTo>
                      <a:pt x="4" y="194"/>
                    </a:lnTo>
                    <a:lnTo>
                      <a:pt x="8" y="210"/>
                    </a:lnTo>
                    <a:lnTo>
                      <a:pt x="14" y="224"/>
                    </a:lnTo>
                    <a:lnTo>
                      <a:pt x="14" y="224"/>
                    </a:lnTo>
                    <a:lnTo>
                      <a:pt x="24" y="246"/>
                    </a:lnTo>
                    <a:lnTo>
                      <a:pt x="38" y="266"/>
                    </a:lnTo>
                    <a:lnTo>
                      <a:pt x="54" y="282"/>
                    </a:lnTo>
                    <a:lnTo>
                      <a:pt x="72" y="298"/>
                    </a:lnTo>
                    <a:lnTo>
                      <a:pt x="92" y="310"/>
                    </a:lnTo>
                    <a:lnTo>
                      <a:pt x="116" y="318"/>
                    </a:lnTo>
                    <a:lnTo>
                      <a:pt x="140" y="324"/>
                    </a:lnTo>
                    <a:lnTo>
                      <a:pt x="164" y="326"/>
                    </a:lnTo>
                    <a:lnTo>
                      <a:pt x="164" y="326"/>
                    </a:lnTo>
                    <a:lnTo>
                      <a:pt x="190" y="324"/>
                    </a:lnTo>
                    <a:lnTo>
                      <a:pt x="214" y="318"/>
                    </a:lnTo>
                    <a:lnTo>
                      <a:pt x="236" y="310"/>
                    </a:lnTo>
                    <a:lnTo>
                      <a:pt x="256" y="298"/>
                    </a:lnTo>
                    <a:lnTo>
                      <a:pt x="276" y="282"/>
                    </a:lnTo>
                    <a:lnTo>
                      <a:pt x="292" y="266"/>
                    </a:lnTo>
                    <a:lnTo>
                      <a:pt x="306" y="246"/>
                    </a:lnTo>
                    <a:lnTo>
                      <a:pt x="316" y="224"/>
                    </a:lnTo>
                    <a:lnTo>
                      <a:pt x="316" y="224"/>
                    </a:lnTo>
                    <a:lnTo>
                      <a:pt x="320" y="210"/>
                    </a:lnTo>
                    <a:lnTo>
                      <a:pt x="324" y="194"/>
                    </a:lnTo>
                    <a:lnTo>
                      <a:pt x="326" y="180"/>
                    </a:lnTo>
                    <a:lnTo>
                      <a:pt x="328" y="162"/>
                    </a:lnTo>
                    <a:lnTo>
                      <a:pt x="328" y="162"/>
                    </a:lnTo>
                    <a:lnTo>
                      <a:pt x="326" y="138"/>
                    </a:lnTo>
                    <a:lnTo>
                      <a:pt x="320" y="114"/>
                    </a:lnTo>
                    <a:lnTo>
                      <a:pt x="312" y="92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288" y="58"/>
                    </a:lnTo>
                    <a:lnTo>
                      <a:pt x="274" y="42"/>
                    </a:lnTo>
                    <a:lnTo>
                      <a:pt x="260" y="30"/>
                    </a:lnTo>
                    <a:lnTo>
                      <a:pt x="242" y="20"/>
                    </a:lnTo>
                    <a:lnTo>
                      <a:pt x="224" y="10"/>
                    </a:lnTo>
                    <a:lnTo>
                      <a:pt x="206" y="4"/>
                    </a:lnTo>
                    <a:lnTo>
                      <a:pt x="186" y="0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F05A3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 Light" panose="020B0502040204020203" pitchFamily="34" charset="-122"/>
                </a:endParaRPr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2683510" y="1795780"/>
            <a:ext cx="76993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内存数据库消除了磁盘数据库中巨大的I/O代价，同时，数据的存储和访问算法以内存访问特性为基础，实现处理器对数据的直接访问，在算法和代码效率上远</a:t>
            </a:r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高于以磁盘</a:t>
            </a:r>
            <a:r>
              <a:rPr lang="en-US" altLang="zh-CN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/O为基础的磁盘数据库。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83309" y="1458569"/>
            <a:ext cx="21976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优点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83510" y="4009390"/>
            <a:ext cx="77685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由于内存是易失性存储介质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，因此内存数据库与磁盘数据库相比，在事务的ACID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(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Ato-micity原子性，Consistency一致性, Isolation隔离性, Durability持久性)特性上能够满足ACI 特性,但D特性的满足需要借助于特殊的硬件设备、系统设计和实现机制来完成。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如：日志、检查点、使用非易失性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RAM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83309" y="3613165"/>
            <a:ext cx="21976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缺点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0995" y="470535"/>
            <a:ext cx="3798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内存数据库概述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32152" y="2359199"/>
            <a:ext cx="5126474" cy="2802936"/>
            <a:chOff x="3532152" y="2359199"/>
            <a:chExt cx="5126474" cy="2802936"/>
          </a:xfrm>
        </p:grpSpPr>
        <p:sp>
          <p:nvSpPr>
            <p:cNvPr id="6" name="Shape 2724"/>
            <p:cNvSpPr/>
            <p:nvPr/>
          </p:nvSpPr>
          <p:spPr>
            <a:xfrm>
              <a:off x="7184738" y="4575161"/>
              <a:ext cx="1473888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Shape 2725"/>
            <p:cNvSpPr/>
            <p:nvPr/>
          </p:nvSpPr>
          <p:spPr>
            <a:xfrm>
              <a:off x="3532152" y="4575161"/>
              <a:ext cx="1473889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Shape 2726"/>
            <p:cNvSpPr/>
            <p:nvPr/>
          </p:nvSpPr>
          <p:spPr>
            <a:xfrm>
              <a:off x="7184738" y="2359199"/>
              <a:ext cx="1473888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2727"/>
            <p:cNvSpPr/>
            <p:nvPr/>
          </p:nvSpPr>
          <p:spPr>
            <a:xfrm>
              <a:off x="3532153" y="2362019"/>
              <a:ext cx="1473889" cy="586974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4"/>
          <p:cNvGrpSpPr/>
          <p:nvPr/>
        </p:nvGrpSpPr>
        <p:grpSpPr>
          <a:xfrm>
            <a:off x="3530600" y="2359199"/>
            <a:ext cx="592615" cy="592614"/>
            <a:chOff x="3530600" y="2359199"/>
            <a:chExt cx="592615" cy="592614"/>
          </a:xfrm>
        </p:grpSpPr>
        <p:sp>
          <p:nvSpPr>
            <p:cNvPr id="20" name="Shape 2751"/>
            <p:cNvSpPr/>
            <p:nvPr/>
          </p:nvSpPr>
          <p:spPr>
            <a:xfrm>
              <a:off x="3530600" y="2359199"/>
              <a:ext cx="592615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1" name="Group 2759"/>
            <p:cNvGrpSpPr/>
            <p:nvPr/>
          </p:nvGrpSpPr>
          <p:grpSpPr>
            <a:xfrm>
              <a:off x="3636576" y="2521074"/>
              <a:ext cx="380662" cy="269145"/>
              <a:chOff x="0" y="0"/>
              <a:chExt cx="730312" cy="516363"/>
            </a:xfrm>
            <a:solidFill>
              <a:schemeClr val="accent1"/>
            </a:solidFill>
          </p:grpSpPr>
          <p:sp>
            <p:nvSpPr>
              <p:cNvPr id="22" name="Shape 2752"/>
              <p:cNvSpPr/>
              <p:nvPr/>
            </p:nvSpPr>
            <p:spPr>
              <a:xfrm>
                <a:off x="312059" y="205265"/>
                <a:ext cx="104310" cy="104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3"/>
                    </a:moveTo>
                    <a:cubicBezTo>
                      <a:pt x="20639" y="6726"/>
                      <a:pt x="20639" y="12961"/>
                      <a:pt x="16796" y="16796"/>
                    </a:cubicBezTo>
                    <a:cubicBezTo>
                      <a:pt x="12952" y="20639"/>
                      <a:pt x="6726" y="20639"/>
                      <a:pt x="2882" y="16796"/>
                    </a:cubicBezTo>
                    <a:cubicBezTo>
                      <a:pt x="-961" y="12961"/>
                      <a:pt x="-961" y="6726"/>
                      <a:pt x="2882" y="2883"/>
                    </a:cubicBezTo>
                    <a:cubicBezTo>
                      <a:pt x="6726" y="-961"/>
                      <a:pt x="12952" y="-961"/>
                      <a:pt x="16796" y="2883"/>
                    </a:cubicBezTo>
                    <a:cubicBezTo>
                      <a:pt x="16796" y="2883"/>
                      <a:pt x="16796" y="2883"/>
                      <a:pt x="16796" y="288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Shape 2753"/>
              <p:cNvSpPr/>
              <p:nvPr/>
            </p:nvSpPr>
            <p:spPr>
              <a:xfrm>
                <a:off x="43826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30" y="0"/>
                    </a:moveTo>
                    <a:lnTo>
                      <a:pt x="0" y="3600"/>
                    </a:lnTo>
                    <a:cubicBezTo>
                      <a:pt x="5148" y="5519"/>
                      <a:pt x="7980" y="8080"/>
                      <a:pt x="7980" y="10800"/>
                    </a:cubicBezTo>
                    <a:cubicBezTo>
                      <a:pt x="7980" y="13520"/>
                      <a:pt x="5148" y="16076"/>
                      <a:pt x="0" y="18000"/>
                    </a:cubicBezTo>
                    <a:lnTo>
                      <a:pt x="9630" y="21600"/>
                    </a:lnTo>
                    <a:cubicBezTo>
                      <a:pt x="17344" y="18716"/>
                      <a:pt x="21600" y="14883"/>
                      <a:pt x="21600" y="10800"/>
                    </a:cubicBezTo>
                    <a:cubicBezTo>
                      <a:pt x="21600" y="6718"/>
                      <a:pt x="17344" y="2884"/>
                      <a:pt x="9630" y="0"/>
                    </a:cubicBezTo>
                    <a:cubicBezTo>
                      <a:pt x="9630" y="0"/>
                      <a:pt x="9630" y="0"/>
                      <a:pt x="963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Shape 2754"/>
              <p:cNvSpPr/>
              <p:nvPr/>
            </p:nvSpPr>
            <p:spPr>
              <a:xfrm>
                <a:off x="511777" y="73507"/>
                <a:ext cx="113122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7" h="21600" extrusionOk="0">
                    <a:moveTo>
                      <a:pt x="5749" y="0"/>
                    </a:moveTo>
                    <a:lnTo>
                      <a:pt x="0" y="2160"/>
                    </a:lnTo>
                    <a:cubicBezTo>
                      <a:pt x="12681" y="6924"/>
                      <a:pt x="12681" y="14676"/>
                      <a:pt x="0" y="19440"/>
                    </a:cubicBezTo>
                    <a:lnTo>
                      <a:pt x="5749" y="21600"/>
                    </a:lnTo>
                    <a:cubicBezTo>
                      <a:pt x="21600" y="15646"/>
                      <a:pt x="21600" y="5957"/>
                      <a:pt x="5749" y="0"/>
                    </a:cubicBezTo>
                    <a:cubicBezTo>
                      <a:pt x="5749" y="0"/>
                      <a:pt x="5749" y="0"/>
                      <a:pt x="5749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Shape 2755"/>
              <p:cNvSpPr/>
              <p:nvPr/>
            </p:nvSpPr>
            <p:spPr>
              <a:xfrm>
                <a:off x="586671" y="0"/>
                <a:ext cx="143642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4444" y="0"/>
                    </a:moveTo>
                    <a:lnTo>
                      <a:pt x="0" y="1543"/>
                    </a:lnTo>
                    <a:cubicBezTo>
                      <a:pt x="14701" y="6645"/>
                      <a:pt x="14701" y="14952"/>
                      <a:pt x="0" y="20058"/>
                    </a:cubicBezTo>
                    <a:lnTo>
                      <a:pt x="4444" y="21600"/>
                    </a:lnTo>
                    <a:cubicBezTo>
                      <a:pt x="21600" y="15643"/>
                      <a:pt x="21600" y="5955"/>
                      <a:pt x="4444" y="0"/>
                    </a:cubicBezTo>
                    <a:cubicBezTo>
                      <a:pt x="4444" y="0"/>
                      <a:pt x="4444" y="0"/>
                      <a:pt x="4444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Shape 2756"/>
              <p:cNvSpPr/>
              <p:nvPr/>
            </p:nvSpPr>
            <p:spPr>
              <a:xfrm>
                <a:off x="20803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0" y="0"/>
                    </a:moveTo>
                    <a:cubicBezTo>
                      <a:pt x="4256" y="2884"/>
                      <a:pt x="0" y="6718"/>
                      <a:pt x="0" y="10800"/>
                    </a:cubicBezTo>
                    <a:cubicBezTo>
                      <a:pt x="0" y="14883"/>
                      <a:pt x="4256" y="18716"/>
                      <a:pt x="11970" y="21600"/>
                    </a:cubicBezTo>
                    <a:lnTo>
                      <a:pt x="21600" y="18000"/>
                    </a:lnTo>
                    <a:cubicBezTo>
                      <a:pt x="16452" y="16076"/>
                      <a:pt x="13620" y="13520"/>
                      <a:pt x="13620" y="10800"/>
                    </a:cubicBezTo>
                    <a:cubicBezTo>
                      <a:pt x="13620" y="8080"/>
                      <a:pt x="16452" y="5519"/>
                      <a:pt x="21600" y="3600"/>
                    </a:cubicBezTo>
                    <a:cubicBezTo>
                      <a:pt x="21600" y="3600"/>
                      <a:pt x="11970" y="0"/>
                      <a:pt x="11970" y="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7" name="Shape 2757"/>
              <p:cNvSpPr/>
              <p:nvPr/>
            </p:nvSpPr>
            <p:spPr>
              <a:xfrm>
                <a:off x="104019" y="73507"/>
                <a:ext cx="113126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8" h="21600" extrusionOk="0">
                    <a:moveTo>
                      <a:pt x="17638" y="2160"/>
                    </a:moveTo>
                    <a:lnTo>
                      <a:pt x="11888" y="0"/>
                    </a:lnTo>
                    <a:cubicBezTo>
                      <a:pt x="-3962" y="5957"/>
                      <a:pt x="-3962" y="15646"/>
                      <a:pt x="11888" y="21600"/>
                    </a:cubicBezTo>
                    <a:lnTo>
                      <a:pt x="17638" y="19440"/>
                    </a:lnTo>
                    <a:cubicBezTo>
                      <a:pt x="4956" y="14676"/>
                      <a:pt x="4956" y="6924"/>
                      <a:pt x="17638" y="2160"/>
                    </a:cubicBezTo>
                    <a:cubicBezTo>
                      <a:pt x="17638" y="2160"/>
                      <a:pt x="17638" y="2160"/>
                      <a:pt x="17638" y="2160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8" name="Shape 2758"/>
              <p:cNvSpPr/>
              <p:nvPr/>
            </p:nvSpPr>
            <p:spPr>
              <a:xfrm>
                <a:off x="0" y="0"/>
                <a:ext cx="143606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17311" y="1543"/>
                    </a:moveTo>
                    <a:lnTo>
                      <a:pt x="12866" y="0"/>
                    </a:lnTo>
                    <a:cubicBezTo>
                      <a:pt x="-4289" y="5955"/>
                      <a:pt x="-4289" y="15643"/>
                      <a:pt x="12866" y="21600"/>
                    </a:cubicBezTo>
                    <a:lnTo>
                      <a:pt x="17311" y="20058"/>
                    </a:lnTo>
                    <a:cubicBezTo>
                      <a:pt x="2606" y="14952"/>
                      <a:pt x="2606" y="6645"/>
                      <a:pt x="17311" y="1543"/>
                    </a:cubicBezTo>
                    <a:cubicBezTo>
                      <a:pt x="17311" y="1543"/>
                      <a:pt x="17311" y="1543"/>
                      <a:pt x="17311" y="154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Group 3"/>
          <p:cNvGrpSpPr/>
          <p:nvPr/>
        </p:nvGrpSpPr>
        <p:grpSpPr>
          <a:xfrm>
            <a:off x="8068786" y="2359199"/>
            <a:ext cx="592614" cy="592614"/>
            <a:chOff x="8068786" y="2359199"/>
            <a:chExt cx="592614" cy="592614"/>
          </a:xfrm>
        </p:grpSpPr>
        <p:sp>
          <p:nvSpPr>
            <p:cNvPr id="30" name="Shape 2761"/>
            <p:cNvSpPr/>
            <p:nvPr/>
          </p:nvSpPr>
          <p:spPr>
            <a:xfrm>
              <a:off x="8068786" y="2359199"/>
              <a:ext cx="592614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1" name="Group 2769"/>
            <p:cNvGrpSpPr/>
            <p:nvPr/>
          </p:nvGrpSpPr>
          <p:grpSpPr>
            <a:xfrm>
              <a:off x="8174762" y="2521074"/>
              <a:ext cx="380662" cy="269144"/>
              <a:chOff x="0" y="0"/>
              <a:chExt cx="730312" cy="516363"/>
            </a:xfrm>
          </p:grpSpPr>
          <p:sp>
            <p:nvSpPr>
              <p:cNvPr id="32" name="Shape 2762"/>
              <p:cNvSpPr/>
              <p:nvPr/>
            </p:nvSpPr>
            <p:spPr>
              <a:xfrm>
                <a:off x="312059" y="205265"/>
                <a:ext cx="104310" cy="1043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3"/>
                    </a:moveTo>
                    <a:cubicBezTo>
                      <a:pt x="20639" y="6726"/>
                      <a:pt x="20639" y="12961"/>
                      <a:pt x="16796" y="16796"/>
                    </a:cubicBezTo>
                    <a:cubicBezTo>
                      <a:pt x="12952" y="20639"/>
                      <a:pt x="6726" y="20639"/>
                      <a:pt x="2882" y="16796"/>
                    </a:cubicBezTo>
                    <a:cubicBezTo>
                      <a:pt x="-961" y="12961"/>
                      <a:pt x="-961" y="6726"/>
                      <a:pt x="2882" y="2883"/>
                    </a:cubicBezTo>
                    <a:cubicBezTo>
                      <a:pt x="6726" y="-961"/>
                      <a:pt x="12952" y="-961"/>
                      <a:pt x="16796" y="2883"/>
                    </a:cubicBezTo>
                    <a:cubicBezTo>
                      <a:pt x="16796" y="2883"/>
                      <a:pt x="16796" y="2883"/>
                      <a:pt x="16796" y="2883"/>
                    </a:cubicBezTo>
                    <a:close/>
                  </a:path>
                </a:pathLst>
              </a:custGeom>
              <a:solidFill>
                <a:srgbClr val="413B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3" name="Shape 2763"/>
              <p:cNvSpPr/>
              <p:nvPr/>
            </p:nvSpPr>
            <p:spPr>
              <a:xfrm>
                <a:off x="43826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30" y="0"/>
                    </a:moveTo>
                    <a:lnTo>
                      <a:pt x="0" y="3600"/>
                    </a:lnTo>
                    <a:cubicBezTo>
                      <a:pt x="5148" y="5519"/>
                      <a:pt x="7980" y="8080"/>
                      <a:pt x="7980" y="10800"/>
                    </a:cubicBezTo>
                    <a:cubicBezTo>
                      <a:pt x="7980" y="13520"/>
                      <a:pt x="5148" y="16076"/>
                      <a:pt x="0" y="18000"/>
                    </a:cubicBezTo>
                    <a:lnTo>
                      <a:pt x="9630" y="21600"/>
                    </a:lnTo>
                    <a:cubicBezTo>
                      <a:pt x="17344" y="18716"/>
                      <a:pt x="21600" y="14883"/>
                      <a:pt x="21600" y="10800"/>
                    </a:cubicBezTo>
                    <a:cubicBezTo>
                      <a:pt x="21600" y="6718"/>
                      <a:pt x="17344" y="2884"/>
                      <a:pt x="9630" y="0"/>
                    </a:cubicBezTo>
                    <a:cubicBezTo>
                      <a:pt x="9630" y="0"/>
                      <a:pt x="9630" y="0"/>
                      <a:pt x="9630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4" name="Shape 2764"/>
              <p:cNvSpPr/>
              <p:nvPr/>
            </p:nvSpPr>
            <p:spPr>
              <a:xfrm>
                <a:off x="511777" y="73507"/>
                <a:ext cx="113122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7" h="21600" extrusionOk="0">
                    <a:moveTo>
                      <a:pt x="5749" y="0"/>
                    </a:moveTo>
                    <a:lnTo>
                      <a:pt x="0" y="2160"/>
                    </a:lnTo>
                    <a:cubicBezTo>
                      <a:pt x="12681" y="6924"/>
                      <a:pt x="12681" y="14676"/>
                      <a:pt x="0" y="19440"/>
                    </a:cubicBezTo>
                    <a:lnTo>
                      <a:pt x="5749" y="21600"/>
                    </a:lnTo>
                    <a:cubicBezTo>
                      <a:pt x="21600" y="15646"/>
                      <a:pt x="21600" y="5957"/>
                      <a:pt x="5749" y="0"/>
                    </a:cubicBezTo>
                    <a:cubicBezTo>
                      <a:pt x="5749" y="0"/>
                      <a:pt x="5749" y="0"/>
                      <a:pt x="5749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5" name="Shape 2765"/>
              <p:cNvSpPr/>
              <p:nvPr/>
            </p:nvSpPr>
            <p:spPr>
              <a:xfrm>
                <a:off x="586671" y="0"/>
                <a:ext cx="143642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4444" y="0"/>
                    </a:moveTo>
                    <a:lnTo>
                      <a:pt x="0" y="1543"/>
                    </a:lnTo>
                    <a:cubicBezTo>
                      <a:pt x="14701" y="6645"/>
                      <a:pt x="14701" y="14952"/>
                      <a:pt x="0" y="20058"/>
                    </a:cubicBezTo>
                    <a:lnTo>
                      <a:pt x="4444" y="21600"/>
                    </a:lnTo>
                    <a:cubicBezTo>
                      <a:pt x="21600" y="15643"/>
                      <a:pt x="21600" y="5955"/>
                      <a:pt x="4444" y="0"/>
                    </a:cubicBezTo>
                    <a:cubicBezTo>
                      <a:pt x="4444" y="0"/>
                      <a:pt x="4444" y="0"/>
                      <a:pt x="4444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6" name="Shape 2766"/>
              <p:cNvSpPr/>
              <p:nvPr/>
            </p:nvSpPr>
            <p:spPr>
              <a:xfrm>
                <a:off x="208039" y="147014"/>
                <a:ext cx="82721" cy="2212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70" y="0"/>
                    </a:moveTo>
                    <a:cubicBezTo>
                      <a:pt x="4256" y="2884"/>
                      <a:pt x="0" y="6718"/>
                      <a:pt x="0" y="10800"/>
                    </a:cubicBezTo>
                    <a:cubicBezTo>
                      <a:pt x="0" y="14883"/>
                      <a:pt x="4256" y="18716"/>
                      <a:pt x="11970" y="21600"/>
                    </a:cubicBezTo>
                    <a:lnTo>
                      <a:pt x="21600" y="18000"/>
                    </a:lnTo>
                    <a:cubicBezTo>
                      <a:pt x="16452" y="16076"/>
                      <a:pt x="13620" y="13520"/>
                      <a:pt x="13620" y="10800"/>
                    </a:cubicBezTo>
                    <a:cubicBezTo>
                      <a:pt x="13620" y="8080"/>
                      <a:pt x="16452" y="5519"/>
                      <a:pt x="21600" y="3600"/>
                    </a:cubicBezTo>
                    <a:cubicBezTo>
                      <a:pt x="21600" y="3600"/>
                      <a:pt x="11970" y="0"/>
                      <a:pt x="11970" y="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7" name="Shape 2767"/>
              <p:cNvSpPr/>
              <p:nvPr/>
            </p:nvSpPr>
            <p:spPr>
              <a:xfrm>
                <a:off x="104019" y="73507"/>
                <a:ext cx="113126" cy="368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38" h="21600" extrusionOk="0">
                    <a:moveTo>
                      <a:pt x="17638" y="2160"/>
                    </a:moveTo>
                    <a:lnTo>
                      <a:pt x="11888" y="0"/>
                    </a:lnTo>
                    <a:cubicBezTo>
                      <a:pt x="-3962" y="5957"/>
                      <a:pt x="-3962" y="15646"/>
                      <a:pt x="11888" y="21600"/>
                    </a:cubicBezTo>
                    <a:lnTo>
                      <a:pt x="17638" y="19440"/>
                    </a:lnTo>
                    <a:cubicBezTo>
                      <a:pt x="4956" y="14676"/>
                      <a:pt x="4956" y="6924"/>
                      <a:pt x="17638" y="2160"/>
                    </a:cubicBezTo>
                    <a:cubicBezTo>
                      <a:pt x="17638" y="2160"/>
                      <a:pt x="17638" y="2160"/>
                      <a:pt x="17638" y="2160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Shape 2768"/>
              <p:cNvSpPr/>
              <p:nvPr/>
            </p:nvSpPr>
            <p:spPr>
              <a:xfrm>
                <a:off x="0" y="0"/>
                <a:ext cx="143606" cy="516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311" h="21600" extrusionOk="0">
                    <a:moveTo>
                      <a:pt x="17311" y="1543"/>
                    </a:moveTo>
                    <a:lnTo>
                      <a:pt x="12866" y="0"/>
                    </a:lnTo>
                    <a:cubicBezTo>
                      <a:pt x="-4289" y="5955"/>
                      <a:pt x="-4289" y="15643"/>
                      <a:pt x="12866" y="21600"/>
                    </a:cubicBezTo>
                    <a:lnTo>
                      <a:pt x="17311" y="20058"/>
                    </a:lnTo>
                    <a:cubicBezTo>
                      <a:pt x="2606" y="14952"/>
                      <a:pt x="2606" y="6645"/>
                      <a:pt x="17311" y="1543"/>
                    </a:cubicBezTo>
                    <a:cubicBezTo>
                      <a:pt x="17311" y="1543"/>
                      <a:pt x="17311" y="1543"/>
                      <a:pt x="17311" y="1543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 algn="ctr" defTabSz="457200"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 dirty="0"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Group 5"/>
          <p:cNvGrpSpPr/>
          <p:nvPr/>
        </p:nvGrpSpPr>
        <p:grpSpPr>
          <a:xfrm>
            <a:off x="3530600" y="4572342"/>
            <a:ext cx="592615" cy="592614"/>
            <a:chOff x="3530600" y="4572342"/>
            <a:chExt cx="592615" cy="592614"/>
          </a:xfrm>
        </p:grpSpPr>
        <p:sp>
          <p:nvSpPr>
            <p:cNvPr id="40" name="Shape 2771"/>
            <p:cNvSpPr/>
            <p:nvPr/>
          </p:nvSpPr>
          <p:spPr>
            <a:xfrm>
              <a:off x="3530600" y="4572342"/>
              <a:ext cx="592615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Shape 2772"/>
            <p:cNvSpPr/>
            <p:nvPr/>
          </p:nvSpPr>
          <p:spPr>
            <a:xfrm>
              <a:off x="3691227" y="4741082"/>
              <a:ext cx="271361" cy="24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extrusionOk="0">
                  <a:moveTo>
                    <a:pt x="20520" y="10845"/>
                  </a:moveTo>
                  <a:lnTo>
                    <a:pt x="17280" y="10845"/>
                  </a:lnTo>
                  <a:lnTo>
                    <a:pt x="17280" y="7836"/>
                  </a:lnTo>
                  <a:cubicBezTo>
                    <a:pt x="17280" y="7802"/>
                    <a:pt x="17273" y="7771"/>
                    <a:pt x="17271" y="7739"/>
                  </a:cubicBezTo>
                  <a:lnTo>
                    <a:pt x="19664" y="5069"/>
                  </a:lnTo>
                  <a:cubicBezTo>
                    <a:pt x="20085" y="4599"/>
                    <a:pt x="20085" y="3836"/>
                    <a:pt x="19664" y="3365"/>
                  </a:cubicBezTo>
                  <a:cubicBezTo>
                    <a:pt x="19242" y="2895"/>
                    <a:pt x="18558" y="2895"/>
                    <a:pt x="18136" y="3365"/>
                  </a:cubicBezTo>
                  <a:lnTo>
                    <a:pt x="15744" y="6035"/>
                  </a:lnTo>
                  <a:cubicBezTo>
                    <a:pt x="15714" y="6033"/>
                    <a:pt x="15687" y="6025"/>
                    <a:pt x="15657" y="6025"/>
                  </a:cubicBezTo>
                  <a:lnTo>
                    <a:pt x="5943" y="6025"/>
                  </a:lnTo>
                  <a:cubicBezTo>
                    <a:pt x="5913" y="6025"/>
                    <a:pt x="5886" y="6033"/>
                    <a:pt x="5856" y="6035"/>
                  </a:cubicBezTo>
                  <a:lnTo>
                    <a:pt x="3463" y="3365"/>
                  </a:lnTo>
                  <a:cubicBezTo>
                    <a:pt x="3042" y="2895"/>
                    <a:pt x="2358" y="2895"/>
                    <a:pt x="1936" y="3365"/>
                  </a:cubicBezTo>
                  <a:cubicBezTo>
                    <a:pt x="1515" y="3836"/>
                    <a:pt x="1515" y="4599"/>
                    <a:pt x="1936" y="5069"/>
                  </a:cubicBezTo>
                  <a:lnTo>
                    <a:pt x="4329" y="7739"/>
                  </a:lnTo>
                  <a:cubicBezTo>
                    <a:pt x="4327" y="7771"/>
                    <a:pt x="4320" y="7802"/>
                    <a:pt x="4320" y="7836"/>
                  </a:cubicBezTo>
                  <a:lnTo>
                    <a:pt x="4320" y="10845"/>
                  </a:lnTo>
                  <a:lnTo>
                    <a:pt x="1080" y="10845"/>
                  </a:lnTo>
                  <a:cubicBezTo>
                    <a:pt x="484" y="10845"/>
                    <a:pt x="0" y="11384"/>
                    <a:pt x="0" y="12050"/>
                  </a:cubicBezTo>
                  <a:cubicBezTo>
                    <a:pt x="0" y="12715"/>
                    <a:pt x="484" y="13255"/>
                    <a:pt x="1080" y="13255"/>
                  </a:cubicBezTo>
                  <a:lnTo>
                    <a:pt x="4320" y="13255"/>
                  </a:lnTo>
                  <a:cubicBezTo>
                    <a:pt x="4320" y="14194"/>
                    <a:pt x="4489" y="15087"/>
                    <a:pt x="4781" y="15910"/>
                  </a:cubicBezTo>
                  <a:cubicBezTo>
                    <a:pt x="4734" y="15948"/>
                    <a:pt x="4679" y="15970"/>
                    <a:pt x="4636" y="16017"/>
                  </a:cubicBezTo>
                  <a:lnTo>
                    <a:pt x="1581" y="19425"/>
                  </a:lnTo>
                  <a:cubicBezTo>
                    <a:pt x="1160" y="19896"/>
                    <a:pt x="1160" y="20659"/>
                    <a:pt x="1581" y="21130"/>
                  </a:cubicBezTo>
                  <a:cubicBezTo>
                    <a:pt x="2003" y="21600"/>
                    <a:pt x="2688" y="21600"/>
                    <a:pt x="3109" y="21130"/>
                  </a:cubicBezTo>
                  <a:lnTo>
                    <a:pt x="5919" y="17995"/>
                  </a:lnTo>
                  <a:cubicBezTo>
                    <a:pt x="6882" y="19226"/>
                    <a:pt x="8211" y="20093"/>
                    <a:pt x="9720" y="20376"/>
                  </a:cubicBezTo>
                  <a:lnTo>
                    <a:pt x="9720" y="8435"/>
                  </a:lnTo>
                  <a:lnTo>
                    <a:pt x="11880" y="8435"/>
                  </a:lnTo>
                  <a:lnTo>
                    <a:pt x="11880" y="20376"/>
                  </a:lnTo>
                  <a:cubicBezTo>
                    <a:pt x="13389" y="20093"/>
                    <a:pt x="14717" y="19226"/>
                    <a:pt x="15681" y="17995"/>
                  </a:cubicBezTo>
                  <a:lnTo>
                    <a:pt x="18491" y="21130"/>
                  </a:lnTo>
                  <a:cubicBezTo>
                    <a:pt x="18913" y="21600"/>
                    <a:pt x="19596" y="21600"/>
                    <a:pt x="20019" y="21130"/>
                  </a:cubicBezTo>
                  <a:cubicBezTo>
                    <a:pt x="20440" y="20659"/>
                    <a:pt x="20440" y="19896"/>
                    <a:pt x="20019" y="19425"/>
                  </a:cubicBezTo>
                  <a:lnTo>
                    <a:pt x="16964" y="16017"/>
                  </a:lnTo>
                  <a:cubicBezTo>
                    <a:pt x="16921" y="15970"/>
                    <a:pt x="16866" y="15948"/>
                    <a:pt x="16819" y="15910"/>
                  </a:cubicBezTo>
                  <a:cubicBezTo>
                    <a:pt x="17111" y="15087"/>
                    <a:pt x="17280" y="14194"/>
                    <a:pt x="17280" y="13255"/>
                  </a:cubicBezTo>
                  <a:lnTo>
                    <a:pt x="20520" y="13255"/>
                  </a:lnTo>
                  <a:cubicBezTo>
                    <a:pt x="21116" y="13255"/>
                    <a:pt x="21600" y="12715"/>
                    <a:pt x="21600" y="12050"/>
                  </a:cubicBezTo>
                  <a:cubicBezTo>
                    <a:pt x="21600" y="11384"/>
                    <a:pt x="21116" y="10845"/>
                    <a:pt x="20520" y="10845"/>
                  </a:cubicBezTo>
                  <a:close/>
                  <a:moveTo>
                    <a:pt x="10800" y="0"/>
                  </a:moveTo>
                  <a:cubicBezTo>
                    <a:pt x="8414" y="0"/>
                    <a:pt x="6480" y="2158"/>
                    <a:pt x="6480" y="4820"/>
                  </a:cubicBezTo>
                  <a:lnTo>
                    <a:pt x="15120" y="4820"/>
                  </a:lnTo>
                  <a:cubicBezTo>
                    <a:pt x="15120" y="2158"/>
                    <a:pt x="13186" y="0"/>
                    <a:pt x="10800" y="0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solidFill>
                  <a:srgbClr val="413B39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2" name="Group 2"/>
          <p:cNvGrpSpPr/>
          <p:nvPr/>
        </p:nvGrpSpPr>
        <p:grpSpPr>
          <a:xfrm>
            <a:off x="8068786" y="4572342"/>
            <a:ext cx="592614" cy="592614"/>
            <a:chOff x="8068786" y="4572342"/>
            <a:chExt cx="592614" cy="592614"/>
          </a:xfrm>
        </p:grpSpPr>
        <p:sp>
          <p:nvSpPr>
            <p:cNvPr id="43" name="Shape 2774"/>
            <p:cNvSpPr/>
            <p:nvPr/>
          </p:nvSpPr>
          <p:spPr>
            <a:xfrm>
              <a:off x="8068786" y="4572342"/>
              <a:ext cx="592614" cy="59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Shape 2775"/>
            <p:cNvSpPr/>
            <p:nvPr/>
          </p:nvSpPr>
          <p:spPr>
            <a:xfrm>
              <a:off x="8270235" y="4738989"/>
              <a:ext cx="189714" cy="23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73" extrusionOk="0">
                  <a:moveTo>
                    <a:pt x="17465" y="6506"/>
                  </a:moveTo>
                  <a:cubicBezTo>
                    <a:pt x="16409" y="7764"/>
                    <a:pt x="15332" y="6878"/>
                    <a:pt x="13825" y="5995"/>
                  </a:cubicBezTo>
                  <a:cubicBezTo>
                    <a:pt x="12317" y="5116"/>
                    <a:pt x="10949" y="4574"/>
                    <a:pt x="12003" y="3316"/>
                  </a:cubicBezTo>
                  <a:cubicBezTo>
                    <a:pt x="13059" y="2059"/>
                    <a:pt x="15136" y="1752"/>
                    <a:pt x="16646" y="2634"/>
                  </a:cubicBezTo>
                  <a:cubicBezTo>
                    <a:pt x="18155" y="3514"/>
                    <a:pt x="18520" y="5248"/>
                    <a:pt x="17465" y="6506"/>
                  </a:cubicBezTo>
                  <a:close/>
                  <a:moveTo>
                    <a:pt x="20866" y="4864"/>
                  </a:moveTo>
                  <a:cubicBezTo>
                    <a:pt x="20189" y="1664"/>
                    <a:pt x="16529" y="-475"/>
                    <a:pt x="12692" y="90"/>
                  </a:cubicBezTo>
                  <a:cubicBezTo>
                    <a:pt x="8853" y="655"/>
                    <a:pt x="5612" y="3118"/>
                    <a:pt x="6290" y="6320"/>
                  </a:cubicBezTo>
                  <a:cubicBezTo>
                    <a:pt x="6434" y="7009"/>
                    <a:pt x="6839" y="8087"/>
                    <a:pt x="7317" y="8862"/>
                  </a:cubicBezTo>
                  <a:lnTo>
                    <a:pt x="347" y="17165"/>
                  </a:lnTo>
                  <a:cubicBezTo>
                    <a:pt x="89" y="17471"/>
                    <a:pt x="-56" y="18024"/>
                    <a:pt x="21" y="18391"/>
                  </a:cubicBezTo>
                  <a:lnTo>
                    <a:pt x="469" y="20510"/>
                  </a:lnTo>
                  <a:cubicBezTo>
                    <a:pt x="547" y="20878"/>
                    <a:pt x="970" y="21125"/>
                    <a:pt x="1412" y="21063"/>
                  </a:cubicBezTo>
                  <a:lnTo>
                    <a:pt x="3454" y="20761"/>
                  </a:lnTo>
                  <a:cubicBezTo>
                    <a:pt x="3896" y="20697"/>
                    <a:pt x="4456" y="20386"/>
                    <a:pt x="4699" y="20074"/>
                  </a:cubicBezTo>
                  <a:lnTo>
                    <a:pt x="7456" y="16514"/>
                  </a:lnTo>
                  <a:lnTo>
                    <a:pt x="7480" y="16491"/>
                  </a:lnTo>
                  <a:lnTo>
                    <a:pt x="9347" y="16216"/>
                  </a:lnTo>
                  <a:lnTo>
                    <a:pt x="12566" y="12045"/>
                  </a:lnTo>
                  <a:cubicBezTo>
                    <a:pt x="13624" y="12195"/>
                    <a:pt x="15142" y="12144"/>
                    <a:pt x="16039" y="12012"/>
                  </a:cubicBezTo>
                  <a:cubicBezTo>
                    <a:pt x="19875" y="11447"/>
                    <a:pt x="21544" y="8067"/>
                    <a:pt x="20866" y="4864"/>
                  </a:cubicBez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79563" y="2264363"/>
            <a:ext cx="2999777" cy="2999776"/>
            <a:chOff x="4579563" y="2264363"/>
            <a:chExt cx="2999777" cy="2999776"/>
          </a:xfrm>
        </p:grpSpPr>
        <p:sp>
          <p:nvSpPr>
            <p:cNvPr id="10" name="Shape 2728"/>
            <p:cNvSpPr/>
            <p:nvPr/>
          </p:nvSpPr>
          <p:spPr>
            <a:xfrm flipH="1" flipV="1">
              <a:off x="5251561" y="2937227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2729"/>
            <p:cNvSpPr/>
            <p:nvPr/>
          </p:nvSpPr>
          <p:spPr>
            <a:xfrm flipV="1">
              <a:off x="6494900" y="2936361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2730"/>
            <p:cNvSpPr/>
            <p:nvPr/>
          </p:nvSpPr>
          <p:spPr>
            <a:xfrm>
              <a:off x="6495766" y="4179700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2731"/>
            <p:cNvSpPr/>
            <p:nvPr/>
          </p:nvSpPr>
          <p:spPr>
            <a:xfrm flipH="1">
              <a:off x="5252428" y="4180566"/>
              <a:ext cx="412441" cy="412441"/>
            </a:xfrm>
            <a:prstGeom prst="line">
              <a:avLst/>
            </a:prstGeom>
            <a:ln w="25400">
              <a:solidFill>
                <a:srgbClr val="DCDEE0"/>
              </a:solidFill>
              <a:miter lim="400000"/>
            </a:ln>
          </p:spPr>
          <p:txBody>
            <a:bodyPr lIns="45719" rIns="45719"/>
            <a:lstStyle/>
            <a:p>
              <a:pPr lvl="0" defTabSz="457200">
                <a:spcBef>
                  <a:spcPts val="0"/>
                </a:spcBef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Shape 2735"/>
            <p:cNvSpPr/>
            <p:nvPr/>
          </p:nvSpPr>
          <p:spPr>
            <a:xfrm rot="18900000">
              <a:off x="4579563" y="2264364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2738"/>
            <p:cNvSpPr/>
            <p:nvPr/>
          </p:nvSpPr>
          <p:spPr>
            <a:xfrm rot="18900000">
              <a:off x="6792044" y="2264363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Shape 2741"/>
            <p:cNvSpPr/>
            <p:nvPr/>
          </p:nvSpPr>
          <p:spPr>
            <a:xfrm rot="18900000">
              <a:off x="6792044" y="4476842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Shape 2744"/>
            <p:cNvSpPr/>
            <p:nvPr/>
          </p:nvSpPr>
          <p:spPr>
            <a:xfrm rot="18900000">
              <a:off x="4579564" y="4476843"/>
              <a:ext cx="787296" cy="787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Content Placeholder 1"/>
            <p:cNvSpPr txBox="1"/>
            <p:nvPr/>
          </p:nvSpPr>
          <p:spPr>
            <a:xfrm>
              <a:off x="4706344" y="2498119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s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Content Placeholder 1"/>
            <p:cNvSpPr txBox="1"/>
            <p:nvPr/>
          </p:nvSpPr>
          <p:spPr>
            <a:xfrm>
              <a:off x="6930378" y="2523519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W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Content Placeholder 1"/>
            <p:cNvSpPr txBox="1"/>
            <p:nvPr/>
          </p:nvSpPr>
          <p:spPr>
            <a:xfrm>
              <a:off x="6930378" y="4730112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Content Placeholder 1"/>
            <p:cNvSpPr txBox="1"/>
            <p:nvPr/>
          </p:nvSpPr>
          <p:spPr>
            <a:xfrm>
              <a:off x="4706344" y="4745887"/>
              <a:ext cx="51562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T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97071" y="2881871"/>
            <a:ext cx="1764759" cy="1764759"/>
            <a:chOff x="5197071" y="2881871"/>
            <a:chExt cx="1764759" cy="1764759"/>
          </a:xfrm>
        </p:grpSpPr>
        <p:sp>
          <p:nvSpPr>
            <p:cNvPr id="14" name="Shape 2732"/>
            <p:cNvSpPr/>
            <p:nvPr/>
          </p:nvSpPr>
          <p:spPr>
            <a:xfrm rot="18900000">
              <a:off x="5197071" y="2881871"/>
              <a:ext cx="1764759" cy="176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612" y="0"/>
                    <a:pt x="3600" y="0"/>
                  </a:cubicBezTo>
                  <a:lnTo>
                    <a:pt x="18000" y="0"/>
                  </a:lnTo>
                  <a:cubicBezTo>
                    <a:pt x="1998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413B3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lvl="0" algn="ctr" defTabSz="457200"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dirty="0"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Content Placeholder 1"/>
            <p:cNvSpPr txBox="1"/>
            <p:nvPr/>
          </p:nvSpPr>
          <p:spPr>
            <a:xfrm>
              <a:off x="5433728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S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Content Placeholder 1"/>
            <p:cNvSpPr txBox="1"/>
            <p:nvPr/>
          </p:nvSpPr>
          <p:spPr>
            <a:xfrm>
              <a:off x="5746354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W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Content Placeholder 1"/>
            <p:cNvSpPr txBox="1"/>
            <p:nvPr/>
          </p:nvSpPr>
          <p:spPr>
            <a:xfrm>
              <a:off x="6046582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O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Content Placeholder 1"/>
            <p:cNvSpPr txBox="1"/>
            <p:nvPr/>
          </p:nvSpPr>
          <p:spPr>
            <a:xfrm>
              <a:off x="6372299" y="3595629"/>
              <a:ext cx="395572" cy="2921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2200" dirty="0">
                  <a:solidFill>
                    <a:schemeClr val="bg1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+mn-ea"/>
                  <a:sym typeface="Arial" panose="020B0604020202020204" pitchFamily="34" charset="0"/>
                </a:rPr>
                <a:t>T</a:t>
              </a:r>
              <a:endParaRPr lang="id-ID" sz="22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902503" y="2128366"/>
            <a:ext cx="14046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关系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模型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algn="r"/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8495" y="2523490"/>
            <a:ext cx="26517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平时所学的关系模型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76100" y="4385709"/>
            <a:ext cx="23209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以多维数组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2065" y="4780915"/>
            <a:ext cx="328803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将数据存放在一个n维数组中因此它存在大量稀疏矩阵，人们可以通过多维视图来观察数据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912986" y="2164235"/>
            <a:ext cx="2714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内存key/value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模型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12986" y="2559388"/>
            <a:ext cx="242724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以键值对存储数据的一种数据库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933062" y="4303893"/>
            <a:ext cx="17100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内存图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模型</a:t>
            </a:r>
            <a:endParaRPr lang="zh-CN" altLang="en-US" sz="24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33062" y="4699046"/>
            <a:ext cx="24272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 Light" panose="020B0502040204020203" pitchFamily="34" charset="-122"/>
              </a:rPr>
              <a:t>存储顶点和边的信息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40995" y="470535"/>
            <a:ext cx="31889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内存数据库概述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765459" y="2063557"/>
            <a:ext cx="2731404" cy="2715479"/>
            <a:chOff x="5641059" y="3248083"/>
            <a:chExt cx="918415" cy="913060"/>
          </a:xfrm>
        </p:grpSpPr>
        <p:sp>
          <p:nvSpPr>
            <p:cNvPr id="14" name="任意多边形 13"/>
            <p:cNvSpPr/>
            <p:nvPr/>
          </p:nvSpPr>
          <p:spPr>
            <a:xfrm>
              <a:off x="5912746" y="3248083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5549900" y="3604562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16200000" flipH="1" flipV="1">
              <a:off x="6280386" y="3612238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910876" y="3973214"/>
              <a:ext cx="370248" cy="187929"/>
            </a:xfrm>
            <a:custGeom>
              <a:avLst/>
              <a:gdLst>
                <a:gd name="connsiteX0" fmla="*/ 0 w 370248"/>
                <a:gd name="connsiteY0" fmla="*/ 182319 h 187929"/>
                <a:gd name="connsiteX1" fmla="*/ 179514 w 370248"/>
                <a:gd name="connsiteY1" fmla="*/ 0 h 187929"/>
                <a:gd name="connsiteX2" fmla="*/ 370248 w 370248"/>
                <a:gd name="connsiteY2" fmla="*/ 187929 h 18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248" h="187929">
                  <a:moveTo>
                    <a:pt x="0" y="182319"/>
                  </a:moveTo>
                  <a:lnTo>
                    <a:pt x="179514" y="0"/>
                  </a:lnTo>
                  <a:lnTo>
                    <a:pt x="370248" y="187929"/>
                  </a:lnTo>
                </a:path>
              </a:pathLst>
            </a:custGeom>
            <a:noFill/>
            <a:ln>
              <a:solidFill>
                <a:schemeClr val="bg1">
                  <a:lumMod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13B3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992370" y="2852420"/>
            <a:ext cx="618236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内存数据库实现技术</a:t>
            </a:r>
            <a:endParaRPr lang="zh-CN" altLang="en-US" sz="50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66851" y="2978524"/>
            <a:ext cx="206301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第二部分</a:t>
            </a:r>
            <a:endParaRPr lang="zh-CN" altLang="en-US" sz="36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5191836" y="2386178"/>
            <a:ext cx="0" cy="2088000"/>
          </a:xfrm>
          <a:custGeom>
            <a:avLst/>
            <a:gdLst>
              <a:gd name="connsiteX0" fmla="*/ 0 w 0"/>
              <a:gd name="connsiteY0" fmla="*/ 0 h 1477370"/>
              <a:gd name="connsiteX1" fmla="*/ 0 w 0"/>
              <a:gd name="connsiteY1" fmla="*/ 1477370 h 147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77370">
                <a:moveTo>
                  <a:pt x="0" y="0"/>
                </a:moveTo>
                <a:lnTo>
                  <a:pt x="0" y="1477370"/>
                </a:lnTo>
              </a:path>
            </a:pathLst>
          </a:custGeom>
          <a:noFill/>
          <a:ln w="12700">
            <a:solidFill>
              <a:schemeClr val="bg1">
                <a:lumMod val="50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918897" y="3624855"/>
            <a:ext cx="24716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Part One</a:t>
            </a:r>
            <a:endParaRPr lang="en-US" altLang="zh-CN" sz="24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bldLvl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2753591"/>
            <a:ext cx="6078682" cy="4104409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grpSp>
        <p:nvGrpSpPr>
          <p:cNvPr id="8" name="组合 78"/>
          <p:cNvGrpSpPr/>
          <p:nvPr/>
        </p:nvGrpSpPr>
        <p:grpSpPr bwMode="auto">
          <a:xfrm>
            <a:off x="41882" y="1603087"/>
            <a:ext cx="668337" cy="668338"/>
            <a:chOff x="0" y="0"/>
            <a:chExt cx="502920" cy="502920"/>
          </a:xfrm>
        </p:grpSpPr>
        <p:sp>
          <p:nvSpPr>
            <p:cNvPr id="9" name="椭圆 79"/>
            <p:cNvSpPr>
              <a:spLocks noChangeArrowheads="1"/>
            </p:cNvSpPr>
            <p:nvPr/>
          </p:nvSpPr>
          <p:spPr bwMode="auto">
            <a:xfrm>
              <a:off x="0" y="0"/>
              <a:ext cx="502920" cy="502920"/>
            </a:xfrm>
            <a:prstGeom prst="ellipse">
              <a:avLst/>
            </a:prstGeom>
            <a:solidFill>
              <a:srgbClr val="413B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5D4976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05A3C"/>
                </a:solidFill>
                <a:ea typeface="微软雅黑 Light" panose="020B0502040204020203" pitchFamily="34" charset="-122"/>
              </a:endParaRPr>
            </a:p>
          </p:txBody>
        </p:sp>
        <p:sp>
          <p:nvSpPr>
            <p:cNvPr id="10" name="Freeform 19"/>
            <p:cNvSpPr>
              <a:spLocks noChangeArrowheads="1"/>
            </p:cNvSpPr>
            <p:nvPr/>
          </p:nvSpPr>
          <p:spPr bwMode="auto">
            <a:xfrm>
              <a:off x="120267" y="119932"/>
              <a:ext cx="262387" cy="263056"/>
            </a:xfrm>
            <a:custGeom>
              <a:avLst/>
              <a:gdLst>
                <a:gd name="T0" fmla="*/ 1448 w 1568"/>
                <a:gd name="T1" fmla="*/ 6 h 1572"/>
                <a:gd name="T2" fmla="*/ 1190 w 1568"/>
                <a:gd name="T3" fmla="*/ 20 h 1572"/>
                <a:gd name="T4" fmla="*/ 1312 w 1568"/>
                <a:gd name="T5" fmla="*/ 142 h 1572"/>
                <a:gd name="T6" fmla="*/ 0 w 1568"/>
                <a:gd name="T7" fmla="*/ 1446 h 1572"/>
                <a:gd name="T8" fmla="*/ 0 w 1568"/>
                <a:gd name="T9" fmla="*/ 1572 h 1572"/>
                <a:gd name="T10" fmla="*/ 390 w 1568"/>
                <a:gd name="T11" fmla="*/ 1572 h 1572"/>
                <a:gd name="T12" fmla="*/ 568 w 1568"/>
                <a:gd name="T13" fmla="*/ 1572 h 1572"/>
                <a:gd name="T14" fmla="*/ 1426 w 1568"/>
                <a:gd name="T15" fmla="*/ 1572 h 1572"/>
                <a:gd name="T16" fmla="*/ 1426 w 1568"/>
                <a:gd name="T17" fmla="*/ 1464 h 1572"/>
                <a:gd name="T18" fmla="*/ 1426 w 1568"/>
                <a:gd name="T19" fmla="*/ 1446 h 1572"/>
                <a:gd name="T20" fmla="*/ 1426 w 1568"/>
                <a:gd name="T21" fmla="*/ 648 h 1572"/>
                <a:gd name="T22" fmla="*/ 1426 w 1568"/>
                <a:gd name="T23" fmla="*/ 648 h 1572"/>
                <a:gd name="T24" fmla="*/ 1426 w 1568"/>
                <a:gd name="T25" fmla="*/ 524 h 1572"/>
                <a:gd name="T26" fmla="*/ 1384 w 1568"/>
                <a:gd name="T27" fmla="*/ 524 h 1572"/>
                <a:gd name="T28" fmla="*/ 1246 w 1568"/>
                <a:gd name="T29" fmla="*/ 648 h 1572"/>
                <a:gd name="T30" fmla="*/ 1244 w 1568"/>
                <a:gd name="T31" fmla="*/ 648 h 1572"/>
                <a:gd name="T32" fmla="*/ 1244 w 1568"/>
                <a:gd name="T33" fmla="*/ 1446 h 1572"/>
                <a:gd name="T34" fmla="*/ 1138 w 1568"/>
                <a:gd name="T35" fmla="*/ 1446 h 1572"/>
                <a:gd name="T36" fmla="*/ 1138 w 1568"/>
                <a:gd name="T37" fmla="*/ 896 h 1572"/>
                <a:gd name="T38" fmla="*/ 1138 w 1568"/>
                <a:gd name="T39" fmla="*/ 896 h 1572"/>
                <a:gd name="T40" fmla="*/ 1138 w 1568"/>
                <a:gd name="T41" fmla="*/ 772 h 1572"/>
                <a:gd name="T42" fmla="*/ 1096 w 1568"/>
                <a:gd name="T43" fmla="*/ 772 h 1572"/>
                <a:gd name="T44" fmla="*/ 956 w 1568"/>
                <a:gd name="T45" fmla="*/ 896 h 1572"/>
                <a:gd name="T46" fmla="*/ 956 w 1568"/>
                <a:gd name="T47" fmla="*/ 896 h 1572"/>
                <a:gd name="T48" fmla="*/ 956 w 1568"/>
                <a:gd name="T49" fmla="*/ 1446 h 1572"/>
                <a:gd name="T50" fmla="*/ 848 w 1568"/>
                <a:gd name="T51" fmla="*/ 1446 h 1572"/>
                <a:gd name="T52" fmla="*/ 848 w 1568"/>
                <a:gd name="T53" fmla="*/ 1192 h 1572"/>
                <a:gd name="T54" fmla="*/ 848 w 1568"/>
                <a:gd name="T55" fmla="*/ 1192 h 1572"/>
                <a:gd name="T56" fmla="*/ 848 w 1568"/>
                <a:gd name="T57" fmla="*/ 1068 h 1572"/>
                <a:gd name="T58" fmla="*/ 808 w 1568"/>
                <a:gd name="T59" fmla="*/ 1068 h 1572"/>
                <a:gd name="T60" fmla="*/ 668 w 1568"/>
                <a:gd name="T61" fmla="*/ 1192 h 1572"/>
                <a:gd name="T62" fmla="*/ 668 w 1568"/>
                <a:gd name="T63" fmla="*/ 1192 h 1572"/>
                <a:gd name="T64" fmla="*/ 668 w 1568"/>
                <a:gd name="T65" fmla="*/ 1446 h 1572"/>
                <a:gd name="T66" fmla="*/ 568 w 1568"/>
                <a:gd name="T67" fmla="*/ 1446 h 1572"/>
                <a:gd name="T68" fmla="*/ 568 w 1568"/>
                <a:gd name="T69" fmla="*/ 1334 h 1572"/>
                <a:gd name="T70" fmla="*/ 568 w 1568"/>
                <a:gd name="T71" fmla="*/ 1334 h 1572"/>
                <a:gd name="T72" fmla="*/ 568 w 1568"/>
                <a:gd name="T73" fmla="*/ 1320 h 1572"/>
                <a:gd name="T74" fmla="*/ 528 w 1568"/>
                <a:gd name="T75" fmla="*/ 1320 h 1572"/>
                <a:gd name="T76" fmla="*/ 514 w 1568"/>
                <a:gd name="T77" fmla="*/ 1334 h 1572"/>
                <a:gd name="T78" fmla="*/ 390 w 1568"/>
                <a:gd name="T79" fmla="*/ 1444 h 1572"/>
                <a:gd name="T80" fmla="*/ 390 w 1568"/>
                <a:gd name="T81" fmla="*/ 1446 h 1572"/>
                <a:gd name="T82" fmla="*/ 390 w 1568"/>
                <a:gd name="T83" fmla="*/ 1446 h 1572"/>
                <a:gd name="T84" fmla="*/ 390 w 1568"/>
                <a:gd name="T85" fmla="*/ 1446 h 1572"/>
                <a:gd name="T86" fmla="*/ 228 w 1568"/>
                <a:gd name="T87" fmla="*/ 1446 h 1572"/>
                <a:gd name="T88" fmla="*/ 370 w 1568"/>
                <a:gd name="T89" fmla="*/ 1306 h 1572"/>
                <a:gd name="T90" fmla="*/ 516 w 1568"/>
                <a:gd name="T91" fmla="*/ 1158 h 1572"/>
                <a:gd name="T92" fmla="*/ 614 w 1568"/>
                <a:gd name="T93" fmla="*/ 1060 h 1572"/>
                <a:gd name="T94" fmla="*/ 780 w 1568"/>
                <a:gd name="T95" fmla="*/ 894 h 1572"/>
                <a:gd name="T96" fmla="*/ 880 w 1568"/>
                <a:gd name="T97" fmla="*/ 796 h 1572"/>
                <a:gd name="T98" fmla="*/ 1044 w 1568"/>
                <a:gd name="T99" fmla="*/ 630 h 1572"/>
                <a:gd name="T100" fmla="*/ 1142 w 1568"/>
                <a:gd name="T101" fmla="*/ 532 h 1572"/>
                <a:gd name="T102" fmla="*/ 1308 w 1568"/>
                <a:gd name="T103" fmla="*/ 368 h 1572"/>
                <a:gd name="T104" fmla="*/ 1422 w 1568"/>
                <a:gd name="T105" fmla="*/ 252 h 1572"/>
                <a:gd name="T106" fmla="*/ 1546 w 1568"/>
                <a:gd name="T107" fmla="*/ 376 h 1572"/>
                <a:gd name="T108" fmla="*/ 1562 w 1568"/>
                <a:gd name="T109" fmla="*/ 166 h 1572"/>
                <a:gd name="T110" fmla="*/ 1568 w 1568"/>
                <a:gd name="T111" fmla="*/ 0 h 1572"/>
                <a:gd name="T112" fmla="*/ 1466 w 1568"/>
                <a:gd name="T113" fmla="*/ 6 h 1572"/>
                <a:gd name="T114" fmla="*/ 1448 w 1568"/>
                <a:gd name="T115" fmla="*/ 6 h 15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68"/>
                <a:gd name="T175" fmla="*/ 0 h 1572"/>
                <a:gd name="T176" fmla="*/ 1568 w 1568"/>
                <a:gd name="T177" fmla="*/ 1572 h 15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68" h="1572">
                  <a:moveTo>
                    <a:pt x="1448" y="6"/>
                  </a:moveTo>
                  <a:lnTo>
                    <a:pt x="1190" y="20"/>
                  </a:lnTo>
                  <a:lnTo>
                    <a:pt x="1312" y="142"/>
                  </a:lnTo>
                  <a:lnTo>
                    <a:pt x="0" y="1446"/>
                  </a:lnTo>
                  <a:lnTo>
                    <a:pt x="0" y="1572"/>
                  </a:lnTo>
                  <a:lnTo>
                    <a:pt x="390" y="1572"/>
                  </a:lnTo>
                  <a:lnTo>
                    <a:pt x="568" y="1572"/>
                  </a:lnTo>
                  <a:lnTo>
                    <a:pt x="1426" y="1572"/>
                  </a:lnTo>
                  <a:lnTo>
                    <a:pt x="1426" y="1464"/>
                  </a:lnTo>
                  <a:lnTo>
                    <a:pt x="1426" y="1446"/>
                  </a:lnTo>
                  <a:lnTo>
                    <a:pt x="1426" y="648"/>
                  </a:lnTo>
                  <a:lnTo>
                    <a:pt x="1426" y="648"/>
                  </a:lnTo>
                  <a:lnTo>
                    <a:pt x="1426" y="524"/>
                  </a:lnTo>
                  <a:lnTo>
                    <a:pt x="1384" y="524"/>
                  </a:lnTo>
                  <a:lnTo>
                    <a:pt x="1246" y="648"/>
                  </a:lnTo>
                  <a:lnTo>
                    <a:pt x="1244" y="648"/>
                  </a:lnTo>
                  <a:lnTo>
                    <a:pt x="1244" y="1446"/>
                  </a:lnTo>
                  <a:lnTo>
                    <a:pt x="1138" y="1446"/>
                  </a:lnTo>
                  <a:lnTo>
                    <a:pt x="1138" y="896"/>
                  </a:lnTo>
                  <a:lnTo>
                    <a:pt x="1138" y="896"/>
                  </a:lnTo>
                  <a:lnTo>
                    <a:pt x="1138" y="772"/>
                  </a:lnTo>
                  <a:lnTo>
                    <a:pt x="1096" y="772"/>
                  </a:lnTo>
                  <a:lnTo>
                    <a:pt x="956" y="896"/>
                  </a:lnTo>
                  <a:lnTo>
                    <a:pt x="956" y="896"/>
                  </a:lnTo>
                  <a:lnTo>
                    <a:pt x="956" y="1446"/>
                  </a:lnTo>
                  <a:lnTo>
                    <a:pt x="848" y="1446"/>
                  </a:lnTo>
                  <a:lnTo>
                    <a:pt x="848" y="1192"/>
                  </a:lnTo>
                  <a:lnTo>
                    <a:pt x="848" y="1192"/>
                  </a:lnTo>
                  <a:lnTo>
                    <a:pt x="848" y="1068"/>
                  </a:lnTo>
                  <a:lnTo>
                    <a:pt x="808" y="1068"/>
                  </a:lnTo>
                  <a:lnTo>
                    <a:pt x="668" y="1192"/>
                  </a:lnTo>
                  <a:lnTo>
                    <a:pt x="668" y="1192"/>
                  </a:lnTo>
                  <a:lnTo>
                    <a:pt x="668" y="1446"/>
                  </a:lnTo>
                  <a:lnTo>
                    <a:pt x="568" y="1446"/>
                  </a:lnTo>
                  <a:lnTo>
                    <a:pt x="568" y="1334"/>
                  </a:lnTo>
                  <a:lnTo>
                    <a:pt x="568" y="1334"/>
                  </a:lnTo>
                  <a:lnTo>
                    <a:pt x="568" y="1320"/>
                  </a:lnTo>
                  <a:lnTo>
                    <a:pt x="528" y="1320"/>
                  </a:lnTo>
                  <a:lnTo>
                    <a:pt x="514" y="1334"/>
                  </a:lnTo>
                  <a:lnTo>
                    <a:pt x="390" y="1444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390" y="1446"/>
                  </a:lnTo>
                  <a:lnTo>
                    <a:pt x="228" y="1446"/>
                  </a:lnTo>
                  <a:lnTo>
                    <a:pt x="370" y="1306"/>
                  </a:lnTo>
                  <a:lnTo>
                    <a:pt x="516" y="1158"/>
                  </a:lnTo>
                  <a:lnTo>
                    <a:pt x="614" y="1060"/>
                  </a:lnTo>
                  <a:lnTo>
                    <a:pt x="780" y="894"/>
                  </a:lnTo>
                  <a:lnTo>
                    <a:pt x="880" y="796"/>
                  </a:lnTo>
                  <a:lnTo>
                    <a:pt x="1044" y="630"/>
                  </a:lnTo>
                  <a:lnTo>
                    <a:pt x="1142" y="532"/>
                  </a:lnTo>
                  <a:lnTo>
                    <a:pt x="1308" y="368"/>
                  </a:lnTo>
                  <a:lnTo>
                    <a:pt x="1422" y="252"/>
                  </a:lnTo>
                  <a:lnTo>
                    <a:pt x="1546" y="376"/>
                  </a:lnTo>
                  <a:lnTo>
                    <a:pt x="1562" y="166"/>
                  </a:lnTo>
                  <a:lnTo>
                    <a:pt x="1568" y="0"/>
                  </a:lnTo>
                  <a:lnTo>
                    <a:pt x="1466" y="6"/>
                  </a:lnTo>
                  <a:lnTo>
                    <a:pt x="1448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05A3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70255" y="1775460"/>
            <a:ext cx="34982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内存数据库的索引技术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8995" y="461010"/>
            <a:ext cx="3971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内存数据库实现技术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930" y="2491105"/>
            <a:ext cx="47783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1.CSB+</a:t>
            </a:r>
            <a:r>
              <a:rPr lang="zh-CN" alt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树索引</a:t>
            </a:r>
            <a:endParaRPr lang="zh-CN" altLang="en-US" sz="2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CSB+树是一种Cache敏感的内存B+树(Cache Sensive B+-T</a:t>
            </a:r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</a:t>
            </a:r>
            <a:r>
              <a:rPr 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ee)索引。内存索引优化技术的关键是提高索引查找过程的Cache Line利用率，即在一个Cache Line中存储尽可能多的索引信息。</a:t>
            </a:r>
            <a:endParaRPr lang="zh-CN" sz="2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(Cache Line</a:t>
            </a:r>
            <a:r>
              <a:rPr lang="zh-CN" alt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内存访问的单位，</a:t>
            </a:r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64</a:t>
            </a:r>
            <a:r>
              <a:rPr lang="zh-CN" altLang="en-US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个字节</a:t>
            </a:r>
            <a:r>
              <a:rPr lang="en-US" altLang="zh-CN" sz="2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3" name="图片 2" descr="0VAI[YES2MAY(Y]DPQTUY[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7436485" y="-1711325"/>
            <a:ext cx="2397125" cy="6085840"/>
          </a:xfrm>
          <a:prstGeom prst="rect">
            <a:avLst/>
          </a:prstGeom>
        </p:spPr>
      </p:pic>
      <p:pic>
        <p:nvPicPr>
          <p:cNvPr id="5" name="图片 4" descr="HXB}5GE6[WHXR9BCZHW%3L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80" y="2840355"/>
            <a:ext cx="6083935" cy="3737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0" grpId="0"/>
      <p:bldP spid="2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16161"/>
      </a:accent1>
      <a:accent2>
        <a:srgbClr val="A6A6A6"/>
      </a:accent2>
      <a:accent3>
        <a:srgbClr val="616161"/>
      </a:accent3>
      <a:accent4>
        <a:srgbClr val="A6A6A6"/>
      </a:accent4>
      <a:accent5>
        <a:srgbClr val="616161"/>
      </a:accent5>
      <a:accent6>
        <a:srgbClr val="A6A6A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616161"/>
    </a:accent1>
    <a:accent2>
      <a:srgbClr val="A6A6A6"/>
    </a:accent2>
    <a:accent3>
      <a:srgbClr val="616161"/>
    </a:accent3>
    <a:accent4>
      <a:srgbClr val="A6A6A6"/>
    </a:accent4>
    <a:accent5>
      <a:srgbClr val="616161"/>
    </a:accent5>
    <a:accent6>
      <a:srgbClr val="A6A6A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演示</Application>
  <PresentationFormat>自定义</PresentationFormat>
  <Paragraphs>186</Paragraphs>
  <Slides>16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微软雅黑 Light</vt:lpstr>
      <vt:lpstr>Helvetica</vt:lpstr>
      <vt:lpstr>方正兰亭超细黑简体</vt:lpstr>
      <vt:lpstr>Sinkin Sans 400 Regular</vt:lpstr>
      <vt:lpstr>Helvetica</vt:lpstr>
      <vt:lpstr>Calibri</vt:lpstr>
      <vt:lpstr>Calibri</vt:lpstr>
      <vt:lpstr>Lato Medium</vt:lpstr>
      <vt:lpstr>微软雅黑</vt:lpstr>
      <vt:lpstr>Arial Unicode MS</vt:lpstr>
      <vt:lpstr>Calibri Light</vt:lpstr>
      <vt:lpstr>黑体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简洁线条</dc:title>
  <dc:creator>第一PPT</dc:creator>
  <cp:keywords>www.1ppt.com</cp:keywords>
  <dc:description>www.1ppt.com</dc:description>
  <cp:lastModifiedBy>饿了</cp:lastModifiedBy>
  <cp:revision>114</cp:revision>
  <dcterms:created xsi:type="dcterms:W3CDTF">2017-03-02T11:20:00Z</dcterms:created>
  <dcterms:modified xsi:type="dcterms:W3CDTF">2018-12-24T06:35:13Z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