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70" r:id="rId6"/>
    <p:sldId id="292" r:id="rId7"/>
    <p:sldId id="293" r:id="rId8"/>
    <p:sldId id="294" r:id="rId9"/>
    <p:sldId id="295" r:id="rId10"/>
    <p:sldId id="298" r:id="rId11"/>
    <p:sldId id="303" r:id="rId12"/>
    <p:sldId id="313" r:id="rId13"/>
    <p:sldId id="267" r:id="rId14"/>
    <p:sldId id="304" r:id="rId15"/>
    <p:sldId id="305" r:id="rId16"/>
    <p:sldId id="309" r:id="rId17"/>
    <p:sldId id="310" r:id="rId18"/>
    <p:sldId id="312" r:id="rId19"/>
    <p:sldId id="306" r:id="rId20"/>
    <p:sldId id="314" r:id="rId21"/>
    <p:sldId id="311" r:id="rId22"/>
    <p:sldId id="307" r:id="rId23"/>
    <p:sldId id="315" r:id="rId24"/>
    <p:sldId id="316" r:id="rId25"/>
    <p:sldId id="301" r:id="rId26"/>
    <p:sldId id="268" r:id="rId27"/>
    <p:sldId id="302" r:id="rId28"/>
    <p:sldId id="29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3" autoAdjust="0"/>
    <p:restoredTop sz="84416" autoAdjust="0"/>
  </p:normalViewPr>
  <p:slideViewPr>
    <p:cSldViewPr snapToGrid="0" showGuides="1">
      <p:cViewPr varScale="1">
        <p:scale>
          <a:sx n="77" d="100"/>
          <a:sy n="77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9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当误差对权值的偏 导数大于零时，权值 调整量为负，实际输 出大于期望输出， 权值向减少方向调整， 使得实际输出与期望 输出的差减少。 </a:t>
            </a:r>
            <a:endParaRPr lang="en-US" altLang="zh-CN" dirty="0"/>
          </a:p>
          <a:p>
            <a:r>
              <a:rPr lang="zh-CN" altLang="en-US" dirty="0"/>
              <a:t>当误差对权值的偏导数 小于零时，权值调整量 为正，实际输出少于期 望输出，权值向增大方向 调整，使得实际输出与期 望输出的差减少。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0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9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先不谈深度和偏置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9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5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4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feather map</a:t>
            </a:r>
            <a:r>
              <a:rPr lang="zh-CN" altLang="en-US" dirty="0"/>
              <a:t>和卷积层是两个不同概念，</a:t>
            </a:r>
            <a:endParaRPr lang="en-US" altLang="zh-CN" dirty="0"/>
          </a:p>
          <a:p>
            <a:r>
              <a:rPr lang="zh-CN" altLang="en-US" dirty="0"/>
              <a:t>权值共享：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在卷积层中权值共享是用来控制参数的数量。假如在一个卷积核中，每一个感受野采用的都是不同的权重值（卷积核的值不同），那么这样的网络中参数数量将是十分巨大的。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权值共享是基于这样的一个合理的假设：如果一个特征在计算某个空间位置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(x1,y1)(x1,y1)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的时候有用，那么它在计算另一个不同位置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(x2,y2)(x2,y2)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的时候也有用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93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卷积核和卷积层是两个不同概念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8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卷积核和卷积层是两个不同概念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0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最大池化比较好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4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85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4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它是怎么样把</a:t>
            </a:r>
            <a:r>
              <a:rPr lang="en-US" altLang="zh-CN" b="1" dirty="0">
                <a:effectLst/>
              </a:rPr>
              <a:t>3x3x5</a:t>
            </a:r>
            <a:r>
              <a:rPr lang="zh-CN" altLang="en-US" b="1" dirty="0">
                <a:effectLst/>
              </a:rPr>
              <a:t>的输出，转换成</a:t>
            </a:r>
            <a:r>
              <a:rPr lang="en-US" altLang="zh-CN" b="1" dirty="0">
                <a:effectLst/>
              </a:rPr>
              <a:t>1x4096</a:t>
            </a:r>
            <a:r>
              <a:rPr lang="zh-CN" altLang="en-US" b="1" dirty="0">
                <a:effectLst/>
              </a:rPr>
              <a:t>的形式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理解为在中间做了一个卷积</a:t>
            </a:r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70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1943</a:t>
            </a:r>
            <a:r>
              <a:rPr lang="zh-CN" altLang="en-US" dirty="0"/>
              <a:t>神经元，</a:t>
            </a: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9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38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7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1943</a:t>
            </a:r>
            <a:r>
              <a:rPr lang="zh-CN" altLang="en-US" dirty="0"/>
              <a:t>年，心理学家</a:t>
            </a:r>
            <a:r>
              <a:rPr lang="en-US" altLang="zh-CN" dirty="0"/>
              <a:t>McCulloch</a:t>
            </a:r>
            <a:r>
              <a:rPr lang="zh-CN" altLang="en-US" dirty="0"/>
              <a:t>和数学家</a:t>
            </a:r>
            <a:r>
              <a:rPr lang="en-US" altLang="zh-CN" dirty="0"/>
              <a:t>Pitts</a:t>
            </a:r>
            <a:r>
              <a:rPr lang="zh-CN" altLang="en-US" dirty="0"/>
              <a:t>参考了生物神经元的结构，发表了抽象的神经元模型</a:t>
            </a:r>
            <a:r>
              <a:rPr lang="en-US" altLang="zh-CN" dirty="0"/>
              <a:t>MP</a:t>
            </a:r>
            <a:r>
              <a:rPr lang="zh-CN" altLang="en-US" dirty="0"/>
              <a:t>，</a:t>
            </a:r>
            <a:r>
              <a:rPr lang="en-US" altLang="zh-CN" dirty="0"/>
              <a:t>1943</a:t>
            </a:r>
            <a:r>
              <a:rPr lang="zh-CN" altLang="en-US" dirty="0"/>
              <a:t>年发布的</a:t>
            </a:r>
            <a:r>
              <a:rPr lang="en-US" altLang="zh-CN" dirty="0"/>
              <a:t>MP</a:t>
            </a:r>
            <a:r>
              <a:rPr lang="zh-CN" altLang="en-US" dirty="0"/>
              <a:t>模型，虽然简单，但已经建立了神经网络大厦的地基。但是，</a:t>
            </a:r>
            <a:r>
              <a:rPr lang="en-US" altLang="zh-CN" dirty="0"/>
              <a:t>MP</a:t>
            </a:r>
            <a:r>
              <a:rPr lang="zh-CN" altLang="en-US" dirty="0"/>
              <a:t>模型中，权重的值都是预先设置的，因此不能学习。</a:t>
            </a:r>
            <a:r>
              <a:rPr lang="en-US" altLang="zh-CN" dirty="0"/>
              <a:t>1949</a:t>
            </a:r>
            <a:r>
              <a:rPr lang="zh-CN" altLang="en-US" dirty="0"/>
              <a:t>年心理学家</a:t>
            </a:r>
            <a:r>
              <a:rPr lang="en-US" altLang="zh-CN" dirty="0"/>
              <a:t>Hebb</a:t>
            </a:r>
            <a:r>
              <a:rPr lang="zh-CN" altLang="en-US" dirty="0"/>
              <a:t>提出了</a:t>
            </a:r>
            <a:r>
              <a:rPr lang="en-US" altLang="zh-CN" dirty="0"/>
              <a:t>Hebb</a:t>
            </a:r>
            <a:r>
              <a:rPr lang="zh-CN" altLang="en-US" dirty="0"/>
              <a:t>学习率，认为人脑神经细胞的突触（也就是连接）上的强度上可以变化的。于是计算科学家们开始考虑用调整权值的方法来让机器学习。这为后面的学习算法奠定了基础。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年，计算科学家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Rosenblatt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提出了由两层神经元组成的神经网络。他给它起了一个名字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“感知器”（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）（有的文献翻译成“感知机”，下文统一用“感知器”来指代）。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感知器是当时首个可以学习的人工神经网络。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Rosenblatt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现场演示了其学习识别简单图像的过程，在当时的社会引起了轰动。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人们认为已经发现了智能的奥秘，许多学者和科研机构纷纷投入到神经网络的研究中。美国军方大力资助了神经网络的研究，并认为神经网络比“原子弹工程”更重要。这段时间直到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年才结束，这个时期可以看作神经网络的第一次高潮。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4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Minsky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年出版了一本叫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《Perceptron》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的书，里面用详细的数学证明了感知器的弱点，尤其是感知器对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（异或）这样的简单分类任务都无法解决。由于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Minsky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的巨大影响力以及书中呈现的悲观态度，让很多学者和实验室纷纷放弃了神经网络的研究。神经网络的研究陷入了冰河期。这个时期又被称为“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winter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年以后，对于两层神经网络的研究才带来神经网络的复苏。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5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Rumelhar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等人提出了反向传播（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）算法，解决了两层神经网络所需要的复杂计算量问题，从而带动了业界使用两层神经网络研究的热潮。目前，大量的教授神经网络的教材，都是重点介绍两层（带一个隐藏层）神经网络的内容。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年代中期，由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Vapnik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等人发明的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，支持向量机）算法诞生，很快就在若干个方面体现出了对比神经网络的优势：无需调参；高效；全局最优解。基于以上种种理由，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迅速打败了神经网络算法成为主流。 这时候的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还很年轻，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年以后，正是他重新定义了神经网络，带来了神经网络复苏的又一春。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4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hyperlink" Target="https://github.com/vdumoulin/conv_arithmetic" TargetMode="External"/><Relationship Id="rId5" Type="http://schemas.openxmlformats.org/officeDocument/2006/relationships/hyperlink" Target="https://ezyang.github.io/convolution-visualizer/index.html" TargetMode="Externa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hyperlink" Target="https://zhuanlan.zhihu.com/p/33841176" TargetMode="External"/><Relationship Id="rId5" Type="http://schemas.openxmlformats.org/officeDocument/2006/relationships/hyperlink" Target="https://blog.csdn.net/xys430381_1/article/details/82529397" TargetMode="External"/><Relationship Id="rId4" Type="http://schemas.openxmlformats.org/officeDocument/2006/relationships/hyperlink" Target="https://www.cnblogs.com/subconscious/p/505874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029984" y="2618945"/>
            <a:ext cx="322298" cy="1219748"/>
            <a:chOff x="6783638" y="2143107"/>
            <a:chExt cx="322298" cy="1219748"/>
          </a:xfrm>
        </p:grpSpPr>
        <p:sp>
          <p:nvSpPr>
            <p:cNvPr id="34" name="任意多边形 33"/>
            <p:cNvSpPr/>
            <p:nvPr/>
          </p:nvSpPr>
          <p:spPr>
            <a:xfrm rot="18818261" flipH="1">
              <a:off x="6682464" y="2799765"/>
              <a:ext cx="455928" cy="180000"/>
            </a:xfrm>
            <a:custGeom>
              <a:avLst/>
              <a:gdLst>
                <a:gd name="connsiteX0" fmla="*/ 26360 w 455928"/>
                <a:gd name="connsiteY0" fmla="*/ 26360 h 180000"/>
                <a:gd name="connsiteX1" fmla="*/ 90000 w 455928"/>
                <a:gd name="connsiteY1" fmla="*/ 0 h 180000"/>
                <a:gd name="connsiteX2" fmla="*/ 267158 w 455928"/>
                <a:gd name="connsiteY2" fmla="*/ 0 h 180000"/>
                <a:gd name="connsiteX3" fmla="*/ 455928 w 455928"/>
                <a:gd name="connsiteY3" fmla="*/ 180000 h 180000"/>
                <a:gd name="connsiteX4" fmla="*/ 90000 w 455928"/>
                <a:gd name="connsiteY4" fmla="*/ 180000 h 180000"/>
                <a:gd name="connsiteX5" fmla="*/ 0 w 455928"/>
                <a:gd name="connsiteY5" fmla="*/ 90000 h 180000"/>
                <a:gd name="connsiteX6" fmla="*/ 26360 w 455928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28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67158" y="0"/>
                  </a:lnTo>
                  <a:lnTo>
                    <a:pt x="455928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FB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818261" flipH="1">
              <a:off x="6636780" y="2432263"/>
              <a:ext cx="758312" cy="180000"/>
            </a:xfrm>
            <a:custGeom>
              <a:avLst/>
              <a:gdLst>
                <a:gd name="connsiteX0" fmla="*/ 26360 w 758312"/>
                <a:gd name="connsiteY0" fmla="*/ 26360 h 180000"/>
                <a:gd name="connsiteX1" fmla="*/ 90000 w 758312"/>
                <a:gd name="connsiteY1" fmla="*/ 0 h 180000"/>
                <a:gd name="connsiteX2" fmla="*/ 569542 w 758312"/>
                <a:gd name="connsiteY2" fmla="*/ 0 h 180000"/>
                <a:gd name="connsiteX3" fmla="*/ 758312 w 758312"/>
                <a:gd name="connsiteY3" fmla="*/ 180000 h 180000"/>
                <a:gd name="connsiteX4" fmla="*/ 90000 w 758312"/>
                <a:gd name="connsiteY4" fmla="*/ 180000 h 180000"/>
                <a:gd name="connsiteX5" fmla="*/ 0 w 758312"/>
                <a:gd name="connsiteY5" fmla="*/ 90000 h 180000"/>
                <a:gd name="connsiteX6" fmla="*/ 26360 w 758312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12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569542" y="0"/>
                  </a:lnTo>
                  <a:lnTo>
                    <a:pt x="758312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E94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8818261" flipH="1">
              <a:off x="6698890" y="3098107"/>
              <a:ext cx="349496" cy="180000"/>
            </a:xfrm>
            <a:custGeom>
              <a:avLst/>
              <a:gdLst>
                <a:gd name="connsiteX0" fmla="*/ 26360 w 349496"/>
                <a:gd name="connsiteY0" fmla="*/ 26360 h 180000"/>
                <a:gd name="connsiteX1" fmla="*/ 90000 w 349496"/>
                <a:gd name="connsiteY1" fmla="*/ 0 h 180000"/>
                <a:gd name="connsiteX2" fmla="*/ 160726 w 349496"/>
                <a:gd name="connsiteY2" fmla="*/ 0 h 180000"/>
                <a:gd name="connsiteX3" fmla="*/ 349496 w 349496"/>
                <a:gd name="connsiteY3" fmla="*/ 180000 h 180000"/>
                <a:gd name="connsiteX4" fmla="*/ 90000 w 349496"/>
                <a:gd name="connsiteY4" fmla="*/ 180000 h 180000"/>
                <a:gd name="connsiteX5" fmla="*/ 0 w 349496"/>
                <a:gd name="connsiteY5" fmla="*/ 90000 h 180000"/>
                <a:gd name="connsiteX6" fmla="*/ 26360 w 349496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96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160726" y="0"/>
                  </a:lnTo>
                  <a:lnTo>
                    <a:pt x="349496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33A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8818261" flipH="1">
              <a:off x="6687161" y="2289854"/>
              <a:ext cx="441770" cy="180000"/>
            </a:xfrm>
            <a:custGeom>
              <a:avLst/>
              <a:gdLst>
                <a:gd name="connsiteX0" fmla="*/ 26360 w 441770"/>
                <a:gd name="connsiteY0" fmla="*/ 26360 h 180000"/>
                <a:gd name="connsiteX1" fmla="*/ 90000 w 441770"/>
                <a:gd name="connsiteY1" fmla="*/ 0 h 180000"/>
                <a:gd name="connsiteX2" fmla="*/ 253001 w 441770"/>
                <a:gd name="connsiteY2" fmla="*/ 0 h 180000"/>
                <a:gd name="connsiteX3" fmla="*/ 441770 w 441770"/>
                <a:gd name="connsiteY3" fmla="*/ 180000 h 180000"/>
                <a:gd name="connsiteX4" fmla="*/ 90000 w 441770"/>
                <a:gd name="connsiteY4" fmla="*/ 180000 h 180000"/>
                <a:gd name="connsiteX5" fmla="*/ 0 w 441770"/>
                <a:gd name="connsiteY5" fmla="*/ 90000 h 180000"/>
                <a:gd name="connsiteX6" fmla="*/ 26360 w 441770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0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53001" y="0"/>
                  </a:lnTo>
                  <a:lnTo>
                    <a:pt x="44177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438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65C874-7304-4A8C-933C-A7FFFFE05DF4}"/>
              </a:ext>
            </a:extLst>
          </p:cNvPr>
          <p:cNvSpPr txBox="1"/>
          <p:nvPr/>
        </p:nvSpPr>
        <p:spPr>
          <a:xfrm>
            <a:off x="3919398" y="2586824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1993312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0886 -1.11111E-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4.37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7" grpId="0" animBg="1"/>
      <p:bldP spid="24" grpId="0"/>
      <p:bldP spid="24" grpId="1"/>
      <p:bldP spid="24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39313" y="1217749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误差逆传播算法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580161" y="1893049"/>
                <a:ext cx="11552687" cy="2880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给定训练集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D={(x1,y1),(x2,y2),…,(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xm,ym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)},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假设一个神经网络拥有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个输入神经元、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个输出神经元、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个隐含层神经元。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设输出层第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个神经元的阈值用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，隐含层第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个神经元阈值用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表示。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输入层第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个神经元和隐层第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个神经元之间的权重为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；隐含层第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个神经元和输出层第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个神经元之间权重为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hj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记隐含层第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个神经元输入为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输出层第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个神经元接收的输入为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为隐含层第换个神经元的输出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假设隐藏层和输出层都使用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sigmoid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函数作为激活函数。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Sigmoid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函数有很好的性质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́"/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)(1−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1" y="1893049"/>
                <a:ext cx="11552687" cy="2880917"/>
              </a:xfrm>
              <a:prstGeom prst="rect">
                <a:avLst/>
              </a:prstGeom>
              <a:blipFill>
                <a:blip r:embed="rId4"/>
                <a:stretch>
                  <a:fillRect l="-422" t="-212" r="-475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/>
          <p:cNvSpPr/>
          <p:nvPr/>
        </p:nvSpPr>
        <p:spPr>
          <a:xfrm>
            <a:off x="324050" y="203089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24050" y="4439904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80197" y="5446911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324050" y="1356059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448706-35C4-49D9-A23E-261DA387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04" y="4226587"/>
            <a:ext cx="5618926" cy="25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39313" y="91001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误差逆传播算法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580161" y="1312754"/>
                <a:ext cx="11552687" cy="4672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对于训练例（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xk,yk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假设神经网络的输出为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则有均方误差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并且有（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d+L+1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q+L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个参数需要确定，取其中权重参数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为例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遵从梯度下降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它的更新估计式：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为学习率）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式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子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可知显然有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́"/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同理：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1" y="1312754"/>
                <a:ext cx="11552687" cy="4672818"/>
              </a:xfrm>
              <a:prstGeom prst="rect">
                <a:avLst/>
              </a:prstGeom>
              <a:blipFill>
                <a:blip r:embed="rId4"/>
                <a:stretch>
                  <a:fillRect l="-422" b="-13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/>
          <p:cNvSpPr/>
          <p:nvPr/>
        </p:nvSpPr>
        <p:spPr>
          <a:xfrm>
            <a:off x="324050" y="203089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24050" y="3154631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80197" y="5446911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324050" y="1048326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448706-35C4-49D9-A23E-261DA387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04" y="4226587"/>
            <a:ext cx="5618926" cy="25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过拟合问题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1884704"/>
            <a:ext cx="9871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神经网络强大的表示能力，经常会发生过拟合问题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22468" y="2499133"/>
            <a:ext cx="10649215" cy="2721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“早停”：将数据分为训练集和验证集，训练集计算梯度、更新权值和阈值，验证集用来估计误差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“正则化”：其思想是在误差目标函数中增加一个用于描述网路复炸程度的部分，例如连接权值和阈值的平方和。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260246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318341" y="5940283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D0897-9505-455D-8E2B-AFA0CE2B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75" y="4354013"/>
            <a:ext cx="4656700" cy="1255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82C96FE-F9C8-47E5-9DA0-122B01B5F3F6}"/>
                  </a:ext>
                </a:extLst>
              </p:cNvPr>
              <p:cNvSpPr/>
              <p:nvPr/>
            </p:nvSpPr>
            <p:spPr>
              <a:xfrm>
                <a:off x="1811488" y="5809075"/>
                <a:ext cx="98711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𝜆𝜖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），用于对经验误差与网络复杂度进行折中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82C96FE-F9C8-47E5-9DA0-122B01B5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88" y="5809075"/>
                <a:ext cx="9871173" cy="400110"/>
              </a:xfrm>
              <a:prstGeom prst="rect">
                <a:avLst/>
              </a:prstGeom>
              <a:blipFill>
                <a:blip r:embed="rId5"/>
                <a:stretch>
                  <a:fillRect l="-494" t="-1515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1.11111E-6 L -1.66667E-6 -0.1805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45833E-6 -4.44444E-6 L -1.45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9"/>
            <a:ext cx="411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卷积神经网络相关概念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Convolutional Neural Network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02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Two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卷积神经网络简介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07530" y="2036777"/>
            <a:ext cx="10039429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全链接神经网络处理大尺寸图像具有很明显的缺点：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图像展开为向量回丢失空间信息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参数过多，训练困难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大量的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参数容易导致过拟合</a:t>
            </a:r>
            <a:endParaRPr lang="en-US" altLang="zh-CN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516417" y="3287101"/>
            <a:ext cx="8901745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为了解决上述问题，提出了卷积神经网络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3506237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5085475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D1DF39-33C3-4505-A546-B2DD2840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30" y="3917437"/>
            <a:ext cx="8410059" cy="27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07530" y="2036777"/>
            <a:ext cx="10039429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卷积运算：对每个核单元值和与核单元重叠的对应图像像素值进行逐元素相乘，然后求和。精确值根据以下公式确定（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为内核宽度和高度，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为卷积输出，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为输入，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为卷积核）。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3506237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5085475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794064-5E1F-4642-830F-224F16B8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93" y="3183534"/>
            <a:ext cx="5841634" cy="10590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B795A2B-8246-43CF-B6EE-4D9B9CD263E0}"/>
              </a:ext>
            </a:extLst>
          </p:cNvPr>
          <p:cNvSpPr/>
          <p:nvPr/>
        </p:nvSpPr>
        <p:spPr>
          <a:xfrm>
            <a:off x="1645753" y="5018998"/>
            <a:ext cx="10039429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卷积作用：提取特征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7" name="椭圆 96"/>
          <p:cNvSpPr/>
          <p:nvPr/>
        </p:nvSpPr>
        <p:spPr>
          <a:xfrm>
            <a:off x="411347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347" y="3506237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11347" y="5085475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411347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CE1A75-6C8A-4AFE-A389-7B6BE3979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30" y="1852008"/>
            <a:ext cx="5606238" cy="409276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8F59CA-A282-484F-8065-5ED6EB367994}"/>
              </a:ext>
            </a:extLst>
          </p:cNvPr>
          <p:cNvSpPr txBox="1"/>
          <p:nvPr/>
        </p:nvSpPr>
        <p:spPr>
          <a:xfrm>
            <a:off x="938890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32A73B-B7EB-4204-85E8-A864A02E3AB6}"/>
              </a:ext>
            </a:extLst>
          </p:cNvPr>
          <p:cNvSpPr/>
          <p:nvPr/>
        </p:nvSpPr>
        <p:spPr>
          <a:xfrm>
            <a:off x="411347" y="6194529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https://ezyang.github.io/convolution-visualizer/index.html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3ADEED-10ED-418E-85B7-8719E91AC0BF}"/>
              </a:ext>
            </a:extLst>
          </p:cNvPr>
          <p:cNvSpPr/>
          <p:nvPr/>
        </p:nvSpPr>
        <p:spPr>
          <a:xfrm>
            <a:off x="6979339" y="619452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https://github.com/vdumoulin/conv_arithmetic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FE1532D-EF98-483F-870E-F66D49970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7130" y="1078475"/>
            <a:ext cx="5606238" cy="10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07407E-6 L -2.5E-6 -0.09144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-3.33333E-6 L -2.5E-6 -0.1805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07407E-6 L -2.5E-6 -0.26875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7" name="椭圆 96"/>
          <p:cNvSpPr/>
          <p:nvPr/>
        </p:nvSpPr>
        <p:spPr>
          <a:xfrm>
            <a:off x="411347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347" y="3506237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11347" y="5085475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411347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AE7E2-9CD6-42C6-99EB-63C609F2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0" y="1922028"/>
            <a:ext cx="10466193" cy="4272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2F6821-43FC-416D-96E6-29E0453000B9}"/>
              </a:ext>
            </a:extLst>
          </p:cNvPr>
          <p:cNvSpPr txBox="1"/>
          <p:nvPr/>
        </p:nvSpPr>
        <p:spPr>
          <a:xfrm>
            <a:off x="854268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07407E-6 L -2.5E-6 -0.09144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-3.33333E-6 L -2.5E-6 -0.1805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07407E-6 L -2.5E-6 -0.26875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396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feather map</a:t>
            </a:r>
            <a:r>
              <a:rPr lang="zh-CN" altLang="en-US" sz="2000" dirty="0"/>
              <a:t>和卷积核的理解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17355" y="3569426"/>
            <a:ext cx="10480478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也被称为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过滤器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），每个卷积核具有长、宽、深三个维度。在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的一个卷积层中：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卷积核的长、宽都是人为指定的，长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宽也被称为卷积核的尺寸，常用的尺寸为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3X3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5X5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卷积核的深度与当前图像的深度（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feather 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的张数）相同，所以指定卷积核时，只需指定其长和宽 两个参数。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卷积核中存储的是权重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17355" y="2149367"/>
            <a:ext cx="10214664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feather 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的每个卷积层，数据都是以三维形式存在的。你可以把它看成许多个二维图片叠在一起，其中每一个称为一个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。例如，灰度图像的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rgb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图像为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3686990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5744701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C85343-AA47-4A35-8D6E-89E6FBAEFCC5}"/>
              </a:ext>
            </a:extLst>
          </p:cNvPr>
          <p:cNvSpPr/>
          <p:nvPr/>
        </p:nvSpPr>
        <p:spPr>
          <a:xfrm>
            <a:off x="1550262" y="5566467"/>
            <a:ext cx="1021466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两者间的关系：一个卷积核对应一个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featherMap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2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-2.22222E-6 L -1.66667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-2.22222E-6 L -1.66667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7DA4C-1EE3-420C-AE62-F3A15889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987" y="1048091"/>
            <a:ext cx="5007843" cy="9917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ED7C2F-0615-49BF-86AD-12B68C80F921}"/>
              </a:ext>
            </a:extLst>
          </p:cNvPr>
          <p:cNvSpPr txBox="1"/>
          <p:nvPr/>
        </p:nvSpPr>
        <p:spPr>
          <a:xfrm>
            <a:off x="448923" y="1375557"/>
            <a:ext cx="396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卷积计算公式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9C79A8-3AD8-42D7-9589-BE7B9EF7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7" y="2939841"/>
            <a:ext cx="5624047" cy="2301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7DEFB9-1D59-40BC-A815-172769944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760" y="2780895"/>
            <a:ext cx="546401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10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>
            <a:spLocks noChangeAspect="1"/>
          </p:cNvSpPr>
          <p:nvPr/>
        </p:nvSpPr>
        <p:spPr>
          <a:xfrm rot="2700000">
            <a:off x="1556281" y="1988999"/>
            <a:ext cx="2880000" cy="2880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70873" y="1750703"/>
            <a:ext cx="2450817" cy="3364010"/>
            <a:chOff x="1770873" y="1750703"/>
            <a:chExt cx="2450817" cy="3364010"/>
          </a:xfrm>
        </p:grpSpPr>
        <p:sp>
          <p:nvSpPr>
            <p:cNvPr id="9" name="圆角矩形 8"/>
            <p:cNvSpPr>
              <a:spLocks noChangeAspect="1"/>
            </p:cNvSpPr>
            <p:nvPr/>
          </p:nvSpPr>
          <p:spPr>
            <a:xfrm rot="2700000">
              <a:off x="1770873" y="2203591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44464" y="4408177"/>
              <a:ext cx="721176" cy="706536"/>
              <a:chOff x="3161408" y="4408176"/>
              <a:chExt cx="721176" cy="706536"/>
            </a:xfrm>
          </p:grpSpPr>
          <p:sp>
            <p:nvSpPr>
              <p:cNvPr id="34" name="任意多边形 3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2724722" y="1750703"/>
              <a:ext cx="721176" cy="706536"/>
              <a:chOff x="3161408" y="4408176"/>
              <a:chExt cx="721176" cy="706536"/>
            </a:xfrm>
          </p:grpSpPr>
          <p:sp>
            <p:nvSpPr>
              <p:cNvPr id="38" name="任意多边形 3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123985" y="2890390"/>
            <a:ext cx="1836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目 录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50" name="矩形 49"/>
          <p:cNvSpPr/>
          <p:nvPr/>
        </p:nvSpPr>
        <p:spPr>
          <a:xfrm>
            <a:off x="6829304" y="1673186"/>
            <a:ext cx="4220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384F1"/>
                </a:solidFill>
                <a:latin typeface="+mj-ea"/>
                <a:ea typeface="+mj-ea"/>
              </a:rPr>
              <a:t>神经网络相关概念</a:t>
            </a:r>
            <a:endParaRPr lang="en-US" altLang="zh-CN" sz="2800" dirty="0">
              <a:solidFill>
                <a:srgbClr val="4384F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</a:rPr>
              <a:t>Neural Networks</a:t>
            </a:r>
            <a:endParaRPr lang="zh-CN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6829304" y="3047723"/>
            <a:ext cx="4220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E94236"/>
                </a:solidFill>
                <a:latin typeface="+mj-ea"/>
                <a:ea typeface="+mj-ea"/>
              </a:rPr>
              <a:t>卷积神经网络相关概念</a:t>
            </a:r>
            <a:endParaRPr lang="en-US" altLang="zh-CN" sz="2800" dirty="0">
              <a:solidFill>
                <a:srgbClr val="E94236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</a:rPr>
              <a:t>Specific examples of neural networks</a:t>
            </a:r>
            <a:endParaRPr lang="zh-CN" alt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6829304" y="4500490"/>
            <a:ext cx="4220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BBD06"/>
                </a:solidFill>
                <a:latin typeface="+mj-ea"/>
                <a:ea typeface="+mj-ea"/>
              </a:rPr>
              <a:t>编程实例</a:t>
            </a: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</a:rPr>
              <a:t>Specific examples of neural networks</a:t>
            </a:r>
            <a:endParaRPr lang="zh-CN" altLang="en-US" sz="28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5736000" y="1455171"/>
            <a:ext cx="720000" cy="923330"/>
            <a:chOff x="5736000" y="742784"/>
            <a:chExt cx="720000" cy="92333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0198" y="742784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4384F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zh-CN" altLang="en-US" sz="5400" dirty="0">
                <a:solidFill>
                  <a:srgbClr val="4384F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736000" y="2907938"/>
            <a:ext cx="720000" cy="923330"/>
            <a:chOff x="5736000" y="2195551"/>
            <a:chExt cx="720000" cy="92333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60198" y="2195551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E9423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zh-CN" altLang="en-US" sz="5400" dirty="0">
                <a:solidFill>
                  <a:srgbClr val="E9423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736000" y="4360705"/>
            <a:ext cx="720000" cy="923330"/>
            <a:chOff x="5736000" y="3648318"/>
            <a:chExt cx="720000" cy="92333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60198" y="3648318"/>
              <a:ext cx="471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FBBD0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zh-CN" altLang="en-US" sz="5400" dirty="0">
                <a:solidFill>
                  <a:srgbClr val="FBBD06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/>
      <p:bldP spid="43" grpId="1"/>
      <p:bldP spid="50" grpId="0"/>
      <p:bldP spid="51" grpId="0"/>
      <p:bldP spid="52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7DA4C-1EE3-420C-AE62-F3A15889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987" y="1048091"/>
            <a:ext cx="5007843" cy="9917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ED7C2F-0615-49BF-86AD-12B68C80F921}"/>
              </a:ext>
            </a:extLst>
          </p:cNvPr>
          <p:cNvSpPr txBox="1"/>
          <p:nvPr/>
        </p:nvSpPr>
        <p:spPr>
          <a:xfrm>
            <a:off x="448923" y="1375557"/>
            <a:ext cx="396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卷积计算公式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46F4C7-28BE-466F-8CE4-954999E4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184" y="2227745"/>
            <a:ext cx="6556377" cy="41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106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396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池化层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28795" y="1980880"/>
            <a:ext cx="10039429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池化（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Pooling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）也叫做下采样（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subsampling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），用一个像素代替原图上邻近的若干像素，在保留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特征的同时压缩其大小。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17355" y="3041938"/>
            <a:ext cx="8901745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池化的作用：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防止数据爆炸，节省运算量和运算时间。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防止过拟合</a:t>
            </a:r>
          </a:p>
        </p:txBody>
      </p:sp>
      <p:sp>
        <p:nvSpPr>
          <p:cNvPr id="97" name="椭圆 96"/>
          <p:cNvSpPr/>
          <p:nvPr/>
        </p:nvSpPr>
        <p:spPr>
          <a:xfrm>
            <a:off x="1166260" y="2256610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3123463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5085475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EEB208-F66C-4703-9A39-A5554FED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063" y="3733884"/>
            <a:ext cx="3970364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3.7037E-6 L -1.66667E-6 -0.1805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62442" y="1003695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全连接层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2617" y="1792226"/>
            <a:ext cx="4467969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全连接的层将结合不同卷积核学习到的特征，以便网络可以构建有关整体图像的全局表示。简单的说就是将卷积层学习到的特征整合到一起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11347" y="201205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347" y="326168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11347" y="4840924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411347" y="1071402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B2096D-5833-406F-A2A5-375A51B2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751" y="1633203"/>
            <a:ext cx="591363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81481E-6 L -2.5E-6 -0.1805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62442" y="1003695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全连接层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2617" y="1792226"/>
            <a:ext cx="4467969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全连接的层将结合不同卷积核学习到的特征，以便网络可以构建有关整体图像的全局表示。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11347" y="201205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347" y="326168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11347" y="4840924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411347" y="1071402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00FEB8-128D-4268-8B6A-DFE495FE9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28" y="2012059"/>
            <a:ext cx="6438126" cy="36945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64A1DE-A620-4ABC-97C6-4C55F0C04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2" y="3183633"/>
            <a:ext cx="3920395" cy="30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81481E-6 L -2.5E-6 -0.1805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62442" y="1003695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全连接层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11347" y="2012059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1347" y="3261686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11347" y="4840924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411347" y="1071402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3C78BC-306B-4291-B5F6-B2F411509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2" y="3014542"/>
            <a:ext cx="3711077" cy="28415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28991D-0B0B-48C6-9F6F-31647815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997" y="1560578"/>
            <a:ext cx="7491003" cy="42555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D72CBD8-E384-4075-873E-43BA1ED4CDC6}"/>
              </a:ext>
            </a:extLst>
          </p:cNvPr>
          <p:cNvSpPr/>
          <p:nvPr/>
        </p:nvSpPr>
        <p:spPr>
          <a:xfrm>
            <a:off x="765947" y="1944620"/>
            <a:ext cx="3711078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理解为做了一次卷积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F94CE1-98ED-40A6-A794-006B08211AC9}"/>
              </a:ext>
            </a:extLst>
          </p:cNvPr>
          <p:cNvSpPr/>
          <p:nvPr/>
        </p:nvSpPr>
        <p:spPr>
          <a:xfrm>
            <a:off x="7138199" y="896462"/>
            <a:ext cx="3711078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4096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7.40741E-7 L 3.75E-6 -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4.81481E-6 L -2.5E-6 -0.1805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5E-6 2.22222E-6 L -2.5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4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5988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神经网络的历史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882F1-4ED5-4B9D-8EDA-3FB38353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84" y="1713114"/>
            <a:ext cx="8747371" cy="46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100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编程实例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Specific examples of neural networks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03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Three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编程实例</a:t>
            </a:r>
          </a:p>
        </p:txBody>
      </p:sp>
      <p:sp>
        <p:nvSpPr>
          <p:cNvPr id="20" name="矩形 19"/>
          <p:cNvSpPr/>
          <p:nvPr/>
        </p:nvSpPr>
        <p:spPr>
          <a:xfrm>
            <a:off x="1231574" y="699118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 examples of 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参考资料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1884703"/>
            <a:ext cx="8869847" cy="2200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机器学习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周志华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https://www.cnblogs.com/subconscious/p/5058741.html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hlinkClick r:id="rId5"/>
              </a:rPr>
              <a:t>https://blog.csdn.net/xys430381_1/article/details/82529397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hlinkClick r:id="rId6"/>
              </a:rPr>
              <a:t>https://zhuanlan.zhihu.com/p/33841176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260246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3214143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33333E-6 L -1.66667E-6 -3.33333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 L -0.10885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0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9"/>
            <a:ext cx="3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神经网络相关概念</a:t>
            </a: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  <a:alpha val="90000"/>
                  </a:prstClr>
                </a:solidFill>
                <a:latin typeface="+mn-ea"/>
              </a:rPr>
              <a:t>Neural Networks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01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One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神经元模型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1884703"/>
            <a:ext cx="10593068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神经元是神经网络当中最基本的模型。在生物神经网络中每个神经元与其他神经元相连，当它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兴奋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时，就会向相连的神经元发送化学物质，从而改变这些神经元内的电位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如果某神经元的电位超过了 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阔值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，那么它就会被激活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兴奋起来，向其他神经元发送化学物质。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3DA884-4440-4EC5-9510-0EA07E42C59F}"/>
              </a:ext>
            </a:extLst>
          </p:cNvPr>
          <p:cNvSpPr/>
          <p:nvPr/>
        </p:nvSpPr>
        <p:spPr>
          <a:xfrm>
            <a:off x="1422469" y="3113566"/>
            <a:ext cx="10769531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1943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Warren McCulloch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Walter Pitts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将这种模型抽象出来，建立了“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M-P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神经元模型”（如下图）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EEA397-2842-40A6-B891-729572E7DD64}"/>
              </a:ext>
            </a:extLst>
          </p:cNvPr>
          <p:cNvSpPr/>
          <p:nvPr/>
        </p:nvSpPr>
        <p:spPr>
          <a:xfrm>
            <a:off x="1166260" y="4339522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18A35F-BEB4-46BA-8CAD-03F3705561E4}"/>
              </a:ext>
            </a:extLst>
          </p:cNvPr>
          <p:cNvSpPr/>
          <p:nvPr/>
        </p:nvSpPr>
        <p:spPr>
          <a:xfrm>
            <a:off x="1166260" y="3311633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3EB5FE-468A-40E3-B445-B9ED1895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4" y="3826302"/>
            <a:ext cx="5866971" cy="24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41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100" grpId="0" animBg="1"/>
      <p:bldP spid="106" grpId="0" animBg="1"/>
      <p:bldP spid="13" grpId="0"/>
      <p:bldP spid="14" grpId="0" animBg="1"/>
      <p:bldP spid="14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激活函数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1884704"/>
            <a:ext cx="9871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神经元最终是通过激活函数的处理产生神经元的输出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22468" y="2499133"/>
            <a:ext cx="10649215" cy="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常用的激活函数：</a:t>
            </a:r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tanh:f(x)=tanh(x)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f(x)=max(x,0)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sv-SE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softmax:f(x)=log(1+exp(x))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Sigmoid:f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(x)=1/(1+e^(-x))</a:t>
            </a:r>
          </a:p>
        </p:txBody>
      </p:sp>
      <p:sp>
        <p:nvSpPr>
          <p:cNvPr id="97" name="椭圆 96"/>
          <p:cNvSpPr/>
          <p:nvPr/>
        </p:nvSpPr>
        <p:spPr>
          <a:xfrm>
            <a:off x="1166260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260246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3214143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9A788B-4CA6-4D6C-B8A5-A1CBCED3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87" y="3441984"/>
            <a:ext cx="4494804" cy="2376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566D47-FCD3-4D68-B2D0-9DE9D9A8D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55" y="3441984"/>
            <a:ext cx="5747126" cy="23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537671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感知机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2189502"/>
            <a:ext cx="10520878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1958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年，计算科学家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Rosenblatt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提出了由两层神经元组成的神经网络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并取名为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感知机”（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Perceptron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17355" y="2865581"/>
            <a:ext cx="10673278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感知机由两层神经元组成，输入层接收外界输入信息后传给输出层，输出层是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M-P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神经元。感知器是当时首个可以学习的人工神经网络。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Rosenblatt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现场演示了其学习识别简单图像的过程，在当时的社会引起了轰动。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233569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3212064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4304999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075151-BE7D-4BC7-BCA6-AE18D3C0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290" y="4304999"/>
            <a:ext cx="4162891" cy="2192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56D6E7-7D35-4177-847B-C784B0D18E66}"/>
                  </a:ext>
                </a:extLst>
              </p:cNvPr>
              <p:cNvSpPr/>
              <p:nvPr/>
            </p:nvSpPr>
            <p:spPr>
              <a:xfrm>
                <a:off x="1342723" y="4053823"/>
                <a:ext cx="6253678" cy="2722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“与”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1⋀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y=f(1*x1+1*x2-2),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仅在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x1=x2=1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y=1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“或”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1∨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zh-CN" alt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则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y=f(1*x1+1*x2-0.5),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x1=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或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x2=1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y=1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3.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“非”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∽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y=f(-0.6*x1+0*x2+0.5),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仅在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y=0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；当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x1=0,y=1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A56D6E7-7D35-4177-847B-C784B0D18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23" y="4053823"/>
                <a:ext cx="6253678" cy="2722925"/>
              </a:xfrm>
              <a:prstGeom prst="rect">
                <a:avLst/>
              </a:prstGeom>
              <a:blipFill>
                <a:blip r:embed="rId5"/>
                <a:stretch>
                  <a:fillRect l="-780" t="-224" r="-1852"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567123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感知机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5565" y="2184553"/>
            <a:ext cx="4931205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矩阵表达形式：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= g(W*a)</a:t>
            </a:r>
          </a:p>
        </p:txBody>
      </p:sp>
      <p:sp>
        <p:nvSpPr>
          <p:cNvPr id="97" name="椭圆 96"/>
          <p:cNvSpPr/>
          <p:nvPr/>
        </p:nvSpPr>
        <p:spPr>
          <a:xfrm>
            <a:off x="361631" y="2317306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16028" y="3214143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316028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7CADF-3AAC-4AA5-89D4-33155E1C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2" y="3036741"/>
            <a:ext cx="2339543" cy="259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1D625F-5612-450C-AB65-C3FA652A1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785" y="3014357"/>
            <a:ext cx="3749584" cy="2588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A9114-6194-4110-8272-A92E8244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899" y="3026142"/>
            <a:ext cx="3940151" cy="26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7" grpId="0" animBg="1"/>
      <p:bldP spid="97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417355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多层网络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22469" y="1884704"/>
            <a:ext cx="9983468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为了解决非线性问题，需要使用多层功能神经元，如：使用两层感知机解决异或问题。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22469" y="2499133"/>
            <a:ext cx="9603271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输入层和输出层之间加一层神经元（隐含层），隐含层和输出层神经元都拥有激活函数的功能神经元，并且有</a:t>
            </a:r>
            <a:r>
              <a:rPr lang="zh-CN" altLang="en-US" dirty="0"/>
              <a:t>理论证明，两层神经网络可以无限逼近任意连续函数。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66260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166260" y="2602468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66260" y="3214143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1166260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D2B77E-3FC8-4AAD-A4AB-EFA825D4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14" y="3501559"/>
            <a:ext cx="6475370" cy="26929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D48E15-FB4B-4FAB-B40D-165861179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136" y="3501559"/>
            <a:ext cx="3711465" cy="26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7.40741E-7 L 2.70833E-6 -0.0914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11111E-6 L 2.70833E-6 -0.18055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222407" y="211393"/>
            <a:ext cx="487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神经网络相关概念</a:t>
            </a:r>
          </a:p>
        </p:txBody>
      </p:sp>
      <p:sp>
        <p:nvSpPr>
          <p:cNvPr id="20" name="矩形 19"/>
          <p:cNvSpPr/>
          <p:nvPr/>
        </p:nvSpPr>
        <p:spPr>
          <a:xfrm>
            <a:off x="1342723" y="663471"/>
            <a:ext cx="3964522" cy="26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598644" y="1248246"/>
            <a:ext cx="247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误差逆传播算法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8177" y="1852779"/>
            <a:ext cx="6499109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误差传播算法（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）算法，被成为迄今为止最成功的神经网络算法，在现实任务中使用神经网络时，大多数时在使用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算法进行训练。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0825" y="3323932"/>
            <a:ext cx="6378642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Rumelhar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等人提出了反向传播（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）算法，解决了两层神经网络所需要的复杂计算量问题，从而带动了业界使用两层神经网络研究的热潮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7549" y="1990793"/>
            <a:ext cx="130628" cy="130628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47549" y="3817439"/>
            <a:ext cx="130628" cy="130628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347549" y="1315953"/>
            <a:ext cx="130628" cy="221194"/>
          </a:xfrm>
          <a:prstGeom prst="roundRect">
            <a:avLst>
              <a:gd name="adj" fmla="val 50000"/>
            </a:avLst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B2185-B087-48FC-8CD4-FB92567A2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914" y="1083649"/>
            <a:ext cx="4874979" cy="314743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E45B6B8-8D74-4EDF-9313-9143309EDD10}"/>
              </a:ext>
            </a:extLst>
          </p:cNvPr>
          <p:cNvSpPr/>
          <p:nvPr/>
        </p:nvSpPr>
        <p:spPr>
          <a:xfrm>
            <a:off x="380197" y="5446911"/>
            <a:ext cx="130628" cy="130628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D14B83-9814-4993-8B2B-8C14A483E8EC}"/>
              </a:ext>
            </a:extLst>
          </p:cNvPr>
          <p:cNvSpPr/>
          <p:nvPr/>
        </p:nvSpPr>
        <p:spPr>
          <a:xfrm>
            <a:off x="598644" y="5359592"/>
            <a:ext cx="8056258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利用输出后的误差来估计输出层的直接前导层的误差，再用这个误差估计更前一层的误差，如此一层一层的反传下去，就获得了所有其他各层的误差估计。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16667E-6 1.48148E-6 L -4.16667E-6 -0.09144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16667E-6 -3.7037E-6 L -4.16667E-6 -0.18055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70833E-6 -1.48148E-6 L 2.70833E-6 -0.26875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4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92" grpId="0"/>
      <p:bldP spid="93" grpId="0"/>
      <p:bldP spid="94" grpId="0"/>
      <p:bldP spid="97" grpId="0" animBg="1"/>
      <p:bldP spid="97" grpId="1" animBg="1"/>
      <p:bldP spid="98" grpId="0" animBg="1"/>
      <p:bldP spid="98" grpId="1" animBg="1"/>
      <p:bldP spid="100" grpId="0" animBg="1"/>
      <p:bldP spid="106" grpId="0" animBg="1"/>
      <p:bldP spid="13" grpId="0" animBg="1"/>
      <p:bldP spid="13" grpId="1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2533</Words>
  <Application>Microsoft Office PowerPoint</Application>
  <PresentationFormat>宽屏</PresentationFormat>
  <Paragraphs>204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华文细黑</vt:lpstr>
      <vt:lpstr>微软雅黑</vt:lpstr>
      <vt:lpstr>Aharoni</vt:lpstr>
      <vt:lpstr>Arial</vt:lpstr>
      <vt:lpstr>Arial Black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zhouning</cp:lastModifiedBy>
  <cp:revision>160</cp:revision>
  <dcterms:created xsi:type="dcterms:W3CDTF">2016-09-14T22:36:34Z</dcterms:created>
  <dcterms:modified xsi:type="dcterms:W3CDTF">2020-03-11T03:20:07Z</dcterms:modified>
</cp:coreProperties>
</file>