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5.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12" r:id="rId2"/>
    <p:sldId id="304" r:id="rId3"/>
    <p:sldId id="279" r:id="rId4"/>
    <p:sldId id="313" r:id="rId5"/>
    <p:sldId id="314" r:id="rId6"/>
    <p:sldId id="293" r:id="rId7"/>
    <p:sldId id="315" r:id="rId8"/>
    <p:sldId id="320" r:id="rId9"/>
    <p:sldId id="286" r:id="rId10"/>
    <p:sldId id="316" r:id="rId11"/>
    <p:sldId id="317" r:id="rId12"/>
    <p:sldId id="321" r:id="rId13"/>
    <p:sldId id="322" r:id="rId14"/>
    <p:sldId id="318" r:id="rId15"/>
    <p:sldId id="319"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B39"/>
    <a:srgbClr val="D9D9D9"/>
    <a:srgbClr val="DCDEE0"/>
    <a:srgbClr val="616161"/>
    <a:srgbClr val="201A17"/>
    <a:srgbClr val="070707"/>
    <a:srgbClr val="DBDBDB"/>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showGuides="1">
      <p:cViewPr varScale="1">
        <p:scale>
          <a:sx n="81" d="100"/>
          <a:sy n="81" d="100"/>
        </p:scale>
        <p:origin x="778" y="6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微软雅黑 Light" panose="020B0502040204020203"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微软雅黑 Light" panose="020B0502040204020203" pitchFamily="34" charset="-122"/>
              </a:defRPr>
            </a:lvl1pPr>
          </a:lstStyle>
          <a:p>
            <a:fld id="{915CA9C5-7EA0-4D9C-B9C0-3ECAE44BE918}" type="datetimeFigureOut">
              <a:rPr lang="zh-CN" altLang="en-US" smtClean="0"/>
              <a:t>2019/11/14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微软雅黑 Light" panose="020B0502040204020203"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微软雅黑 Light" panose="020B0502040204020203" pitchFamily="34" charset="-122"/>
              </a:defRPr>
            </a:lvl1pPr>
          </a:lstStyle>
          <a:p>
            <a:fld id="{72BB0AE3-27A2-456D-827B-E61280247223}"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Light" panose="020B0502040204020203" pitchFamily="34" charset="-122"/>
        <a:cs typeface="+mn-cs"/>
      </a:defRPr>
    </a:lvl1pPr>
    <a:lvl2pPr marL="457200" algn="l" defTabSz="914400" rtl="0" eaLnBrk="1" latinLnBrk="0" hangingPunct="1">
      <a:defRPr sz="1200" kern="1200">
        <a:solidFill>
          <a:schemeClr val="tx1"/>
        </a:solidFill>
        <a:latin typeface="+mn-lt"/>
        <a:ea typeface="微软雅黑 Light" panose="020B0502040204020203" pitchFamily="34" charset="-122"/>
        <a:cs typeface="+mn-cs"/>
      </a:defRPr>
    </a:lvl2pPr>
    <a:lvl3pPr marL="914400" algn="l" defTabSz="914400" rtl="0" eaLnBrk="1" latinLnBrk="0" hangingPunct="1">
      <a:defRPr sz="1200" kern="1200">
        <a:solidFill>
          <a:schemeClr val="tx1"/>
        </a:solidFill>
        <a:latin typeface="+mn-lt"/>
        <a:ea typeface="微软雅黑 Light" panose="020B0502040204020203" pitchFamily="34" charset="-122"/>
        <a:cs typeface="+mn-cs"/>
      </a:defRPr>
    </a:lvl3pPr>
    <a:lvl4pPr marL="1371600" algn="l" defTabSz="914400" rtl="0" eaLnBrk="1" latinLnBrk="0" hangingPunct="1">
      <a:defRPr sz="1200" kern="1200">
        <a:solidFill>
          <a:schemeClr val="tx1"/>
        </a:solidFill>
        <a:latin typeface="+mn-lt"/>
        <a:ea typeface="微软雅黑 Light" panose="020B0502040204020203" pitchFamily="34" charset="-122"/>
        <a:cs typeface="+mn-cs"/>
      </a:defRPr>
    </a:lvl4pPr>
    <a:lvl5pPr marL="1828800" algn="l" defTabSz="914400" rtl="0" eaLnBrk="1" latinLnBrk="0" hangingPunct="1">
      <a:defRPr sz="1200" kern="1200">
        <a:solidFill>
          <a:schemeClr val="tx1"/>
        </a:solidFill>
        <a:latin typeface="+mn-lt"/>
        <a:ea typeface="微软雅黑 Light" panose="020B0502040204020203"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10</a:t>
            </a:fld>
            <a:endParaRPr lang="zh-CN" altLang="en-US"/>
          </a:p>
        </p:txBody>
      </p:sp>
    </p:spTree>
    <p:extLst>
      <p:ext uri="{BB962C8B-B14F-4D97-AF65-F5344CB8AC3E}">
        <p14:creationId xmlns:p14="http://schemas.microsoft.com/office/powerpoint/2010/main" val="319425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11</a:t>
            </a:fld>
            <a:endParaRPr lang="zh-CN" altLang="en-US"/>
          </a:p>
        </p:txBody>
      </p:sp>
    </p:spTree>
    <p:extLst>
      <p:ext uri="{BB962C8B-B14F-4D97-AF65-F5344CB8AC3E}">
        <p14:creationId xmlns:p14="http://schemas.microsoft.com/office/powerpoint/2010/main" val="3673492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12</a:t>
            </a:fld>
            <a:endParaRPr lang="zh-CN" altLang="en-US"/>
          </a:p>
        </p:txBody>
      </p:sp>
    </p:spTree>
    <p:extLst>
      <p:ext uri="{BB962C8B-B14F-4D97-AF65-F5344CB8AC3E}">
        <p14:creationId xmlns:p14="http://schemas.microsoft.com/office/powerpoint/2010/main" val="46740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13</a:t>
            </a:fld>
            <a:endParaRPr lang="zh-CN" altLang="en-US"/>
          </a:p>
        </p:txBody>
      </p:sp>
    </p:spTree>
    <p:extLst>
      <p:ext uri="{BB962C8B-B14F-4D97-AF65-F5344CB8AC3E}">
        <p14:creationId xmlns:p14="http://schemas.microsoft.com/office/powerpoint/2010/main" val="386280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14</a:t>
            </a:fld>
            <a:endParaRPr lang="zh-CN" altLang="en-US"/>
          </a:p>
        </p:txBody>
      </p:sp>
    </p:spTree>
    <p:extLst>
      <p:ext uri="{BB962C8B-B14F-4D97-AF65-F5344CB8AC3E}">
        <p14:creationId xmlns:p14="http://schemas.microsoft.com/office/powerpoint/2010/main" val="9304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GRAPH ATTENTION NETWORKS</a:t>
            </a:r>
            <a:endParaRPr lang="zh-CN" altLang="en-US" dirty="0"/>
          </a:p>
        </p:txBody>
      </p:sp>
      <p:sp>
        <p:nvSpPr>
          <p:cNvPr id="4" name="灯片编号占位符 3"/>
          <p:cNvSpPr>
            <a:spLocks noGrp="1"/>
          </p:cNvSpPr>
          <p:nvPr>
            <p:ph type="sldNum" sz="quarter" idx="10"/>
          </p:nvPr>
        </p:nvSpPr>
        <p:spPr/>
        <p:txBody>
          <a:bodyPr/>
          <a:lstStyle/>
          <a:p>
            <a:fld id="{72BB0AE3-27A2-456D-827B-E61280247223}" type="slidenum">
              <a:rPr lang="zh-CN" altLang="en-US" smtClean="0"/>
              <a:t>15</a:t>
            </a:fld>
            <a:endParaRPr lang="zh-CN" altLang="en-US"/>
          </a:p>
        </p:txBody>
      </p:sp>
    </p:spTree>
    <p:extLst>
      <p:ext uri="{BB962C8B-B14F-4D97-AF65-F5344CB8AC3E}">
        <p14:creationId xmlns:p14="http://schemas.microsoft.com/office/powerpoint/2010/main" val="21454446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4</a:t>
            </a:fld>
            <a:endParaRPr lang="zh-CN" altLang="en-US"/>
          </a:p>
        </p:txBody>
      </p:sp>
    </p:spTree>
    <p:extLst>
      <p:ext uri="{BB962C8B-B14F-4D97-AF65-F5344CB8AC3E}">
        <p14:creationId xmlns:p14="http://schemas.microsoft.com/office/powerpoint/2010/main" val="394601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5</a:t>
            </a:fld>
            <a:endParaRPr lang="zh-CN" altLang="en-US"/>
          </a:p>
        </p:txBody>
      </p:sp>
    </p:spTree>
    <p:extLst>
      <p:ext uri="{BB962C8B-B14F-4D97-AF65-F5344CB8AC3E}">
        <p14:creationId xmlns:p14="http://schemas.microsoft.com/office/powerpoint/2010/main" val="3848191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7</a:t>
            </a:fld>
            <a:endParaRPr lang="zh-CN" altLang="en-US"/>
          </a:p>
        </p:txBody>
      </p:sp>
    </p:spTree>
    <p:extLst>
      <p:ext uri="{BB962C8B-B14F-4D97-AF65-F5344CB8AC3E}">
        <p14:creationId xmlns:p14="http://schemas.microsoft.com/office/powerpoint/2010/main" val="3272394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8</a:t>
            </a:fld>
            <a:endParaRPr lang="zh-CN" altLang="en-US"/>
          </a:p>
        </p:txBody>
      </p:sp>
    </p:spTree>
    <p:extLst>
      <p:ext uri="{BB962C8B-B14F-4D97-AF65-F5344CB8AC3E}">
        <p14:creationId xmlns:p14="http://schemas.microsoft.com/office/powerpoint/2010/main" val="2927629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2BB0AE3-27A2-456D-827B-E6128024722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2019/11/14</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dirty="0"/>
          </a:p>
        </p:txBody>
      </p:sp>
      <p:sp>
        <p:nvSpPr>
          <p:cNvPr id="7" name="矩形 6"/>
          <p:cNvSpPr/>
          <p:nvPr userDrawn="1"/>
        </p:nvSpPr>
        <p:spPr>
          <a:xfrm>
            <a:off x="7163178" y="45642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模板下载：</a:t>
            </a:r>
            <a:r>
              <a:rPr kumimoji="0" lang="en-US" altLang="zh-CN" sz="100" b="0" i="0" u="none" strike="noStrike" kern="0" cap="none" spc="0" normalizeH="0" baseline="0" noProof="0" dirty="0">
                <a:ln>
                  <a:noFill/>
                </a:ln>
                <a:solidFill>
                  <a:schemeClr val="bg1">
                    <a:lumMod val="95000"/>
                  </a:schemeClr>
                </a:solidFill>
                <a:effectLst/>
                <a:uLnTx/>
                <a:uFillTx/>
              </a:rPr>
              <a:t>www.1ppt.com/moban/     </a:t>
            </a:r>
            <a:r>
              <a:rPr kumimoji="0" lang="zh-CN" altLang="en-US" sz="100" b="0" i="0" u="none" strike="noStrike" kern="0" cap="none" spc="0" normalizeH="0" baseline="0" noProof="0" dirty="0">
                <a:ln>
                  <a:noFill/>
                </a:ln>
                <a:solidFill>
                  <a:schemeClr val="bg1">
                    <a:lumMod val="95000"/>
                  </a:schemeClr>
                </a:solidFill>
                <a:effectLst/>
                <a:uLnTx/>
                <a:uFillTx/>
              </a:rPr>
              <a:t>行业</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节日</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模板：</a:t>
            </a:r>
            <a:r>
              <a:rPr kumimoji="0" lang="en-US" altLang="zh-CN" sz="100" b="0" i="0" u="none" strike="noStrike" kern="0" cap="none" spc="0" normalizeH="0" baseline="0" noProof="0" dirty="0">
                <a:ln>
                  <a:noFill/>
                </a:ln>
                <a:solidFill>
                  <a:schemeClr val="bg1">
                    <a:lumMod val="95000"/>
                  </a:schemeClr>
                </a:solidFill>
                <a:effectLst/>
                <a:uLnTx/>
                <a:uFillTx/>
              </a:rPr>
              <a:t>www.1ppt.com/jieri/           PPT</a:t>
            </a:r>
            <a:r>
              <a:rPr kumimoji="0" lang="zh-CN" altLang="en-US" sz="100" b="0" i="0" u="none" strike="noStrike" kern="0" cap="none" spc="0" normalizeH="0" baseline="0" noProof="0" dirty="0">
                <a:ln>
                  <a:noFill/>
                </a:ln>
                <a:solidFill>
                  <a:schemeClr val="bg1">
                    <a:lumMod val="95000"/>
                  </a:schemeClr>
                </a:solidFill>
                <a:effectLst/>
                <a:uLnTx/>
                <a:uFillTx/>
              </a:rPr>
              <a:t>素材下载：</a:t>
            </a:r>
            <a:r>
              <a:rPr kumimoji="0" lang="en-US" altLang="zh-CN" sz="100" b="0" i="0" u="none" strike="noStrike" kern="0" cap="none" spc="0" normalizeH="0" baseline="0" noProof="0" dirty="0">
                <a:ln>
                  <a:noFill/>
                </a:ln>
                <a:solidFill>
                  <a:schemeClr val="bg1">
                    <a:lumMod val="9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背景图片：</a:t>
            </a:r>
            <a:r>
              <a:rPr kumimoji="0" lang="en-US" altLang="zh-CN" sz="100" b="0" i="0" u="none" strike="noStrike" kern="0" cap="none" spc="0" normalizeH="0" baseline="0" noProof="0" dirty="0">
                <a:ln>
                  <a:noFill/>
                </a:ln>
                <a:solidFill>
                  <a:schemeClr val="bg1">
                    <a:lumMod val="95000"/>
                  </a:schemeClr>
                </a:solidFill>
                <a:effectLst/>
                <a:uLnTx/>
                <a:uFillTx/>
              </a:rPr>
              <a:t>www.1ppt.com/beijing/      PPT</a:t>
            </a:r>
            <a:r>
              <a:rPr kumimoji="0" lang="zh-CN" altLang="en-US" sz="100" b="0" i="0" u="none" strike="noStrike" kern="0" cap="none" spc="0" normalizeH="0" baseline="0" noProof="0" dirty="0">
                <a:ln>
                  <a:noFill/>
                </a:ln>
                <a:solidFill>
                  <a:schemeClr val="bg1">
                    <a:lumMod val="95000"/>
                  </a:schemeClr>
                </a:solidFill>
                <a:effectLst/>
                <a:uLnTx/>
                <a:uFillTx/>
              </a:rPr>
              <a:t>图表下载：</a:t>
            </a:r>
            <a:r>
              <a:rPr kumimoji="0" lang="en-US" altLang="zh-CN" sz="100" b="0" i="0" u="none" strike="noStrike" kern="0" cap="none" spc="0" normalizeH="0" baseline="0" noProof="0" dirty="0">
                <a:ln>
                  <a:noFill/>
                </a:ln>
                <a:solidFill>
                  <a:schemeClr val="bg1">
                    <a:lumMod val="9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优秀</a:t>
            </a:r>
            <a:r>
              <a:rPr kumimoji="0" lang="en-US" altLang="zh-CN" sz="100" b="0" i="0" u="none" strike="noStrike" kern="0" cap="none" spc="0" normalizeH="0" baseline="0" noProof="0" dirty="0">
                <a:ln>
                  <a:noFill/>
                </a:ln>
                <a:solidFill>
                  <a:schemeClr val="bg1">
                    <a:lumMod val="95000"/>
                  </a:schemeClr>
                </a:solidFill>
                <a:effectLst/>
                <a:uLnTx/>
                <a:uFillTx/>
              </a:rPr>
              <a:t>PPT</a:t>
            </a:r>
            <a:r>
              <a:rPr kumimoji="0" lang="zh-CN" altLang="en-US" sz="100" b="0" i="0" u="none" strike="noStrike" kern="0" cap="none" spc="0" normalizeH="0" baseline="0" noProof="0" dirty="0">
                <a:ln>
                  <a:noFill/>
                </a:ln>
                <a:solidFill>
                  <a:schemeClr val="bg1">
                    <a:lumMod val="95000"/>
                  </a:schemeClr>
                </a:solidFill>
                <a:effectLst/>
                <a:uLnTx/>
                <a:uFillTx/>
              </a:rPr>
              <a:t>下载：</a:t>
            </a:r>
            <a:r>
              <a:rPr kumimoji="0" lang="en-US" altLang="zh-CN" sz="100" b="0" i="0" u="none" strike="noStrike" kern="0" cap="none" spc="0" normalizeH="0" baseline="0" noProof="0" dirty="0">
                <a:ln>
                  <a:noFill/>
                </a:ln>
                <a:solidFill>
                  <a:schemeClr val="bg1">
                    <a:lumMod val="95000"/>
                  </a:schemeClr>
                </a:solidFill>
                <a:effectLst/>
                <a:uLnTx/>
                <a:uFillTx/>
              </a:rPr>
              <a:t>www.1ppt.com/xiazai/        PPT</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Word</a:t>
            </a:r>
            <a:r>
              <a:rPr kumimoji="0" lang="zh-CN" altLang="en-US" sz="100" b="0" i="0" u="none" strike="noStrike" kern="0" cap="none" spc="0" normalizeH="0" baseline="0" noProof="0" dirty="0">
                <a:ln>
                  <a:noFill/>
                </a:ln>
                <a:solidFill>
                  <a:schemeClr val="bg1">
                    <a:lumMod val="95000"/>
                  </a:schemeClr>
                </a:solidFill>
                <a:effectLst/>
                <a:uLnTx/>
                <a:uFillTx/>
              </a:rPr>
              <a:t>教程： </a:t>
            </a:r>
            <a:r>
              <a:rPr kumimoji="0" lang="en-US" altLang="zh-CN" sz="100" b="0" i="0" u="none" strike="noStrike" kern="0" cap="none" spc="0" normalizeH="0" baseline="0" noProof="0" dirty="0">
                <a:ln>
                  <a:noFill/>
                </a:ln>
                <a:solidFill>
                  <a:schemeClr val="bg1">
                    <a:lumMod val="95000"/>
                  </a:schemeClr>
                </a:solidFill>
                <a:effectLst/>
                <a:uLnTx/>
                <a:uFillTx/>
              </a:rPr>
              <a:t>www.1ppt.com/word/              Excel</a:t>
            </a:r>
            <a:r>
              <a:rPr kumimoji="0" lang="zh-CN" altLang="en-US" sz="100" b="0" i="0" u="none" strike="noStrike" kern="0" cap="none" spc="0" normalizeH="0" baseline="0" noProof="0" dirty="0">
                <a:ln>
                  <a:noFill/>
                </a:ln>
                <a:solidFill>
                  <a:schemeClr val="bg1">
                    <a:lumMod val="95000"/>
                  </a:schemeClr>
                </a:solidFill>
                <a:effectLst/>
                <a:uLnTx/>
                <a:uFillTx/>
              </a:rPr>
              <a:t>教程：</a:t>
            </a:r>
            <a:r>
              <a:rPr kumimoji="0" lang="en-US" altLang="zh-CN" sz="100" b="0" i="0" u="none" strike="noStrike" kern="0" cap="none" spc="0" normalizeH="0" baseline="0" noProof="0" dirty="0">
                <a:ln>
                  <a:noFill/>
                </a:ln>
                <a:solidFill>
                  <a:schemeClr val="bg1">
                    <a:lumMod val="9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资料下载：</a:t>
            </a:r>
            <a:r>
              <a:rPr kumimoji="0" lang="en-US" altLang="zh-CN" sz="100" b="0" i="0" u="none" strike="noStrike" kern="0" cap="none" spc="0" normalizeH="0" baseline="0" noProof="0" dirty="0">
                <a:ln>
                  <a:noFill/>
                </a:ln>
                <a:solidFill>
                  <a:schemeClr val="bg1">
                    <a:lumMod val="95000"/>
                  </a:schemeClr>
                </a:solidFill>
                <a:effectLst/>
                <a:uLnTx/>
                <a:uFillTx/>
              </a:rPr>
              <a:t>www.1ppt.com/ziliao/                PPT</a:t>
            </a:r>
            <a:r>
              <a:rPr kumimoji="0" lang="zh-CN" altLang="en-US" sz="100" b="0" i="0" u="none" strike="noStrike" kern="0" cap="none" spc="0" normalizeH="0" baseline="0" noProof="0" dirty="0">
                <a:ln>
                  <a:noFill/>
                </a:ln>
                <a:solidFill>
                  <a:schemeClr val="bg1">
                    <a:lumMod val="95000"/>
                  </a:schemeClr>
                </a:solidFill>
                <a:effectLst/>
                <a:uLnTx/>
                <a:uFillTx/>
              </a:rPr>
              <a:t>课件下载：</a:t>
            </a:r>
            <a:r>
              <a:rPr kumimoji="0" lang="en-US" altLang="zh-CN" sz="100" b="0" i="0" u="none" strike="noStrike" kern="0" cap="none" spc="0" normalizeH="0" baseline="0" noProof="0" dirty="0">
                <a:ln>
                  <a:noFill/>
                </a:ln>
                <a:solidFill>
                  <a:schemeClr val="bg1">
                    <a:lumMod val="9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范文下载：</a:t>
            </a:r>
            <a:r>
              <a:rPr kumimoji="0" lang="en-US" altLang="zh-CN" sz="100" b="0" i="0" u="none" strike="noStrike" kern="0" cap="none" spc="0" normalizeH="0" baseline="0" noProof="0" dirty="0">
                <a:ln>
                  <a:noFill/>
                </a:ln>
                <a:solidFill>
                  <a:schemeClr val="bg1">
                    <a:lumMod val="95000"/>
                  </a:schemeClr>
                </a:solidFill>
                <a:effectLst/>
                <a:uLnTx/>
                <a:uFillTx/>
              </a:rPr>
              <a:t>www.1ppt.com/fanwen/             </a:t>
            </a:r>
            <a:r>
              <a:rPr kumimoji="0" lang="zh-CN" altLang="en-US" sz="100" b="0" i="0" u="none" strike="noStrike" kern="0" cap="none" spc="0" normalizeH="0" baseline="0" noProof="0" dirty="0">
                <a:ln>
                  <a:noFill/>
                </a:ln>
                <a:solidFill>
                  <a:schemeClr val="bg1">
                    <a:lumMod val="95000"/>
                  </a:schemeClr>
                </a:solidFill>
                <a:effectLst/>
                <a:uLnTx/>
                <a:uFillTx/>
              </a:rPr>
              <a:t>试卷下载：</a:t>
            </a:r>
            <a:r>
              <a:rPr kumimoji="0" lang="en-US" altLang="zh-CN" sz="100" b="0" i="0" u="none" strike="noStrike" kern="0" cap="none" spc="0" normalizeH="0" baseline="0" noProof="0" dirty="0">
                <a:ln>
                  <a:noFill/>
                </a:ln>
                <a:solidFill>
                  <a:schemeClr val="bg1">
                    <a:lumMod val="9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教案下载：</a:t>
            </a:r>
            <a:r>
              <a:rPr kumimoji="0" lang="en-US" altLang="zh-CN" sz="100" b="0" i="0" u="none" strike="noStrike" kern="0" cap="none" spc="0" normalizeH="0" baseline="0" noProof="0" dirty="0">
                <a:ln>
                  <a:noFill/>
                </a:ln>
                <a:solidFill>
                  <a:schemeClr val="bg1">
                    <a:lumMod val="9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95000"/>
                  </a:schemeClr>
                </a:solidFill>
                <a:effectLst/>
                <a:uLnTx/>
                <a:uFillTx/>
              </a:rPr>
              <a:t>字体下载：</a:t>
            </a:r>
            <a:r>
              <a:rPr kumimoji="0" lang="en-US" altLang="zh-CN" sz="100" b="0" i="0" u="none" strike="noStrike" kern="0" cap="none" spc="0" normalizeH="0" baseline="0" noProof="0" dirty="0">
                <a:ln>
                  <a:noFill/>
                </a:ln>
                <a:solidFill>
                  <a:schemeClr val="bg1">
                    <a:lumMod val="9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95000"/>
                  </a:schemeClr>
                </a:solidFill>
                <a:effectLst/>
                <a:uLnTx/>
                <a:uFillTx/>
              </a:rPr>
              <a:t> </a:t>
            </a:r>
            <a:endParaRPr kumimoji="0" lang="zh-CN" altLang="en-US" sz="100" b="0" i="0" u="none" strike="noStrike" kern="0" cap="none" spc="0" normalizeH="0" baseline="0" noProof="0" dirty="0">
              <a:ln>
                <a:noFill/>
              </a:ln>
              <a:solidFill>
                <a:schemeClr val="bg1">
                  <a:lumMod val="95000"/>
                </a:schemeClr>
              </a:solidFill>
              <a:effectLst/>
              <a:uLnTx/>
              <a:uFillTx/>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BCD24AF-367D-4F7B-BCBC-AB4AF3EE44F1}" type="datetimeFigureOut">
              <a:rPr lang="zh-CN" altLang="en-US" smtClean="0"/>
              <a:t>2019/11/14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0F063A-7B63-491C-A845-B41E9950C87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Light" panose="020B0502040204020203" pitchFamily="34" charset="-122"/>
              </a:defRPr>
            </a:lvl1pPr>
          </a:lstStyle>
          <a:p>
            <a:fld id="{4BCD24AF-367D-4F7B-BCBC-AB4AF3EE44F1}" type="datetimeFigureOut">
              <a:rPr lang="zh-CN" altLang="en-US" smtClean="0"/>
              <a:t>2019/11/14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Light" panose="020B0502040204020203" pitchFamily="34" charset="-122"/>
              </a:defRPr>
            </a:lvl1pPr>
          </a:lstStyle>
          <a:p>
            <a:fld id="{600F063A-7B63-491C-A845-B41E9950C879}" type="slidenum">
              <a:rPr lang="zh-CN" altLang="en-US" smtClean="0"/>
              <a:t>‹#›</a:t>
            </a:fld>
            <a:endParaRPr lang="zh-CN" altLang="en-US" dirty="0"/>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http://schemas.microsoft.com/office/powerpoint/2012/main">
    <mc:Choice Requires="p15">
      <p:transition xmlns:p14="http://schemas.microsoft.com/office/powerpoint/2010/main" spd="slow" p14:dur="2000" advTm="1000">
        <p15:prstTrans prst="drape"/>
      </p:transition>
    </mc:Choice>
    <mc:Fallback xmlns="">
      <p:transition spd="slow" advTm="1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菱形 14"/>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0" name="等腰三角形 19"/>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1" name="等腰三角形 20"/>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22" name="文本框 21"/>
          <p:cNvSpPr txBox="1"/>
          <p:nvPr/>
        </p:nvSpPr>
        <p:spPr>
          <a:xfrm>
            <a:off x="3000743" y="2189091"/>
            <a:ext cx="6417141" cy="923330"/>
          </a:xfrm>
          <a:prstGeom prst="rect">
            <a:avLst/>
          </a:prstGeom>
          <a:noFill/>
          <a:ln>
            <a:noFill/>
          </a:ln>
        </p:spPr>
        <p:txBody>
          <a:bodyPr wrap="none" rtlCol="0">
            <a:spAutoFit/>
          </a:bodyPr>
          <a:lstStyle/>
          <a:p>
            <a:r>
              <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rPr>
              <a:t>跨年龄人脸情感识别</a:t>
            </a:r>
          </a:p>
        </p:txBody>
      </p:sp>
      <p:sp>
        <p:nvSpPr>
          <p:cNvPr id="23" name="文本框 22"/>
          <p:cNvSpPr txBox="1"/>
          <p:nvPr/>
        </p:nvSpPr>
        <p:spPr>
          <a:xfrm>
            <a:off x="3640587" y="3530136"/>
            <a:ext cx="5105157" cy="430887"/>
          </a:xfrm>
          <a:prstGeom prst="rect">
            <a:avLst/>
          </a:prstGeom>
          <a:noFill/>
          <a:ln>
            <a:noFill/>
          </a:ln>
        </p:spPr>
        <p:txBody>
          <a:bodyPr wrap="square" rtlCol="0">
            <a:spAutoFit/>
          </a:bodyPr>
          <a:lstStyle/>
          <a:p>
            <a:r>
              <a:rPr lang="en-US" altLang="zh-CN" sz="22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rPr>
              <a:t>Cross-age face emotion recognition</a:t>
            </a:r>
            <a:endParaRPr lang="zh-CN" altLang="en-US" sz="2200" dirty="0">
              <a:solidFill>
                <a:schemeClr val="tx1">
                  <a:lumMod val="85000"/>
                  <a:lumOff val="15000"/>
                </a:schemeClr>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7" name="任意多边形: 形状 15"/>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1" fmla="*/ 0 w 4454013"/>
              <a:gd name="connsiteY0-2" fmla="*/ 531514 h 767488"/>
              <a:gd name="connsiteX1-3" fmla="*/ 1828800 w 4454013"/>
              <a:gd name="connsiteY1-4" fmla="*/ 572 h 767488"/>
              <a:gd name="connsiteX2-5" fmla="*/ 3628103 w 4454013"/>
              <a:gd name="connsiteY2-6" fmla="*/ 620004 h 767488"/>
              <a:gd name="connsiteX3-7" fmla="*/ 4195569 w 4454013"/>
              <a:gd name="connsiteY3-8" fmla="*/ 735545 h 767488"/>
              <a:gd name="connsiteX4" fmla="*/ 4454013 w 4454013"/>
              <a:gd name="connsiteY4" fmla="*/ 767488 h 767488"/>
              <a:gd name="connsiteX0-9" fmla="*/ 0 w 4454013"/>
              <a:gd name="connsiteY0-10" fmla="*/ 531514 h 767488"/>
              <a:gd name="connsiteX1-11" fmla="*/ 1828800 w 4454013"/>
              <a:gd name="connsiteY1-12" fmla="*/ 572 h 767488"/>
              <a:gd name="connsiteX2-13" fmla="*/ 3628103 w 4454013"/>
              <a:gd name="connsiteY2-14" fmla="*/ 620004 h 767488"/>
              <a:gd name="connsiteX3-15" fmla="*/ 4081269 w 4454013"/>
              <a:gd name="connsiteY3-16" fmla="*/ 730782 h 767488"/>
              <a:gd name="connsiteX4-17" fmla="*/ 4454013 w 4454013"/>
              <a:gd name="connsiteY4-18" fmla="*/ 767488 h 767488"/>
              <a:gd name="connsiteX0-19" fmla="*/ 0 w 4081269"/>
              <a:gd name="connsiteY0-20" fmla="*/ 531514 h 730782"/>
              <a:gd name="connsiteX1-21" fmla="*/ 1828800 w 4081269"/>
              <a:gd name="connsiteY1-22" fmla="*/ 572 h 730782"/>
              <a:gd name="connsiteX2-23" fmla="*/ 3628103 w 4081269"/>
              <a:gd name="connsiteY2-24" fmla="*/ 620004 h 730782"/>
              <a:gd name="connsiteX3-25" fmla="*/ 4081269 w 4081269"/>
              <a:gd name="connsiteY3-26" fmla="*/ 730782 h 730782"/>
            </a:gdLst>
            <a:ahLst/>
            <a:cxnLst>
              <a:cxn ang="0">
                <a:pos x="connsiteX0-1" y="connsiteY0-2"/>
              </a:cxn>
              <a:cxn ang="0">
                <a:pos x="connsiteX1-3" y="connsiteY1-4"/>
              </a:cxn>
              <a:cxn ang="0">
                <a:pos x="connsiteX2-5" y="connsiteY2-6"/>
              </a:cxn>
              <a:cxn ang="0">
                <a:pos x="connsiteX3-7" y="connsiteY3-8"/>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8" name="任意多边形: 形状 18"/>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1" fmla="*/ 0 w 4733772"/>
              <a:gd name="connsiteY0-2" fmla="*/ 364821 h 700144"/>
              <a:gd name="connsiteX1-3" fmla="*/ 1105669 w 4733772"/>
              <a:gd name="connsiteY1-4" fmla="*/ 689285 h 700144"/>
              <a:gd name="connsiteX2-5" fmla="*/ 2904972 w 4733772"/>
              <a:gd name="connsiteY2-6" fmla="*/ 10859 h 700144"/>
              <a:gd name="connsiteX3-7" fmla="*/ 4733772 w 4733772"/>
              <a:gd name="connsiteY3-8" fmla="*/ 335324 h 700144"/>
            </a:gdLst>
            <a:ahLst/>
            <a:cxnLst>
              <a:cxn ang="0">
                <a:pos x="connsiteX0-1" y="connsiteY0-2"/>
              </a:cxn>
              <a:cxn ang="0">
                <a:pos x="connsiteX1-3" y="connsiteY1-4"/>
              </a:cxn>
              <a:cxn ang="0">
                <a:pos x="connsiteX2-5" y="connsiteY2-6"/>
              </a:cxn>
              <a:cxn ang="0">
                <a:pos x="connsiteX3-7" y="connsiteY3-8"/>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9" name="任意多边形: 形状 19"/>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1" fmla="*/ 0 w 4414070"/>
              <a:gd name="connsiteY0-2" fmla="*/ 196030 h 560475"/>
              <a:gd name="connsiteX1-3" fmla="*/ 992444 w 4414070"/>
              <a:gd name="connsiteY1-4" fmla="*/ 29497 h 560475"/>
              <a:gd name="connsiteX2-5" fmla="*/ 2850741 w 4414070"/>
              <a:gd name="connsiteY2-6" fmla="*/ 560438 h 560475"/>
              <a:gd name="connsiteX3-7" fmla="*/ 4414070 w 4414070"/>
              <a:gd name="connsiteY3-8" fmla="*/ 0 h 560475"/>
            </a:gdLst>
            <a:ahLst/>
            <a:cxnLst>
              <a:cxn ang="0">
                <a:pos x="connsiteX0-1" y="connsiteY0-2"/>
              </a:cxn>
              <a:cxn ang="0">
                <a:pos x="connsiteX1-3" y="connsiteY1-4"/>
              </a:cxn>
              <a:cxn ang="0">
                <a:pos x="connsiteX2-5" y="connsiteY2-6"/>
              </a:cxn>
              <a:cxn ang="0">
                <a:pos x="connsiteX3-7" y="connsiteY3-8"/>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0" name="任意多边形: 形状 20"/>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1" name="矩形: 圆角 22"/>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2" name="矩形: 圆角 23"/>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3" name="矩形: 圆角 24"/>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4" name="矩形: 圆角 25"/>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5" name="矩形: 圆角 26"/>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6" name="矩形: 圆角 27"/>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7" name="矩形: 圆角 51"/>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8" name="矩形: 圆角 53"/>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39" name="矩形: 圆角 56"/>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1000" fill="hold"/>
                                        <p:tgtEl>
                                          <p:spTgt spid="21"/>
                                        </p:tgtEl>
                                        <p:attrNameLst>
                                          <p:attrName>ppt_x</p:attrName>
                                        </p:attrNameLst>
                                      </p:cBhvr>
                                      <p:tavLst>
                                        <p:tav tm="0">
                                          <p:val>
                                            <p:strVal val="#ppt_x"/>
                                          </p:val>
                                        </p:tav>
                                        <p:tav tm="100000">
                                          <p:val>
                                            <p:strVal val="#ppt_x"/>
                                          </p:val>
                                        </p:tav>
                                      </p:tavLst>
                                    </p:anim>
                                    <p:anim calcmode="lin" valueType="num">
                                      <p:cBhvr additive="base">
                                        <p:cTn id="14" dur="1000" fill="hold"/>
                                        <p:tgtEl>
                                          <p:spTgt spid="21"/>
                                        </p:tgtEl>
                                        <p:attrNameLst>
                                          <p:attrName>ppt_y</p:attrName>
                                        </p:attrNameLst>
                                      </p:cBhvr>
                                      <p:tavLst>
                                        <p:tav tm="0">
                                          <p:val>
                                            <p:strVal val="0-#ppt_h/2"/>
                                          </p:val>
                                        </p:tav>
                                        <p:tav tm="100000">
                                          <p:val>
                                            <p:strVal val="#ppt_y"/>
                                          </p:val>
                                        </p:tav>
                                      </p:tavLst>
                                    </p:anim>
                                  </p:childTnLst>
                                </p:cTn>
                              </p:par>
                            </p:childTnLst>
                          </p:cTn>
                        </p:par>
                        <p:par>
                          <p:cTn id="15" fill="hold">
                            <p:stCondLst>
                              <p:cond delay="2000"/>
                            </p:stCondLst>
                            <p:childTnLst>
                              <p:par>
                                <p:cTn id="16" presetID="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1000" fill="hold"/>
                                        <p:tgtEl>
                                          <p:spTgt spid="20"/>
                                        </p:tgtEl>
                                        <p:attrNameLst>
                                          <p:attrName>ppt_x</p:attrName>
                                        </p:attrNameLst>
                                      </p:cBhvr>
                                      <p:tavLst>
                                        <p:tav tm="0">
                                          <p:val>
                                            <p:strVal val="#ppt_x"/>
                                          </p:val>
                                        </p:tav>
                                        <p:tav tm="100000">
                                          <p:val>
                                            <p:strVal val="#ppt_x"/>
                                          </p:val>
                                        </p:tav>
                                      </p:tavLst>
                                    </p:anim>
                                    <p:anim calcmode="lin" valueType="num">
                                      <p:cBhvr additive="base">
                                        <p:cTn id="19" dur="1000" fill="hold"/>
                                        <p:tgtEl>
                                          <p:spTgt spid="20"/>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23" presetClass="entr" presetSubtype="3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1250" fill="hold"/>
                                        <p:tgtEl>
                                          <p:spTgt spid="22"/>
                                        </p:tgtEl>
                                        <p:attrNameLst>
                                          <p:attrName>ppt_w</p:attrName>
                                        </p:attrNameLst>
                                      </p:cBhvr>
                                      <p:tavLst>
                                        <p:tav tm="0">
                                          <p:val>
                                            <p:strVal val="(6*min(max(#ppt_w*#ppt_h,.3),1)-7.4)/-.7*#ppt_w"/>
                                          </p:val>
                                        </p:tav>
                                        <p:tav tm="100000">
                                          <p:val>
                                            <p:strVal val="#ppt_w"/>
                                          </p:val>
                                        </p:tav>
                                      </p:tavLst>
                                    </p:anim>
                                    <p:anim calcmode="lin" valueType="num">
                                      <p:cBhvr>
                                        <p:cTn id="24" dur="1250" fill="hold"/>
                                        <p:tgtEl>
                                          <p:spTgt spid="22"/>
                                        </p:tgtEl>
                                        <p:attrNameLst>
                                          <p:attrName>ppt_h</p:attrName>
                                        </p:attrNameLst>
                                      </p:cBhvr>
                                      <p:tavLst>
                                        <p:tav tm="0">
                                          <p:val>
                                            <p:strVal val="(6*min(max(#ppt_w*#ppt_h,.3),1)-7.4)/-.7*#ppt_h"/>
                                          </p:val>
                                        </p:tav>
                                        <p:tav tm="100000">
                                          <p:val>
                                            <p:strVal val="#ppt_h"/>
                                          </p:val>
                                        </p:tav>
                                      </p:tavLst>
                                    </p:anim>
                                    <p:anim calcmode="lin" valueType="num">
                                      <p:cBhvr>
                                        <p:cTn id="25" dur="1250" fill="hold"/>
                                        <p:tgtEl>
                                          <p:spTgt spid="22"/>
                                        </p:tgtEl>
                                        <p:attrNameLst>
                                          <p:attrName>ppt_x</p:attrName>
                                        </p:attrNameLst>
                                      </p:cBhvr>
                                      <p:tavLst>
                                        <p:tav tm="0">
                                          <p:val>
                                            <p:fltVal val="0.5"/>
                                          </p:val>
                                        </p:tav>
                                        <p:tav tm="100000">
                                          <p:val>
                                            <p:strVal val="#ppt_x"/>
                                          </p:val>
                                        </p:tav>
                                      </p:tavLst>
                                    </p:anim>
                                    <p:anim calcmode="lin" valueType="num">
                                      <p:cBhvr>
                                        <p:cTn id="26" dur="1250" fill="hold"/>
                                        <p:tgtEl>
                                          <p:spTgt spid="22"/>
                                        </p:tgtEl>
                                        <p:attrNameLst>
                                          <p:attrName>ppt_y</p:attrName>
                                        </p:attrNameLst>
                                      </p:cBhvr>
                                      <p:tavLst>
                                        <p:tav tm="0">
                                          <p:val>
                                            <p:strVal val="1+(6*min(max(#ppt_w*#ppt_h,.3),1)-7.4)/-.7*#ppt_h/2"/>
                                          </p:val>
                                        </p:tav>
                                        <p:tav tm="100000">
                                          <p:val>
                                            <p:strVal val="#ppt_y"/>
                                          </p:val>
                                        </p:tav>
                                      </p:tavLst>
                                    </p:anim>
                                  </p:childTnLst>
                                </p:cTn>
                              </p:par>
                            </p:childTnLst>
                          </p:cTn>
                        </p:par>
                        <p:par>
                          <p:cTn id="27" fill="hold">
                            <p:stCondLst>
                              <p:cond delay="4250"/>
                            </p:stCondLst>
                            <p:childTnLst>
                              <p:par>
                                <p:cTn id="28" presetID="2" presetClass="entr" presetSubtype="4" fill="hold" grpId="0" nodeType="afterEffect">
                                  <p:stCondLst>
                                    <p:cond delay="0"/>
                                  </p:stCondLst>
                                  <p:iterate type="lt">
                                    <p:tmPct val="10000"/>
                                  </p:iterate>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750" fill="hold"/>
                                        <p:tgtEl>
                                          <p:spTgt spid="23"/>
                                        </p:tgtEl>
                                        <p:attrNameLst>
                                          <p:attrName>ppt_x</p:attrName>
                                        </p:attrNameLst>
                                      </p:cBhvr>
                                      <p:tavLst>
                                        <p:tav tm="0">
                                          <p:val>
                                            <p:strVal val="#ppt_x"/>
                                          </p:val>
                                        </p:tav>
                                        <p:tav tm="100000">
                                          <p:val>
                                            <p:strVal val="#ppt_x"/>
                                          </p:val>
                                        </p:tav>
                                      </p:tavLst>
                                    </p:anim>
                                    <p:anim calcmode="lin" valueType="num">
                                      <p:cBhvr additive="base">
                                        <p:cTn id="31" dur="750" fill="hold"/>
                                        <p:tgtEl>
                                          <p:spTgt spid="23"/>
                                        </p:tgtEl>
                                        <p:attrNameLst>
                                          <p:attrName>ppt_y</p:attrName>
                                        </p:attrNameLst>
                                      </p:cBhvr>
                                      <p:tavLst>
                                        <p:tav tm="0">
                                          <p:val>
                                            <p:strVal val="1+#ppt_h/2"/>
                                          </p:val>
                                        </p:tav>
                                        <p:tav tm="100000">
                                          <p:val>
                                            <p:strVal val="#ppt_y"/>
                                          </p:val>
                                        </p:tav>
                                      </p:tavLst>
                                    </p:anim>
                                  </p:childTnLst>
                                </p:cTn>
                              </p:par>
                              <p:par>
                                <p:cTn id="32" presetID="22" presetClass="entr" presetSubtype="8" fill="hold" grpId="0" nodeType="withEffect">
                                  <p:stCondLst>
                                    <p:cond delay="175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22" presetClass="entr" presetSubtype="8" fill="hold" grpId="0" nodeType="withEffect">
                                  <p:stCondLst>
                                    <p:cond delay="225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grpId="0" nodeType="withEffect">
                                  <p:stCondLst>
                                    <p:cond delay="275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par>
                                <p:cTn id="41" presetID="22" presetClass="entr" presetSubtype="8" fill="hold" grpId="0" nodeType="withEffect">
                                  <p:stCondLst>
                                    <p:cond delay="325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42" presetClass="entr" presetSubtype="0" fill="hold" grpId="0" nodeType="withEffect">
                                  <p:stCondLst>
                                    <p:cond delay="375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anim calcmode="lin" valueType="num">
                                      <p:cBhvr>
                                        <p:cTn id="47" dur="500" fill="hold"/>
                                        <p:tgtEl>
                                          <p:spTgt spid="34"/>
                                        </p:tgtEl>
                                        <p:attrNameLst>
                                          <p:attrName>ppt_x</p:attrName>
                                        </p:attrNameLst>
                                      </p:cBhvr>
                                      <p:tavLst>
                                        <p:tav tm="0">
                                          <p:val>
                                            <p:strVal val="#ppt_x"/>
                                          </p:val>
                                        </p:tav>
                                        <p:tav tm="100000">
                                          <p:val>
                                            <p:strVal val="#ppt_x"/>
                                          </p:val>
                                        </p:tav>
                                      </p:tavLst>
                                    </p:anim>
                                    <p:anim calcmode="lin" valueType="num">
                                      <p:cBhvr>
                                        <p:cTn id="48" dur="500" fill="hold"/>
                                        <p:tgtEl>
                                          <p:spTgt spid="3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375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anim calcmode="lin" valueType="num">
                                      <p:cBhvr>
                                        <p:cTn id="52" dur="500" fill="hold"/>
                                        <p:tgtEl>
                                          <p:spTgt spid="33"/>
                                        </p:tgtEl>
                                        <p:attrNameLst>
                                          <p:attrName>ppt_x</p:attrName>
                                        </p:attrNameLst>
                                      </p:cBhvr>
                                      <p:tavLst>
                                        <p:tav tm="0">
                                          <p:val>
                                            <p:strVal val="#ppt_x"/>
                                          </p:val>
                                        </p:tav>
                                        <p:tav tm="100000">
                                          <p:val>
                                            <p:strVal val="#ppt_x"/>
                                          </p:val>
                                        </p:tav>
                                      </p:tavLst>
                                    </p:anim>
                                    <p:anim calcmode="lin" valueType="num">
                                      <p:cBhvr>
                                        <p:cTn id="53" dur="500" fill="hold"/>
                                        <p:tgtEl>
                                          <p:spTgt spid="3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750"/>
                                        <p:tgtEl>
                                          <p:spTgt spid="36"/>
                                        </p:tgtEl>
                                      </p:cBhvr>
                                    </p:animEffect>
                                    <p:anim calcmode="lin" valueType="num">
                                      <p:cBhvr>
                                        <p:cTn id="57" dur="750" fill="hold"/>
                                        <p:tgtEl>
                                          <p:spTgt spid="36"/>
                                        </p:tgtEl>
                                        <p:attrNameLst>
                                          <p:attrName>ppt_x</p:attrName>
                                        </p:attrNameLst>
                                      </p:cBhvr>
                                      <p:tavLst>
                                        <p:tav tm="0">
                                          <p:val>
                                            <p:strVal val="#ppt_x"/>
                                          </p:val>
                                        </p:tav>
                                        <p:tav tm="100000">
                                          <p:val>
                                            <p:strVal val="#ppt_x"/>
                                          </p:val>
                                        </p:tav>
                                      </p:tavLst>
                                    </p:anim>
                                    <p:anim calcmode="lin" valueType="num">
                                      <p:cBhvr>
                                        <p:cTn id="58" dur="750" fill="hold"/>
                                        <p:tgtEl>
                                          <p:spTgt spid="36"/>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425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750"/>
                                        <p:tgtEl>
                                          <p:spTgt spid="39"/>
                                        </p:tgtEl>
                                      </p:cBhvr>
                                    </p:animEffect>
                                    <p:anim calcmode="lin" valueType="num">
                                      <p:cBhvr>
                                        <p:cTn id="62" dur="750" fill="hold"/>
                                        <p:tgtEl>
                                          <p:spTgt spid="39"/>
                                        </p:tgtEl>
                                        <p:attrNameLst>
                                          <p:attrName>ppt_x</p:attrName>
                                        </p:attrNameLst>
                                      </p:cBhvr>
                                      <p:tavLst>
                                        <p:tav tm="0">
                                          <p:val>
                                            <p:strVal val="#ppt_x"/>
                                          </p:val>
                                        </p:tav>
                                        <p:tav tm="100000">
                                          <p:val>
                                            <p:strVal val="#ppt_x"/>
                                          </p:val>
                                        </p:tav>
                                      </p:tavLst>
                                    </p:anim>
                                    <p:anim calcmode="lin" valueType="num">
                                      <p:cBhvr>
                                        <p:cTn id="63" dur="750" fill="hold"/>
                                        <p:tgtEl>
                                          <p:spTgt spid="39"/>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375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750"/>
                                        <p:tgtEl>
                                          <p:spTgt spid="37"/>
                                        </p:tgtEl>
                                      </p:cBhvr>
                                    </p:animEffect>
                                    <p:anim calcmode="lin" valueType="num">
                                      <p:cBhvr>
                                        <p:cTn id="67" dur="750" fill="hold"/>
                                        <p:tgtEl>
                                          <p:spTgt spid="37"/>
                                        </p:tgtEl>
                                        <p:attrNameLst>
                                          <p:attrName>ppt_x</p:attrName>
                                        </p:attrNameLst>
                                      </p:cBhvr>
                                      <p:tavLst>
                                        <p:tav tm="0">
                                          <p:val>
                                            <p:strVal val="#ppt_x"/>
                                          </p:val>
                                        </p:tav>
                                        <p:tav tm="100000">
                                          <p:val>
                                            <p:strVal val="#ppt_x"/>
                                          </p:val>
                                        </p:tav>
                                      </p:tavLst>
                                    </p:anim>
                                    <p:anim calcmode="lin" valueType="num">
                                      <p:cBhvr>
                                        <p:cTn id="68" dur="750" fill="hold"/>
                                        <p:tgtEl>
                                          <p:spTgt spid="37"/>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4250"/>
                                  </p:stCondLst>
                                  <p:childTnLst>
                                    <p:set>
                                      <p:cBhvr>
                                        <p:cTn id="70" dur="1" fill="hold">
                                          <p:stCondLst>
                                            <p:cond delay="0"/>
                                          </p:stCondLst>
                                        </p:cTn>
                                        <p:tgtEl>
                                          <p:spTgt spid="32"/>
                                        </p:tgtEl>
                                        <p:attrNameLst>
                                          <p:attrName>style.visibility</p:attrName>
                                        </p:attrNameLst>
                                      </p:cBhvr>
                                      <p:to>
                                        <p:strVal val="visible"/>
                                      </p:to>
                                    </p:set>
                                    <p:animEffect transition="in" filter="fade">
                                      <p:cBhvr>
                                        <p:cTn id="71" dur="750"/>
                                        <p:tgtEl>
                                          <p:spTgt spid="32"/>
                                        </p:tgtEl>
                                      </p:cBhvr>
                                    </p:animEffect>
                                    <p:anim calcmode="lin" valueType="num">
                                      <p:cBhvr>
                                        <p:cTn id="72" dur="750" fill="hold"/>
                                        <p:tgtEl>
                                          <p:spTgt spid="32"/>
                                        </p:tgtEl>
                                        <p:attrNameLst>
                                          <p:attrName>ppt_x</p:attrName>
                                        </p:attrNameLst>
                                      </p:cBhvr>
                                      <p:tavLst>
                                        <p:tav tm="0">
                                          <p:val>
                                            <p:strVal val="#ppt_x"/>
                                          </p:val>
                                        </p:tav>
                                        <p:tav tm="100000">
                                          <p:val>
                                            <p:strVal val="#ppt_x"/>
                                          </p:val>
                                        </p:tav>
                                      </p:tavLst>
                                    </p:anim>
                                    <p:anim calcmode="lin" valueType="num">
                                      <p:cBhvr>
                                        <p:cTn id="73" dur="750" fill="hold"/>
                                        <p:tgtEl>
                                          <p:spTgt spid="32"/>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375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750"/>
                                        <p:tgtEl>
                                          <p:spTgt spid="31"/>
                                        </p:tgtEl>
                                      </p:cBhvr>
                                    </p:animEffect>
                                    <p:anim calcmode="lin" valueType="num">
                                      <p:cBhvr>
                                        <p:cTn id="77" dur="750" fill="hold"/>
                                        <p:tgtEl>
                                          <p:spTgt spid="31"/>
                                        </p:tgtEl>
                                        <p:attrNameLst>
                                          <p:attrName>ppt_x</p:attrName>
                                        </p:attrNameLst>
                                      </p:cBhvr>
                                      <p:tavLst>
                                        <p:tav tm="0">
                                          <p:val>
                                            <p:strVal val="#ppt_x"/>
                                          </p:val>
                                        </p:tav>
                                        <p:tav tm="100000">
                                          <p:val>
                                            <p:strVal val="#ppt_x"/>
                                          </p:val>
                                        </p:tav>
                                      </p:tavLst>
                                    </p:anim>
                                    <p:anim calcmode="lin" valueType="num">
                                      <p:cBhvr>
                                        <p:cTn id="78" dur="750" fill="hold"/>
                                        <p:tgtEl>
                                          <p:spTgt spid="3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anim calcmode="lin" valueType="num">
                                      <p:cBhvr>
                                        <p:cTn id="82" dur="500" fill="hold"/>
                                        <p:tgtEl>
                                          <p:spTgt spid="38"/>
                                        </p:tgtEl>
                                        <p:attrNameLst>
                                          <p:attrName>ppt_x</p:attrName>
                                        </p:attrNameLst>
                                      </p:cBhvr>
                                      <p:tavLst>
                                        <p:tav tm="0">
                                          <p:val>
                                            <p:strVal val="#ppt_x"/>
                                          </p:val>
                                        </p:tav>
                                        <p:tav tm="100000">
                                          <p:val>
                                            <p:strVal val="#ppt_x"/>
                                          </p:val>
                                        </p:tav>
                                      </p:tavLst>
                                    </p:anim>
                                    <p:anim calcmode="lin" valueType="num">
                                      <p:cBhvr>
                                        <p:cTn id="83" dur="500" fill="hold"/>
                                        <p:tgtEl>
                                          <p:spTgt spid="38"/>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4250"/>
                                  </p:stCondLst>
                                  <p:childTnLst>
                                    <p:set>
                                      <p:cBhvr>
                                        <p:cTn id="85" dur="1" fill="hold">
                                          <p:stCondLst>
                                            <p:cond delay="0"/>
                                          </p:stCondLst>
                                        </p:cTn>
                                        <p:tgtEl>
                                          <p:spTgt spid="35"/>
                                        </p:tgtEl>
                                        <p:attrNameLst>
                                          <p:attrName>style.visibility</p:attrName>
                                        </p:attrNameLst>
                                      </p:cBhvr>
                                      <p:to>
                                        <p:strVal val="visible"/>
                                      </p:to>
                                    </p:set>
                                    <p:animEffect transition="in" filter="fade">
                                      <p:cBhvr>
                                        <p:cTn id="86" dur="750"/>
                                        <p:tgtEl>
                                          <p:spTgt spid="35"/>
                                        </p:tgtEl>
                                      </p:cBhvr>
                                    </p:animEffect>
                                    <p:anim calcmode="lin" valueType="num">
                                      <p:cBhvr>
                                        <p:cTn id="87" dur="750" fill="hold"/>
                                        <p:tgtEl>
                                          <p:spTgt spid="35"/>
                                        </p:tgtEl>
                                        <p:attrNameLst>
                                          <p:attrName>ppt_x</p:attrName>
                                        </p:attrNameLst>
                                      </p:cBhvr>
                                      <p:tavLst>
                                        <p:tav tm="0">
                                          <p:val>
                                            <p:strVal val="#ppt_x"/>
                                          </p:val>
                                        </p:tav>
                                        <p:tav tm="100000">
                                          <p:val>
                                            <p:strVal val="#ppt_x"/>
                                          </p:val>
                                        </p:tav>
                                      </p:tavLst>
                                    </p:anim>
                                    <p:anim calcmode="lin" valueType="num">
                                      <p:cBhvr>
                                        <p:cTn id="88" dur="75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1" grpId="0" animBg="1"/>
      <p:bldP spid="22" grpId="0"/>
      <p:bldP spid="23"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3514491" cy="594764"/>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目前的工作进展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01F3C76E-CB1E-4067-90E0-DB007EC2CAA0}"/>
              </a:ext>
            </a:extLst>
          </p:cNvPr>
          <p:cNvSpPr txBox="1"/>
          <p:nvPr/>
        </p:nvSpPr>
        <p:spPr>
          <a:xfrm>
            <a:off x="989814" y="1046704"/>
            <a:ext cx="10294071" cy="3108543"/>
          </a:xfrm>
          <a:prstGeom prst="rect">
            <a:avLst/>
          </a:prstGeom>
          <a:noFill/>
        </p:spPr>
        <p:txBody>
          <a:bodyPr wrap="square" rtlCol="0">
            <a:spAutoFit/>
          </a:bodyPr>
          <a:lstStyle/>
          <a:p>
            <a:pPr algn="ctr"/>
            <a:r>
              <a:rPr lang="zh-CN" altLang="en-US" sz="2800" dirty="0"/>
              <a:t>利用</a:t>
            </a:r>
            <a:r>
              <a:rPr lang="en-US" altLang="zh-CN" sz="2800" dirty="0"/>
              <a:t>GCN</a:t>
            </a:r>
            <a:r>
              <a:rPr lang="zh-CN" altLang="en-US" sz="2800" dirty="0"/>
              <a:t>提取图像的特征</a:t>
            </a:r>
            <a:endParaRPr lang="en-US" altLang="zh-CN" sz="2800" dirty="0"/>
          </a:p>
          <a:p>
            <a:pPr algn="ctr"/>
            <a:endParaRPr lang="en-US" altLang="zh-CN" sz="2800" dirty="0"/>
          </a:p>
          <a:p>
            <a:r>
              <a:rPr lang="en-US" altLang="zh-CN" sz="2800" dirty="0"/>
              <a:t>1.</a:t>
            </a:r>
            <a:r>
              <a:rPr lang="zh-CN" altLang="en-US" sz="2800" dirty="0"/>
              <a:t>在</a:t>
            </a:r>
            <a:r>
              <a:rPr lang="en-US" altLang="zh-CN" sz="2800" dirty="0"/>
              <a:t>Linux</a:t>
            </a:r>
            <a:r>
              <a:rPr lang="zh-CN" altLang="en-US" sz="2800" dirty="0"/>
              <a:t>上利用</a:t>
            </a:r>
            <a:r>
              <a:rPr lang="en-US" altLang="zh-CN" sz="2800" dirty="0"/>
              <a:t>Anaconda3</a:t>
            </a:r>
            <a:r>
              <a:rPr lang="zh-CN" altLang="en-US" sz="2800" dirty="0"/>
              <a:t>安装了</a:t>
            </a:r>
            <a:r>
              <a:rPr lang="en-US" altLang="zh-CN" sz="2800" dirty="0" err="1"/>
              <a:t>Tensorflow</a:t>
            </a:r>
            <a:r>
              <a:rPr lang="zh-CN" altLang="en-US" sz="2800" dirty="0"/>
              <a:t>、</a:t>
            </a:r>
            <a:r>
              <a:rPr lang="en-US" altLang="zh-CN" sz="2800" dirty="0" err="1"/>
              <a:t>pytorch</a:t>
            </a:r>
            <a:endParaRPr lang="en-US" altLang="zh-CN" sz="2800" dirty="0"/>
          </a:p>
          <a:p>
            <a:endParaRPr lang="en-US" altLang="zh-CN" sz="2800" dirty="0"/>
          </a:p>
          <a:p>
            <a:r>
              <a:rPr lang="en-US" altLang="zh-CN" sz="2800" dirty="0"/>
              <a:t>2.</a:t>
            </a:r>
            <a:r>
              <a:rPr lang="zh-CN" altLang="en-US" sz="2800" dirty="0"/>
              <a:t>找到了一篇还不错的例子</a:t>
            </a:r>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997805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3514491" cy="594764"/>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目前的工作进展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01F3C76E-CB1E-4067-90E0-DB007EC2CAA0}"/>
              </a:ext>
            </a:extLst>
          </p:cNvPr>
          <p:cNvSpPr txBox="1"/>
          <p:nvPr/>
        </p:nvSpPr>
        <p:spPr>
          <a:xfrm>
            <a:off x="5015061" y="521397"/>
            <a:ext cx="3905203" cy="461665"/>
          </a:xfrm>
          <a:prstGeom prst="rect">
            <a:avLst/>
          </a:prstGeom>
          <a:noFill/>
        </p:spPr>
        <p:txBody>
          <a:bodyPr wrap="square" rtlCol="0">
            <a:spAutoFit/>
          </a:bodyPr>
          <a:lstStyle/>
          <a:p>
            <a:r>
              <a:rPr lang="zh-CN" altLang="en-US" sz="2400" dirty="0"/>
              <a:t>例子展示</a:t>
            </a:r>
          </a:p>
        </p:txBody>
      </p:sp>
      <p:pic>
        <p:nvPicPr>
          <p:cNvPr id="5" name="图片 4">
            <a:extLst>
              <a:ext uri="{FF2B5EF4-FFF2-40B4-BE49-F238E27FC236}">
                <a16:creationId xmlns:a16="http://schemas.microsoft.com/office/drawing/2014/main" id="{813EF2D2-F47D-4482-BA47-DA8073528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71" y="1508369"/>
            <a:ext cx="5007324" cy="5231089"/>
          </a:xfrm>
          <a:prstGeom prst="rect">
            <a:avLst/>
          </a:prstGeom>
        </p:spPr>
      </p:pic>
      <p:pic>
        <p:nvPicPr>
          <p:cNvPr id="9" name="图片 8">
            <a:extLst>
              <a:ext uri="{FF2B5EF4-FFF2-40B4-BE49-F238E27FC236}">
                <a16:creationId xmlns:a16="http://schemas.microsoft.com/office/drawing/2014/main" id="{73877745-71B4-4AB0-82B8-CD596654CA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555" y="1508369"/>
            <a:ext cx="6341841" cy="5156382"/>
          </a:xfrm>
          <a:prstGeom prst="rect">
            <a:avLst/>
          </a:prstGeom>
        </p:spPr>
      </p:pic>
    </p:spTree>
    <p:extLst>
      <p:ext uri="{BB962C8B-B14F-4D97-AF65-F5344CB8AC3E}">
        <p14:creationId xmlns:p14="http://schemas.microsoft.com/office/powerpoint/2010/main" val="29228205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 name="文本框 1">
            <a:extLst>
              <a:ext uri="{FF2B5EF4-FFF2-40B4-BE49-F238E27FC236}">
                <a16:creationId xmlns:a16="http://schemas.microsoft.com/office/drawing/2014/main" id="{A4701167-E896-49AC-BBB9-ECF1F7FA1639}"/>
              </a:ext>
            </a:extLst>
          </p:cNvPr>
          <p:cNvSpPr txBox="1"/>
          <p:nvPr/>
        </p:nvSpPr>
        <p:spPr>
          <a:xfrm>
            <a:off x="1421755" y="136050"/>
            <a:ext cx="10661715" cy="6247864"/>
          </a:xfrm>
          <a:prstGeom prst="rect">
            <a:avLst/>
          </a:prstGeom>
          <a:noFill/>
        </p:spPr>
        <p:txBody>
          <a:bodyPr wrap="square" rtlCol="0">
            <a:spAutoFit/>
          </a:bodyPr>
          <a:lstStyle/>
          <a:p>
            <a:r>
              <a:rPr lang="en-US" altLang="zh-CN" sz="2800" dirty="0"/>
              <a:t>Cora</a:t>
            </a:r>
            <a:r>
              <a:rPr lang="zh-CN" altLang="en-US" sz="2800" dirty="0"/>
              <a:t>数据集由机器学习论文组成。这些论文分为以下七个类别之一：</a:t>
            </a:r>
          </a:p>
          <a:p>
            <a:r>
              <a:rPr lang="zh-CN" altLang="en-US" sz="2800" dirty="0"/>
              <a:t>基于案例</a:t>
            </a:r>
          </a:p>
          <a:p>
            <a:r>
              <a:rPr lang="zh-CN" altLang="en-US" sz="2800" dirty="0"/>
              <a:t>遗传算法</a:t>
            </a:r>
          </a:p>
          <a:p>
            <a:r>
              <a:rPr lang="zh-CN" altLang="en-US" sz="2800" dirty="0"/>
              <a:t>神经网络</a:t>
            </a:r>
          </a:p>
          <a:p>
            <a:r>
              <a:rPr lang="zh-CN" altLang="en-US" sz="2800" dirty="0"/>
              <a:t>概率方法</a:t>
            </a:r>
          </a:p>
          <a:p>
            <a:r>
              <a:rPr lang="zh-CN" altLang="en-US" sz="2800" dirty="0"/>
              <a:t>补强</a:t>
            </a:r>
            <a:r>
              <a:rPr lang="en-US" altLang="zh-CN" sz="2800" dirty="0"/>
              <a:t>_</a:t>
            </a:r>
            <a:r>
              <a:rPr lang="zh-CN" altLang="en-US" sz="2800" dirty="0"/>
              <a:t>学习</a:t>
            </a:r>
          </a:p>
          <a:p>
            <a:r>
              <a:rPr lang="zh-CN" altLang="en-US" sz="2800" dirty="0"/>
              <a:t>规则学习</a:t>
            </a:r>
          </a:p>
          <a:p>
            <a:r>
              <a:rPr lang="zh-CN" altLang="en-US" sz="2800" dirty="0"/>
              <a:t>理论</a:t>
            </a:r>
            <a:endParaRPr lang="en-US" altLang="zh-CN" sz="2800" dirty="0"/>
          </a:p>
          <a:p>
            <a:endParaRPr lang="en-US" altLang="zh-CN" sz="2800" dirty="0"/>
          </a:p>
          <a:p>
            <a:r>
              <a:rPr lang="zh-CN" altLang="en-US" sz="2800" dirty="0"/>
              <a:t>选择论文的方式应使最终的语料库中的每篇论文都被另一篇论文引用或引用。整个语料库共有</a:t>
            </a:r>
            <a:r>
              <a:rPr lang="en-US" altLang="zh-CN" sz="2800" dirty="0"/>
              <a:t>2708</a:t>
            </a:r>
            <a:r>
              <a:rPr lang="zh-CN" altLang="en-US" sz="2800" dirty="0"/>
              <a:t>篇论文。</a:t>
            </a:r>
          </a:p>
          <a:p>
            <a:endParaRPr lang="zh-CN" altLang="en-US" sz="2800" dirty="0"/>
          </a:p>
          <a:p>
            <a:r>
              <a:rPr lang="zh-CN" altLang="en-US" sz="2800" dirty="0"/>
              <a:t>去除和停用停用词后，我们得到的词汇表大小为</a:t>
            </a:r>
            <a:r>
              <a:rPr lang="en-US" altLang="zh-CN" sz="2800" dirty="0"/>
              <a:t>1433</a:t>
            </a:r>
            <a:r>
              <a:rPr lang="zh-CN" altLang="en-US" sz="2800" dirty="0"/>
              <a:t>个唯一词。删除文档频率小于</a:t>
            </a:r>
            <a:r>
              <a:rPr lang="en-US" altLang="zh-CN" sz="2800" dirty="0"/>
              <a:t>10</a:t>
            </a:r>
            <a:r>
              <a:rPr lang="zh-CN" altLang="en-US" sz="2800" dirty="0"/>
              <a:t>的所有单词</a:t>
            </a:r>
            <a:r>
              <a:rPr lang="zh-CN" altLang="en-US" sz="3600" dirty="0"/>
              <a:t>。</a:t>
            </a:r>
          </a:p>
        </p:txBody>
      </p:sp>
    </p:spTree>
    <p:extLst>
      <p:ext uri="{BB962C8B-B14F-4D97-AF65-F5344CB8AC3E}">
        <p14:creationId xmlns:p14="http://schemas.microsoft.com/office/powerpoint/2010/main" val="1016960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3514491" cy="594764"/>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目前的工作进展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 name="文本框 1">
            <a:extLst>
              <a:ext uri="{FF2B5EF4-FFF2-40B4-BE49-F238E27FC236}">
                <a16:creationId xmlns:a16="http://schemas.microsoft.com/office/drawing/2014/main" id="{A4701167-E896-49AC-BBB9-ECF1F7FA1639}"/>
              </a:ext>
            </a:extLst>
          </p:cNvPr>
          <p:cNvSpPr txBox="1"/>
          <p:nvPr/>
        </p:nvSpPr>
        <p:spPr>
          <a:xfrm>
            <a:off x="516782" y="1659284"/>
            <a:ext cx="11558954" cy="3539430"/>
          </a:xfrm>
          <a:prstGeom prst="rect">
            <a:avLst/>
          </a:prstGeom>
          <a:noFill/>
        </p:spPr>
        <p:txBody>
          <a:bodyPr wrap="square" rtlCol="0">
            <a:spAutoFit/>
          </a:bodyPr>
          <a:lstStyle/>
          <a:p>
            <a:r>
              <a:rPr lang="en-US" altLang="zh-CN" sz="3200" dirty="0"/>
              <a:t>Cora</a:t>
            </a:r>
            <a:r>
              <a:rPr lang="zh-CN" altLang="en-US" sz="3200" dirty="0"/>
              <a:t>数据集包含</a:t>
            </a:r>
            <a:r>
              <a:rPr lang="en-US" altLang="zh-CN" sz="3200" dirty="0"/>
              <a:t>2708</a:t>
            </a:r>
            <a:r>
              <a:rPr lang="zh-CN" altLang="en-US" sz="3200" dirty="0"/>
              <a:t>个顶点</a:t>
            </a:r>
            <a:r>
              <a:rPr lang="en-US" altLang="zh-CN" sz="3200" dirty="0"/>
              <a:t>, 5429</a:t>
            </a:r>
            <a:r>
              <a:rPr lang="zh-CN" altLang="en-US" sz="3200" dirty="0"/>
              <a:t>条边</a:t>
            </a:r>
            <a:r>
              <a:rPr lang="en-US" altLang="zh-CN" sz="3200" dirty="0"/>
              <a:t>,</a:t>
            </a:r>
            <a:r>
              <a:rPr lang="zh-CN" altLang="en-US" sz="3200" dirty="0"/>
              <a:t>每个顶点包含</a:t>
            </a:r>
            <a:r>
              <a:rPr lang="en-US" altLang="zh-CN" sz="3200" dirty="0"/>
              <a:t>1433</a:t>
            </a:r>
            <a:r>
              <a:rPr lang="zh-CN" altLang="en-US" sz="3200" dirty="0"/>
              <a:t>个特征，共有</a:t>
            </a:r>
            <a:r>
              <a:rPr lang="en-US" altLang="zh-CN" sz="3200" dirty="0"/>
              <a:t>7</a:t>
            </a:r>
            <a:r>
              <a:rPr lang="zh-CN" altLang="en-US" sz="3200" dirty="0"/>
              <a:t>个类别。</a:t>
            </a:r>
            <a:endParaRPr lang="en-US" altLang="zh-CN" sz="3200" dirty="0"/>
          </a:p>
          <a:p>
            <a:endParaRPr lang="zh-CN" altLang="en-US" sz="3200" dirty="0"/>
          </a:p>
          <a:p>
            <a:r>
              <a:rPr lang="zh-CN" altLang="en-US" sz="3200" dirty="0"/>
              <a:t>按照论文的设置，从每个类别中选取</a:t>
            </a:r>
            <a:r>
              <a:rPr lang="en-US" altLang="zh-CN" sz="3200" dirty="0"/>
              <a:t>20</a:t>
            </a:r>
            <a:r>
              <a:rPr lang="zh-CN" altLang="en-US" sz="3200" dirty="0"/>
              <a:t>个共</a:t>
            </a:r>
            <a:r>
              <a:rPr lang="en-US" altLang="zh-CN" sz="3200" dirty="0"/>
              <a:t>140</a:t>
            </a:r>
            <a:r>
              <a:rPr lang="zh-CN" altLang="en-US" sz="3200" dirty="0"/>
              <a:t>个顶点作为训练，</a:t>
            </a:r>
            <a:r>
              <a:rPr lang="en-US" altLang="zh-CN" sz="3200" dirty="0"/>
              <a:t>500</a:t>
            </a:r>
            <a:r>
              <a:rPr lang="zh-CN" altLang="en-US" sz="3200" dirty="0"/>
              <a:t>个顶点作为验证集合，</a:t>
            </a:r>
            <a:r>
              <a:rPr lang="en-US" altLang="zh-CN" sz="3200" dirty="0"/>
              <a:t>1000</a:t>
            </a:r>
            <a:r>
              <a:rPr lang="zh-CN" altLang="en-US" sz="3200" dirty="0"/>
              <a:t>个顶点作为测试集。</a:t>
            </a:r>
            <a:r>
              <a:rPr lang="en-US" altLang="zh-CN" sz="3200" dirty="0" err="1"/>
              <a:t>DeepWalk</a:t>
            </a:r>
            <a:r>
              <a:rPr lang="zh-CN" altLang="en-US" sz="3200" dirty="0"/>
              <a:t>从全体顶点集合中进行采样，最后使用同样的</a:t>
            </a:r>
            <a:r>
              <a:rPr lang="en-US" altLang="zh-CN" sz="3200" dirty="0"/>
              <a:t>140</a:t>
            </a:r>
            <a:r>
              <a:rPr lang="zh-CN" altLang="en-US" sz="3200" dirty="0"/>
              <a:t>个顶点训练一个</a:t>
            </a:r>
            <a:r>
              <a:rPr lang="en-US" altLang="zh-CN" sz="3200" dirty="0"/>
              <a:t>LR</a:t>
            </a:r>
            <a:r>
              <a:rPr lang="zh-CN" altLang="en-US" sz="3200" dirty="0"/>
              <a:t>模型进行分类。</a:t>
            </a:r>
          </a:p>
        </p:txBody>
      </p:sp>
    </p:spTree>
    <p:extLst>
      <p:ext uri="{BB962C8B-B14F-4D97-AF65-F5344CB8AC3E}">
        <p14:creationId xmlns:p14="http://schemas.microsoft.com/office/powerpoint/2010/main" val="2755365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3514491" cy="594764"/>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目前的工作进展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01F3C76E-CB1E-4067-90E0-DB007EC2CAA0}"/>
              </a:ext>
            </a:extLst>
          </p:cNvPr>
          <p:cNvSpPr txBox="1"/>
          <p:nvPr/>
        </p:nvSpPr>
        <p:spPr>
          <a:xfrm>
            <a:off x="4986781" y="521398"/>
            <a:ext cx="2337846" cy="461665"/>
          </a:xfrm>
          <a:prstGeom prst="rect">
            <a:avLst/>
          </a:prstGeom>
          <a:noFill/>
        </p:spPr>
        <p:txBody>
          <a:bodyPr wrap="square" rtlCol="0">
            <a:spAutoFit/>
          </a:bodyPr>
          <a:lstStyle/>
          <a:p>
            <a:r>
              <a:rPr lang="en-US" altLang="zh-CN" sz="2400" dirty="0"/>
              <a:t>GCN</a:t>
            </a:r>
            <a:r>
              <a:rPr lang="zh-CN" altLang="en-US" sz="2400" dirty="0"/>
              <a:t>的例子展示</a:t>
            </a:r>
          </a:p>
        </p:txBody>
      </p:sp>
      <p:pic>
        <p:nvPicPr>
          <p:cNvPr id="4" name="图片 3">
            <a:extLst>
              <a:ext uri="{FF2B5EF4-FFF2-40B4-BE49-F238E27FC236}">
                <a16:creationId xmlns:a16="http://schemas.microsoft.com/office/drawing/2014/main" id="{3D0C2B80-8DF7-4ED5-AA64-2D94A9451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90" y="1723978"/>
            <a:ext cx="5673463" cy="4824565"/>
          </a:xfrm>
          <a:prstGeom prst="rect">
            <a:avLst/>
          </a:prstGeom>
        </p:spPr>
      </p:pic>
      <p:pic>
        <p:nvPicPr>
          <p:cNvPr id="9" name="图片 8">
            <a:extLst>
              <a:ext uri="{FF2B5EF4-FFF2-40B4-BE49-F238E27FC236}">
                <a16:creationId xmlns:a16="http://schemas.microsoft.com/office/drawing/2014/main" id="{9722151D-8A2B-403A-8B6F-DAE95C120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6505" y="1315039"/>
            <a:ext cx="5272224" cy="5021564"/>
          </a:xfrm>
          <a:prstGeom prst="rect">
            <a:avLst/>
          </a:prstGeom>
        </p:spPr>
      </p:pic>
    </p:spTree>
    <p:extLst>
      <p:ext uri="{BB962C8B-B14F-4D97-AF65-F5344CB8AC3E}">
        <p14:creationId xmlns:p14="http://schemas.microsoft.com/office/powerpoint/2010/main" val="3729402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1" y="470465"/>
            <a:ext cx="3514491" cy="594764"/>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目前的工作进展</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01F3C76E-CB1E-4067-90E0-DB007EC2CAA0}"/>
              </a:ext>
            </a:extLst>
          </p:cNvPr>
          <p:cNvSpPr txBox="1"/>
          <p:nvPr/>
        </p:nvSpPr>
        <p:spPr>
          <a:xfrm>
            <a:off x="4760537" y="603564"/>
            <a:ext cx="3905203" cy="461665"/>
          </a:xfrm>
          <a:prstGeom prst="rect">
            <a:avLst/>
          </a:prstGeom>
          <a:noFill/>
        </p:spPr>
        <p:txBody>
          <a:bodyPr wrap="square" rtlCol="0">
            <a:spAutoFit/>
          </a:bodyPr>
          <a:lstStyle/>
          <a:p>
            <a:r>
              <a:rPr lang="en-US" altLang="zh-CN" sz="2400" dirty="0"/>
              <a:t>GAT</a:t>
            </a:r>
            <a:r>
              <a:rPr lang="zh-CN" altLang="en-US" sz="2400" dirty="0"/>
              <a:t>的例子展示</a:t>
            </a:r>
          </a:p>
        </p:txBody>
      </p:sp>
      <p:pic>
        <p:nvPicPr>
          <p:cNvPr id="4" name="图片 3">
            <a:extLst>
              <a:ext uri="{FF2B5EF4-FFF2-40B4-BE49-F238E27FC236}">
                <a16:creationId xmlns:a16="http://schemas.microsoft.com/office/drawing/2014/main" id="{918A5A2E-EB79-44D7-B39A-EE521094C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814" y="1508369"/>
            <a:ext cx="4850521" cy="4925957"/>
          </a:xfrm>
          <a:prstGeom prst="rect">
            <a:avLst/>
          </a:prstGeom>
        </p:spPr>
      </p:pic>
      <p:pic>
        <p:nvPicPr>
          <p:cNvPr id="7" name="图片 6">
            <a:extLst>
              <a:ext uri="{FF2B5EF4-FFF2-40B4-BE49-F238E27FC236}">
                <a16:creationId xmlns:a16="http://schemas.microsoft.com/office/drawing/2014/main" id="{0F23F6E4-EE50-4E0D-AC07-678D013BDC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71" y="1813603"/>
            <a:ext cx="5318836" cy="4523000"/>
          </a:xfrm>
          <a:prstGeom prst="rect">
            <a:avLst/>
          </a:prstGeom>
        </p:spPr>
      </p:pic>
    </p:spTree>
    <p:extLst>
      <p:ext uri="{BB962C8B-B14F-4D97-AF65-F5344CB8AC3E}">
        <p14:creationId xmlns:p14="http://schemas.microsoft.com/office/powerpoint/2010/main" val="1202599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菱形 7"/>
          <p:cNvSpPr/>
          <p:nvPr/>
        </p:nvSpPr>
        <p:spPr>
          <a:xfrm>
            <a:off x="4485036" y="1713952"/>
            <a:ext cx="3242523" cy="3242523"/>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9" name="等腰三角形 8"/>
          <p:cNvSpPr/>
          <p:nvPr/>
        </p:nvSpPr>
        <p:spPr>
          <a:xfrm flipV="1">
            <a:off x="3945758" y="3199094"/>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0" name="等腰三角形 9"/>
          <p:cNvSpPr/>
          <p:nvPr/>
        </p:nvSpPr>
        <p:spPr>
          <a:xfrm>
            <a:off x="3945757" y="1183067"/>
            <a:ext cx="4271743" cy="2255667"/>
          </a:xfrm>
          <a:prstGeom prst="triangle">
            <a:avLst>
              <a:gd name="adj" fmla="val 49673"/>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a typeface="微软雅黑 Light" panose="020B0502040204020203" pitchFamily="34" charset="-122"/>
            </a:endParaRPr>
          </a:p>
        </p:txBody>
      </p:sp>
      <p:sp>
        <p:nvSpPr>
          <p:cNvPr id="14" name="文本框 13"/>
          <p:cNvSpPr txBox="1"/>
          <p:nvPr/>
        </p:nvSpPr>
        <p:spPr>
          <a:xfrm>
            <a:off x="3164989" y="2351508"/>
            <a:ext cx="5929828" cy="923330"/>
          </a:xfrm>
          <a:prstGeom prst="rect">
            <a:avLst/>
          </a:prstGeom>
          <a:noFill/>
          <a:ln>
            <a:noFill/>
          </a:ln>
        </p:spPr>
        <p:txBody>
          <a:bodyPr wrap="none" rtlCol="0">
            <a:spAutoFit/>
          </a:bodyPr>
          <a:lstStyle/>
          <a:p>
            <a:r>
              <a:rPr lang="zh-CN" altLang="en-US" sz="5400" dirty="0">
                <a:solidFill>
                  <a:schemeClr val="tx1">
                    <a:lumMod val="85000"/>
                    <a:lumOff val="15000"/>
                  </a:schemeClr>
                </a:solidFill>
                <a:latin typeface="微软雅黑 Light" panose="020B0502040204020203" pitchFamily="34" charset="-122"/>
                <a:ea typeface="微软雅黑 Light" panose="020B0502040204020203" pitchFamily="34" charset="-122"/>
              </a:rPr>
              <a:t>演示完毕 谢谢欣赏</a:t>
            </a:r>
          </a:p>
        </p:txBody>
      </p:sp>
      <p:sp>
        <p:nvSpPr>
          <p:cNvPr id="16" name="任意多边形: 形状 15"/>
          <p:cNvSpPr/>
          <p:nvPr/>
        </p:nvSpPr>
        <p:spPr>
          <a:xfrm>
            <a:off x="-233169" y="3198280"/>
            <a:ext cx="4862319" cy="730782"/>
          </a:xfrm>
          <a:custGeom>
            <a:avLst/>
            <a:gdLst>
              <a:gd name="connsiteX0" fmla="*/ 0 w 4454013"/>
              <a:gd name="connsiteY0" fmla="*/ 531514 h 767488"/>
              <a:gd name="connsiteX1" fmla="*/ 1828800 w 4454013"/>
              <a:gd name="connsiteY1" fmla="*/ 572 h 767488"/>
              <a:gd name="connsiteX2" fmla="*/ 3628103 w 4454013"/>
              <a:gd name="connsiteY2" fmla="*/ 620004 h 767488"/>
              <a:gd name="connsiteX3" fmla="*/ 4454013 w 4454013"/>
              <a:gd name="connsiteY3" fmla="*/ 767488 h 767488"/>
              <a:gd name="connsiteX0-1" fmla="*/ 0 w 4454013"/>
              <a:gd name="connsiteY0-2" fmla="*/ 531514 h 767488"/>
              <a:gd name="connsiteX1-3" fmla="*/ 1828800 w 4454013"/>
              <a:gd name="connsiteY1-4" fmla="*/ 572 h 767488"/>
              <a:gd name="connsiteX2-5" fmla="*/ 3628103 w 4454013"/>
              <a:gd name="connsiteY2-6" fmla="*/ 620004 h 767488"/>
              <a:gd name="connsiteX3-7" fmla="*/ 4195569 w 4454013"/>
              <a:gd name="connsiteY3-8" fmla="*/ 735545 h 767488"/>
              <a:gd name="connsiteX4" fmla="*/ 4454013 w 4454013"/>
              <a:gd name="connsiteY4" fmla="*/ 767488 h 767488"/>
              <a:gd name="connsiteX0-9" fmla="*/ 0 w 4454013"/>
              <a:gd name="connsiteY0-10" fmla="*/ 531514 h 767488"/>
              <a:gd name="connsiteX1-11" fmla="*/ 1828800 w 4454013"/>
              <a:gd name="connsiteY1-12" fmla="*/ 572 h 767488"/>
              <a:gd name="connsiteX2-13" fmla="*/ 3628103 w 4454013"/>
              <a:gd name="connsiteY2-14" fmla="*/ 620004 h 767488"/>
              <a:gd name="connsiteX3-15" fmla="*/ 4081269 w 4454013"/>
              <a:gd name="connsiteY3-16" fmla="*/ 730782 h 767488"/>
              <a:gd name="connsiteX4-17" fmla="*/ 4454013 w 4454013"/>
              <a:gd name="connsiteY4-18" fmla="*/ 767488 h 767488"/>
              <a:gd name="connsiteX0-19" fmla="*/ 0 w 4081269"/>
              <a:gd name="connsiteY0-20" fmla="*/ 531514 h 730782"/>
              <a:gd name="connsiteX1-21" fmla="*/ 1828800 w 4081269"/>
              <a:gd name="connsiteY1-22" fmla="*/ 572 h 730782"/>
              <a:gd name="connsiteX2-23" fmla="*/ 3628103 w 4081269"/>
              <a:gd name="connsiteY2-24" fmla="*/ 620004 h 730782"/>
              <a:gd name="connsiteX3-25" fmla="*/ 4081269 w 4081269"/>
              <a:gd name="connsiteY3-26" fmla="*/ 730782 h 730782"/>
            </a:gdLst>
            <a:ahLst/>
            <a:cxnLst>
              <a:cxn ang="0">
                <a:pos x="connsiteX0-1" y="connsiteY0-2"/>
              </a:cxn>
              <a:cxn ang="0">
                <a:pos x="connsiteX1-3" y="connsiteY1-4"/>
              </a:cxn>
              <a:cxn ang="0">
                <a:pos x="connsiteX2-5" y="connsiteY2-6"/>
              </a:cxn>
              <a:cxn ang="0">
                <a:pos x="connsiteX3-7" y="connsiteY3-8"/>
              </a:cxn>
            </a:cxnLst>
            <a:rect l="l" t="t" r="r" b="b"/>
            <a:pathLst>
              <a:path w="4081269" h="730782">
                <a:moveTo>
                  <a:pt x="0" y="531514"/>
                </a:moveTo>
                <a:cubicBezTo>
                  <a:pt x="612058" y="258669"/>
                  <a:pt x="1224116" y="-14176"/>
                  <a:pt x="1828800" y="572"/>
                </a:cubicBezTo>
                <a:cubicBezTo>
                  <a:pt x="2433484" y="15320"/>
                  <a:pt x="3252692" y="498302"/>
                  <a:pt x="3628103" y="620004"/>
                </a:cubicBezTo>
                <a:cubicBezTo>
                  <a:pt x="4003514" y="741706"/>
                  <a:pt x="3943617" y="706201"/>
                  <a:pt x="4081269" y="730782"/>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7" name="任意多边形: 形状 18"/>
          <p:cNvSpPr/>
          <p:nvPr/>
        </p:nvSpPr>
        <p:spPr>
          <a:xfrm>
            <a:off x="7350734" y="3733664"/>
            <a:ext cx="5549139" cy="700144"/>
          </a:xfrm>
          <a:custGeom>
            <a:avLst/>
            <a:gdLst>
              <a:gd name="connsiteX0" fmla="*/ 0 w 4719484"/>
              <a:gd name="connsiteY0" fmla="*/ 364821 h 700144"/>
              <a:gd name="connsiteX1" fmla="*/ 1091381 w 4719484"/>
              <a:gd name="connsiteY1" fmla="*/ 689285 h 700144"/>
              <a:gd name="connsiteX2" fmla="*/ 2890684 w 4719484"/>
              <a:gd name="connsiteY2" fmla="*/ 10859 h 700144"/>
              <a:gd name="connsiteX3" fmla="*/ 4719484 w 4719484"/>
              <a:gd name="connsiteY3" fmla="*/ 335324 h 700144"/>
              <a:gd name="connsiteX0-1" fmla="*/ 0 w 4733772"/>
              <a:gd name="connsiteY0-2" fmla="*/ 364821 h 700144"/>
              <a:gd name="connsiteX1-3" fmla="*/ 1105669 w 4733772"/>
              <a:gd name="connsiteY1-4" fmla="*/ 689285 h 700144"/>
              <a:gd name="connsiteX2-5" fmla="*/ 2904972 w 4733772"/>
              <a:gd name="connsiteY2-6" fmla="*/ 10859 h 700144"/>
              <a:gd name="connsiteX3-7" fmla="*/ 4733772 w 4733772"/>
              <a:gd name="connsiteY3-8" fmla="*/ 335324 h 700144"/>
            </a:gdLst>
            <a:ahLst/>
            <a:cxnLst>
              <a:cxn ang="0">
                <a:pos x="connsiteX0-1" y="connsiteY0-2"/>
              </a:cxn>
              <a:cxn ang="0">
                <a:pos x="connsiteX1-3" y="connsiteY1-4"/>
              </a:cxn>
              <a:cxn ang="0">
                <a:pos x="connsiteX2-5" y="connsiteY2-6"/>
              </a:cxn>
              <a:cxn ang="0">
                <a:pos x="connsiteX3-7" y="connsiteY3-8"/>
              </a:cxn>
            </a:cxnLst>
            <a:rect l="l" t="t" r="r" b="b"/>
            <a:pathLst>
              <a:path w="4733772" h="700144">
                <a:moveTo>
                  <a:pt x="0" y="364821"/>
                </a:moveTo>
                <a:cubicBezTo>
                  <a:pt x="304800" y="556550"/>
                  <a:pt x="621507" y="748279"/>
                  <a:pt x="1105669" y="689285"/>
                </a:cubicBezTo>
                <a:cubicBezTo>
                  <a:pt x="1589831" y="630291"/>
                  <a:pt x="2300288" y="69852"/>
                  <a:pt x="2904972" y="10859"/>
                </a:cubicBezTo>
                <a:cubicBezTo>
                  <a:pt x="3509656" y="-48135"/>
                  <a:pt x="4121714" y="143594"/>
                  <a:pt x="4733772" y="335324"/>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 name="任意多边形: 形状 19"/>
          <p:cNvSpPr/>
          <p:nvPr/>
        </p:nvSpPr>
        <p:spPr>
          <a:xfrm>
            <a:off x="7570106" y="3684186"/>
            <a:ext cx="5105157" cy="560475"/>
          </a:xfrm>
          <a:custGeom>
            <a:avLst/>
            <a:gdLst>
              <a:gd name="connsiteX0" fmla="*/ 0 w 4395020"/>
              <a:gd name="connsiteY0" fmla="*/ 176980 h 560476"/>
              <a:gd name="connsiteX1" fmla="*/ 973394 w 4395020"/>
              <a:gd name="connsiteY1" fmla="*/ 29497 h 560476"/>
              <a:gd name="connsiteX2" fmla="*/ 2831691 w 4395020"/>
              <a:gd name="connsiteY2" fmla="*/ 560438 h 560476"/>
              <a:gd name="connsiteX3" fmla="*/ 4395020 w 4395020"/>
              <a:gd name="connsiteY3" fmla="*/ 0 h 560476"/>
              <a:gd name="connsiteX0-1" fmla="*/ 0 w 4414070"/>
              <a:gd name="connsiteY0-2" fmla="*/ 196030 h 560475"/>
              <a:gd name="connsiteX1-3" fmla="*/ 992444 w 4414070"/>
              <a:gd name="connsiteY1-4" fmla="*/ 29497 h 560475"/>
              <a:gd name="connsiteX2-5" fmla="*/ 2850741 w 4414070"/>
              <a:gd name="connsiteY2-6" fmla="*/ 560438 h 560475"/>
              <a:gd name="connsiteX3-7" fmla="*/ 4414070 w 4414070"/>
              <a:gd name="connsiteY3-8" fmla="*/ 0 h 560475"/>
            </a:gdLst>
            <a:ahLst/>
            <a:cxnLst>
              <a:cxn ang="0">
                <a:pos x="connsiteX0-1" y="connsiteY0-2"/>
              </a:cxn>
              <a:cxn ang="0">
                <a:pos x="connsiteX1-3" y="connsiteY1-4"/>
              </a:cxn>
              <a:cxn ang="0">
                <a:pos x="connsiteX2-5" y="connsiteY2-6"/>
              </a:cxn>
              <a:cxn ang="0">
                <a:pos x="connsiteX3-7" y="connsiteY3-8"/>
              </a:cxn>
            </a:cxnLst>
            <a:rect l="l" t="t" r="r" b="b"/>
            <a:pathLst>
              <a:path w="4414070" h="560475">
                <a:moveTo>
                  <a:pt x="0" y="196030"/>
                </a:moveTo>
                <a:cubicBezTo>
                  <a:pt x="250723" y="90333"/>
                  <a:pt x="517321" y="-31238"/>
                  <a:pt x="992444" y="29497"/>
                </a:cubicBezTo>
                <a:cubicBezTo>
                  <a:pt x="1467568" y="90232"/>
                  <a:pt x="2280470" y="565354"/>
                  <a:pt x="2850741" y="560438"/>
                </a:cubicBezTo>
                <a:cubicBezTo>
                  <a:pt x="3421012" y="555522"/>
                  <a:pt x="3917541" y="277761"/>
                  <a:pt x="4414070" y="0"/>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任意多边形: 形状 20"/>
          <p:cNvSpPr/>
          <p:nvPr/>
        </p:nvSpPr>
        <p:spPr>
          <a:xfrm>
            <a:off x="-215759" y="3425261"/>
            <a:ext cx="4435333" cy="523672"/>
          </a:xfrm>
          <a:custGeom>
            <a:avLst/>
            <a:gdLst>
              <a:gd name="connsiteX0" fmla="*/ 0 w 4222750"/>
              <a:gd name="connsiteY0" fmla="*/ 184907 h 523672"/>
              <a:gd name="connsiteX1" fmla="*/ 1352550 w 4222750"/>
              <a:gd name="connsiteY1" fmla="*/ 521457 h 523672"/>
              <a:gd name="connsiteX2" fmla="*/ 3384550 w 4222750"/>
              <a:gd name="connsiteY2" fmla="*/ 38857 h 523672"/>
              <a:gd name="connsiteX3" fmla="*/ 4222750 w 4222750"/>
              <a:gd name="connsiteY3" fmla="*/ 64257 h 523672"/>
            </a:gdLst>
            <a:ahLst/>
            <a:cxnLst>
              <a:cxn ang="0">
                <a:pos x="connsiteX0" y="connsiteY0"/>
              </a:cxn>
              <a:cxn ang="0">
                <a:pos x="connsiteX1" y="connsiteY1"/>
              </a:cxn>
              <a:cxn ang="0">
                <a:pos x="connsiteX2" y="connsiteY2"/>
              </a:cxn>
              <a:cxn ang="0">
                <a:pos x="connsiteX3" y="connsiteY3"/>
              </a:cxn>
            </a:cxnLst>
            <a:rect l="l" t="t" r="r" b="b"/>
            <a:pathLst>
              <a:path w="4222750" h="523672">
                <a:moveTo>
                  <a:pt x="0" y="184907"/>
                </a:moveTo>
                <a:cubicBezTo>
                  <a:pt x="394229" y="365353"/>
                  <a:pt x="788458" y="545799"/>
                  <a:pt x="1352550" y="521457"/>
                </a:cubicBezTo>
                <a:cubicBezTo>
                  <a:pt x="1916642" y="497115"/>
                  <a:pt x="2906183" y="115057"/>
                  <a:pt x="3384550" y="38857"/>
                </a:cubicBezTo>
                <a:cubicBezTo>
                  <a:pt x="3862917" y="-37343"/>
                  <a:pt x="4042833" y="13457"/>
                  <a:pt x="4222750" y="64257"/>
                </a:cubicBezTo>
              </a:path>
            </a:pathLst>
          </a:cu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0" name="矩形: 圆角 22"/>
          <p:cNvSpPr/>
          <p:nvPr/>
        </p:nvSpPr>
        <p:spPr>
          <a:xfrm rot="18746479">
            <a:off x="10079180" y="3293450"/>
            <a:ext cx="192454" cy="19245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1" name="矩形: 圆角 23"/>
          <p:cNvSpPr/>
          <p:nvPr/>
        </p:nvSpPr>
        <p:spPr>
          <a:xfrm rot="15661163">
            <a:off x="11624670" y="34148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2" name="矩形: 圆角 24"/>
          <p:cNvSpPr/>
          <p:nvPr/>
        </p:nvSpPr>
        <p:spPr>
          <a:xfrm rot="15661163">
            <a:off x="2456504" y="2789497"/>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3" name="矩形: 圆角 25"/>
          <p:cNvSpPr/>
          <p:nvPr/>
        </p:nvSpPr>
        <p:spPr>
          <a:xfrm rot="19434123">
            <a:off x="445531" y="2495668"/>
            <a:ext cx="442097" cy="442097"/>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4" name="矩形: 圆角 26"/>
          <p:cNvSpPr/>
          <p:nvPr/>
        </p:nvSpPr>
        <p:spPr>
          <a:xfrm rot="17624697">
            <a:off x="1386338" y="4257902"/>
            <a:ext cx="83268" cy="83268"/>
          </a:xfrm>
          <a:prstGeom prst="roundRect">
            <a:avLst>
              <a:gd name="adj" fmla="val 17644"/>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5" name="矩形: 圆角 27"/>
          <p:cNvSpPr/>
          <p:nvPr/>
        </p:nvSpPr>
        <p:spPr>
          <a:xfrm rot="17624697">
            <a:off x="10115172" y="1924620"/>
            <a:ext cx="423239" cy="423239"/>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6" name="矩形: 圆角 51"/>
          <p:cNvSpPr/>
          <p:nvPr/>
        </p:nvSpPr>
        <p:spPr>
          <a:xfrm rot="15661163">
            <a:off x="2527738" y="4771060"/>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7" name="矩形: 圆角 53"/>
          <p:cNvSpPr/>
          <p:nvPr/>
        </p:nvSpPr>
        <p:spPr>
          <a:xfrm rot="19132149">
            <a:off x="10230629" y="4771059"/>
            <a:ext cx="272513" cy="272513"/>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28" name="矩形: 圆角 56"/>
          <p:cNvSpPr/>
          <p:nvPr/>
        </p:nvSpPr>
        <p:spPr>
          <a:xfrm rot="15661163">
            <a:off x="1478553" y="1573731"/>
            <a:ext cx="226904" cy="226904"/>
          </a:xfrm>
          <a:prstGeom prst="roundRect">
            <a:avLst>
              <a:gd name="adj" fmla="val 17644"/>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ppt_x"/>
                                          </p:val>
                                        </p:tav>
                                        <p:tav tm="100000">
                                          <p:val>
                                            <p:strVal val="#ppt_x"/>
                                          </p:val>
                                        </p:tav>
                                      </p:tavLst>
                                    </p:anim>
                                    <p:anim calcmode="lin" valueType="num">
                                      <p:cBhvr additive="base">
                                        <p:cTn id="14" dur="1000" fill="hold"/>
                                        <p:tgtEl>
                                          <p:spTgt spid="10"/>
                                        </p:tgtEl>
                                        <p:attrNameLst>
                                          <p:attrName>ppt_y</p:attrName>
                                        </p:attrNameLst>
                                      </p:cBhvr>
                                      <p:tavLst>
                                        <p:tav tm="0">
                                          <p:val>
                                            <p:strVal val="0-#ppt_h/2"/>
                                          </p:val>
                                        </p:tav>
                                        <p:tav tm="100000">
                                          <p:val>
                                            <p:strVal val="#ppt_y"/>
                                          </p:val>
                                        </p:tav>
                                      </p:tavLst>
                                    </p:anim>
                                  </p:childTnLst>
                                </p:cTn>
                              </p:par>
                            </p:childTnLst>
                          </p:cTn>
                        </p:par>
                        <p:par>
                          <p:cTn id="15" fill="hold">
                            <p:stCondLst>
                              <p:cond delay="2000"/>
                            </p:stCondLst>
                            <p:childTnLst>
                              <p:par>
                                <p:cTn id="16" presetID="2" presetClass="entr" presetSubtype="4"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par>
                          <p:cTn id="20" fill="hold">
                            <p:stCondLst>
                              <p:cond delay="3000"/>
                            </p:stCondLst>
                            <p:childTnLst>
                              <p:par>
                                <p:cTn id="21" presetID="23" presetClass="entr" presetSubtype="3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250" fill="hold"/>
                                        <p:tgtEl>
                                          <p:spTgt spid="14"/>
                                        </p:tgtEl>
                                        <p:attrNameLst>
                                          <p:attrName>ppt_w</p:attrName>
                                        </p:attrNameLst>
                                      </p:cBhvr>
                                      <p:tavLst>
                                        <p:tav tm="0">
                                          <p:val>
                                            <p:strVal val="(6*min(max(#ppt_w*#ppt_h,.3),1)-7.4)/-.7*#ppt_w"/>
                                          </p:val>
                                        </p:tav>
                                        <p:tav tm="100000">
                                          <p:val>
                                            <p:strVal val="#ppt_w"/>
                                          </p:val>
                                        </p:tav>
                                      </p:tavLst>
                                    </p:anim>
                                    <p:anim calcmode="lin" valueType="num">
                                      <p:cBhvr>
                                        <p:cTn id="24" dur="1250" fill="hold"/>
                                        <p:tgtEl>
                                          <p:spTgt spid="14"/>
                                        </p:tgtEl>
                                        <p:attrNameLst>
                                          <p:attrName>ppt_h</p:attrName>
                                        </p:attrNameLst>
                                      </p:cBhvr>
                                      <p:tavLst>
                                        <p:tav tm="0">
                                          <p:val>
                                            <p:strVal val="(6*min(max(#ppt_w*#ppt_h,.3),1)-7.4)/-.7*#ppt_h"/>
                                          </p:val>
                                        </p:tav>
                                        <p:tav tm="100000">
                                          <p:val>
                                            <p:strVal val="#ppt_h"/>
                                          </p:val>
                                        </p:tav>
                                      </p:tavLst>
                                    </p:anim>
                                    <p:anim calcmode="lin" valueType="num">
                                      <p:cBhvr>
                                        <p:cTn id="25" dur="1250" fill="hold"/>
                                        <p:tgtEl>
                                          <p:spTgt spid="14"/>
                                        </p:tgtEl>
                                        <p:attrNameLst>
                                          <p:attrName>ppt_x</p:attrName>
                                        </p:attrNameLst>
                                      </p:cBhvr>
                                      <p:tavLst>
                                        <p:tav tm="0">
                                          <p:val>
                                            <p:fltVal val="0.5"/>
                                          </p:val>
                                        </p:tav>
                                        <p:tav tm="100000">
                                          <p:val>
                                            <p:strVal val="#ppt_x"/>
                                          </p:val>
                                        </p:tav>
                                      </p:tavLst>
                                    </p:anim>
                                    <p:anim calcmode="lin" valueType="num">
                                      <p:cBhvr>
                                        <p:cTn id="26" dur="1250" fill="hold"/>
                                        <p:tgtEl>
                                          <p:spTgt spid="14"/>
                                        </p:tgtEl>
                                        <p:attrNameLst>
                                          <p:attrName>ppt_y</p:attrName>
                                        </p:attrNameLst>
                                      </p:cBhvr>
                                      <p:tavLst>
                                        <p:tav tm="0">
                                          <p:val>
                                            <p:strVal val="1+(6*min(max(#ppt_w*#ppt_h,.3),1)-7.4)/-.7*#ppt_h/2"/>
                                          </p:val>
                                        </p:tav>
                                        <p:tav tm="100000">
                                          <p:val>
                                            <p:strVal val="#ppt_y"/>
                                          </p:val>
                                        </p:tav>
                                      </p:tavLst>
                                    </p:anim>
                                  </p:childTnLst>
                                </p:cTn>
                              </p:par>
                              <p:par>
                                <p:cTn id="27" presetID="22" presetClass="entr" presetSubtype="8" fill="hold" grpId="0" nodeType="withEffect">
                                  <p:stCondLst>
                                    <p:cond delay="1750"/>
                                  </p:stCondLst>
                                  <p:childTnLst>
                                    <p:set>
                                      <p:cBhvr>
                                        <p:cTn id="28" dur="1" fill="hold">
                                          <p:stCondLst>
                                            <p:cond delay="0"/>
                                          </p:stCondLst>
                                        </p:cTn>
                                        <p:tgtEl>
                                          <p:spTgt spid="19"/>
                                        </p:tgtEl>
                                        <p:attrNameLst>
                                          <p:attrName>style.visibility</p:attrName>
                                        </p:attrNameLst>
                                      </p:cBhvr>
                                      <p:to>
                                        <p:strVal val="visible"/>
                                      </p:to>
                                    </p:set>
                                    <p:animEffect transition="in" filter="wipe(left)">
                                      <p:cBhvr>
                                        <p:cTn id="29" dur="500"/>
                                        <p:tgtEl>
                                          <p:spTgt spid="19"/>
                                        </p:tgtEl>
                                      </p:cBhvr>
                                    </p:animEffect>
                                  </p:childTnLst>
                                </p:cTn>
                              </p:par>
                              <p:par>
                                <p:cTn id="30" presetID="22" presetClass="entr" presetSubtype="8" fill="hold" grpId="0" nodeType="withEffect">
                                  <p:stCondLst>
                                    <p:cond delay="225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par>
                                <p:cTn id="33" presetID="22" presetClass="entr" presetSubtype="8" fill="hold" grpId="0" nodeType="withEffect">
                                  <p:stCondLst>
                                    <p:cond delay="275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par>
                                <p:cTn id="36" presetID="22" presetClass="entr" presetSubtype="8" fill="hold" grpId="0" nodeType="withEffect">
                                  <p:stCondLst>
                                    <p:cond delay="325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42" presetClass="entr" presetSubtype="0" fill="hold" grpId="0" nodeType="withEffect">
                                  <p:stCondLst>
                                    <p:cond delay="375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anim calcmode="lin" valueType="num">
                                      <p:cBhvr>
                                        <p:cTn id="42" dur="500" fill="hold"/>
                                        <p:tgtEl>
                                          <p:spTgt spid="23"/>
                                        </p:tgtEl>
                                        <p:attrNameLst>
                                          <p:attrName>ppt_x</p:attrName>
                                        </p:attrNameLst>
                                      </p:cBhvr>
                                      <p:tavLst>
                                        <p:tav tm="0">
                                          <p:val>
                                            <p:strVal val="#ppt_x"/>
                                          </p:val>
                                        </p:tav>
                                        <p:tav tm="100000">
                                          <p:val>
                                            <p:strVal val="#ppt_x"/>
                                          </p:val>
                                        </p:tav>
                                      </p:tavLst>
                                    </p:anim>
                                    <p:anim calcmode="lin" valueType="num">
                                      <p:cBhvr>
                                        <p:cTn id="43" dur="500" fill="hold"/>
                                        <p:tgtEl>
                                          <p:spTgt spid="2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375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anim calcmode="lin" valueType="num">
                                      <p:cBhvr>
                                        <p:cTn id="47" dur="500" fill="hold"/>
                                        <p:tgtEl>
                                          <p:spTgt spid="22"/>
                                        </p:tgtEl>
                                        <p:attrNameLst>
                                          <p:attrName>ppt_x</p:attrName>
                                        </p:attrNameLst>
                                      </p:cBhvr>
                                      <p:tavLst>
                                        <p:tav tm="0">
                                          <p:val>
                                            <p:strVal val="#ppt_x"/>
                                          </p:val>
                                        </p:tav>
                                        <p:tav tm="100000">
                                          <p:val>
                                            <p:strVal val="#ppt_x"/>
                                          </p:val>
                                        </p:tav>
                                      </p:tavLst>
                                    </p:anim>
                                    <p:anim calcmode="lin" valueType="num">
                                      <p:cBhvr>
                                        <p:cTn id="48" dur="500" fill="hold"/>
                                        <p:tgtEl>
                                          <p:spTgt spid="22"/>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425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750"/>
                                        <p:tgtEl>
                                          <p:spTgt spid="25"/>
                                        </p:tgtEl>
                                      </p:cBhvr>
                                    </p:animEffect>
                                    <p:anim calcmode="lin" valueType="num">
                                      <p:cBhvr>
                                        <p:cTn id="52" dur="750" fill="hold"/>
                                        <p:tgtEl>
                                          <p:spTgt spid="25"/>
                                        </p:tgtEl>
                                        <p:attrNameLst>
                                          <p:attrName>ppt_x</p:attrName>
                                        </p:attrNameLst>
                                      </p:cBhvr>
                                      <p:tavLst>
                                        <p:tav tm="0">
                                          <p:val>
                                            <p:strVal val="#ppt_x"/>
                                          </p:val>
                                        </p:tav>
                                        <p:tav tm="100000">
                                          <p:val>
                                            <p:strVal val="#ppt_x"/>
                                          </p:val>
                                        </p:tav>
                                      </p:tavLst>
                                    </p:anim>
                                    <p:anim calcmode="lin" valueType="num">
                                      <p:cBhvr>
                                        <p:cTn id="53" dur="750" fill="hold"/>
                                        <p:tgtEl>
                                          <p:spTgt spid="2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425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750"/>
                                        <p:tgtEl>
                                          <p:spTgt spid="28"/>
                                        </p:tgtEl>
                                      </p:cBhvr>
                                    </p:animEffect>
                                    <p:anim calcmode="lin" valueType="num">
                                      <p:cBhvr>
                                        <p:cTn id="57" dur="750" fill="hold"/>
                                        <p:tgtEl>
                                          <p:spTgt spid="28"/>
                                        </p:tgtEl>
                                        <p:attrNameLst>
                                          <p:attrName>ppt_x</p:attrName>
                                        </p:attrNameLst>
                                      </p:cBhvr>
                                      <p:tavLst>
                                        <p:tav tm="0">
                                          <p:val>
                                            <p:strVal val="#ppt_x"/>
                                          </p:val>
                                        </p:tav>
                                        <p:tav tm="100000">
                                          <p:val>
                                            <p:strVal val="#ppt_x"/>
                                          </p:val>
                                        </p:tav>
                                      </p:tavLst>
                                    </p:anim>
                                    <p:anim calcmode="lin" valueType="num">
                                      <p:cBhvr>
                                        <p:cTn id="58" dur="750" fill="hold"/>
                                        <p:tgtEl>
                                          <p:spTgt spid="2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75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750"/>
                                        <p:tgtEl>
                                          <p:spTgt spid="26"/>
                                        </p:tgtEl>
                                      </p:cBhvr>
                                    </p:animEffect>
                                    <p:anim calcmode="lin" valueType="num">
                                      <p:cBhvr>
                                        <p:cTn id="62" dur="750" fill="hold"/>
                                        <p:tgtEl>
                                          <p:spTgt spid="26"/>
                                        </p:tgtEl>
                                        <p:attrNameLst>
                                          <p:attrName>ppt_x</p:attrName>
                                        </p:attrNameLst>
                                      </p:cBhvr>
                                      <p:tavLst>
                                        <p:tav tm="0">
                                          <p:val>
                                            <p:strVal val="#ppt_x"/>
                                          </p:val>
                                        </p:tav>
                                        <p:tav tm="100000">
                                          <p:val>
                                            <p:strVal val="#ppt_x"/>
                                          </p:val>
                                        </p:tav>
                                      </p:tavLst>
                                    </p:anim>
                                    <p:anim calcmode="lin" valueType="num">
                                      <p:cBhvr>
                                        <p:cTn id="63" dur="750" fill="hold"/>
                                        <p:tgtEl>
                                          <p:spTgt spid="2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425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750"/>
                                        <p:tgtEl>
                                          <p:spTgt spid="21"/>
                                        </p:tgtEl>
                                      </p:cBhvr>
                                    </p:animEffect>
                                    <p:anim calcmode="lin" valueType="num">
                                      <p:cBhvr>
                                        <p:cTn id="67" dur="750" fill="hold"/>
                                        <p:tgtEl>
                                          <p:spTgt spid="21"/>
                                        </p:tgtEl>
                                        <p:attrNameLst>
                                          <p:attrName>ppt_x</p:attrName>
                                        </p:attrNameLst>
                                      </p:cBhvr>
                                      <p:tavLst>
                                        <p:tav tm="0">
                                          <p:val>
                                            <p:strVal val="#ppt_x"/>
                                          </p:val>
                                        </p:tav>
                                        <p:tav tm="100000">
                                          <p:val>
                                            <p:strVal val="#ppt_x"/>
                                          </p:val>
                                        </p:tav>
                                      </p:tavLst>
                                    </p:anim>
                                    <p:anim calcmode="lin" valueType="num">
                                      <p:cBhvr>
                                        <p:cTn id="68" dur="750" fill="hold"/>
                                        <p:tgtEl>
                                          <p:spTgt spid="21"/>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375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750"/>
                                        <p:tgtEl>
                                          <p:spTgt spid="20"/>
                                        </p:tgtEl>
                                      </p:cBhvr>
                                    </p:animEffect>
                                    <p:anim calcmode="lin" valueType="num">
                                      <p:cBhvr>
                                        <p:cTn id="72" dur="750" fill="hold"/>
                                        <p:tgtEl>
                                          <p:spTgt spid="20"/>
                                        </p:tgtEl>
                                        <p:attrNameLst>
                                          <p:attrName>ppt_x</p:attrName>
                                        </p:attrNameLst>
                                      </p:cBhvr>
                                      <p:tavLst>
                                        <p:tav tm="0">
                                          <p:val>
                                            <p:strVal val="#ppt_x"/>
                                          </p:val>
                                        </p:tav>
                                        <p:tav tm="100000">
                                          <p:val>
                                            <p:strVal val="#ppt_x"/>
                                          </p:val>
                                        </p:tav>
                                      </p:tavLst>
                                    </p:anim>
                                    <p:anim calcmode="lin" valueType="num">
                                      <p:cBhvr>
                                        <p:cTn id="73" dur="750" fill="hold"/>
                                        <p:tgtEl>
                                          <p:spTgt spid="2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425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anim calcmode="lin" valueType="num">
                                      <p:cBhvr>
                                        <p:cTn id="77" dur="500" fill="hold"/>
                                        <p:tgtEl>
                                          <p:spTgt spid="27"/>
                                        </p:tgtEl>
                                        <p:attrNameLst>
                                          <p:attrName>ppt_x</p:attrName>
                                        </p:attrNameLst>
                                      </p:cBhvr>
                                      <p:tavLst>
                                        <p:tav tm="0">
                                          <p:val>
                                            <p:strVal val="#ppt_x"/>
                                          </p:val>
                                        </p:tav>
                                        <p:tav tm="100000">
                                          <p:val>
                                            <p:strVal val="#ppt_x"/>
                                          </p:val>
                                        </p:tav>
                                      </p:tavLst>
                                    </p:anim>
                                    <p:anim calcmode="lin" valueType="num">
                                      <p:cBhvr>
                                        <p:cTn id="78" dur="500" fill="hold"/>
                                        <p:tgtEl>
                                          <p:spTgt spid="27"/>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425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750"/>
                                        <p:tgtEl>
                                          <p:spTgt spid="24"/>
                                        </p:tgtEl>
                                      </p:cBhvr>
                                    </p:animEffect>
                                    <p:anim calcmode="lin" valueType="num">
                                      <p:cBhvr>
                                        <p:cTn id="82" dur="750" fill="hold"/>
                                        <p:tgtEl>
                                          <p:spTgt spid="24"/>
                                        </p:tgtEl>
                                        <p:attrNameLst>
                                          <p:attrName>ppt_x</p:attrName>
                                        </p:attrNameLst>
                                      </p:cBhvr>
                                      <p:tavLst>
                                        <p:tav tm="0">
                                          <p:val>
                                            <p:strVal val="#ppt_x"/>
                                          </p:val>
                                        </p:tav>
                                        <p:tav tm="100000">
                                          <p:val>
                                            <p:strVal val="#ppt_x"/>
                                          </p:val>
                                        </p:tav>
                                      </p:tavLst>
                                    </p:anim>
                                    <p:anim calcmode="lin" valueType="num">
                                      <p:cBhvr>
                                        <p:cTn id="83" dur="75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4" grpId="0"/>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菱形 16"/>
          <p:cNvSpPr/>
          <p:nvPr/>
        </p:nvSpPr>
        <p:spPr>
          <a:xfrm>
            <a:off x="-255470" y="-370540"/>
            <a:ext cx="3373899" cy="3373899"/>
          </a:xfrm>
          <a:prstGeom prst="diamond">
            <a:avLst/>
          </a:prstGeom>
          <a:solidFill>
            <a:schemeClr val="bg1">
              <a:lumMod val="6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a typeface="微软雅黑 Light" panose="020B0502040204020203" pitchFamily="34" charset="-122"/>
            </a:endParaRPr>
          </a:p>
        </p:txBody>
      </p:sp>
      <p:sp>
        <p:nvSpPr>
          <p:cNvPr id="18" name="任意多边形 17"/>
          <p:cNvSpPr/>
          <p:nvPr/>
        </p:nvSpPr>
        <p:spPr>
          <a:xfrm>
            <a:off x="-19878" y="-863758"/>
            <a:ext cx="1287979" cy="2575958"/>
          </a:xfrm>
          <a:custGeom>
            <a:avLst/>
            <a:gdLst>
              <a:gd name="connsiteX0" fmla="*/ 0 w 1287979"/>
              <a:gd name="connsiteY0" fmla="*/ 0 h 2575958"/>
              <a:gd name="connsiteX1" fmla="*/ 1287979 w 1287979"/>
              <a:gd name="connsiteY1" fmla="*/ 1287979 h 2575958"/>
              <a:gd name="connsiteX2" fmla="*/ 0 w 1287979"/>
              <a:gd name="connsiteY2" fmla="*/ 2575958 h 2575958"/>
            </a:gdLst>
            <a:ahLst/>
            <a:cxnLst>
              <a:cxn ang="0">
                <a:pos x="connsiteX0" y="connsiteY0"/>
              </a:cxn>
              <a:cxn ang="0">
                <a:pos x="connsiteX1" y="connsiteY1"/>
              </a:cxn>
              <a:cxn ang="0">
                <a:pos x="connsiteX2" y="connsiteY2"/>
              </a:cxn>
            </a:cxnLst>
            <a:rect l="l" t="t" r="r" b="b"/>
            <a:pathLst>
              <a:path w="1287979" h="2575958">
                <a:moveTo>
                  <a:pt x="0" y="0"/>
                </a:moveTo>
                <a:lnTo>
                  <a:pt x="1287979" y="1287979"/>
                </a:lnTo>
                <a:lnTo>
                  <a:pt x="0" y="2575958"/>
                </a:lnTo>
                <a:close/>
              </a:path>
            </a:pathLst>
          </a:cu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rgbClr val="413B39"/>
              </a:solidFill>
              <a:ea typeface="微软雅黑 Light" panose="020B0502040204020203" pitchFamily="34" charset="-122"/>
            </a:endParaRPr>
          </a:p>
        </p:txBody>
      </p:sp>
      <p:sp>
        <p:nvSpPr>
          <p:cNvPr id="19" name="菱形 18"/>
          <p:cNvSpPr/>
          <p:nvPr/>
        </p:nvSpPr>
        <p:spPr>
          <a:xfrm>
            <a:off x="-256201" y="-68674"/>
            <a:ext cx="3342485" cy="3342485"/>
          </a:xfrm>
          <a:prstGeom prst="diamond">
            <a:avLst/>
          </a:prstGeom>
          <a:noFill/>
          <a:ln w="3175">
            <a:solidFill>
              <a:schemeClr val="bg1">
                <a:lumMod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0" name="文本框 19"/>
          <p:cNvSpPr txBox="1"/>
          <p:nvPr/>
        </p:nvSpPr>
        <p:spPr>
          <a:xfrm>
            <a:off x="5027215" y="1563765"/>
            <a:ext cx="3449346" cy="707886"/>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pitchFamily="34" charset="-122"/>
                <a:ea typeface="微软雅黑 Light" panose="020B0502040204020203" pitchFamily="34" charset="-122"/>
              </a:rPr>
              <a:t>项目内容</a:t>
            </a:r>
          </a:p>
        </p:txBody>
      </p:sp>
      <p:grpSp>
        <p:nvGrpSpPr>
          <p:cNvPr id="21" name="组合 20"/>
          <p:cNvGrpSpPr/>
          <p:nvPr/>
        </p:nvGrpSpPr>
        <p:grpSpPr>
          <a:xfrm>
            <a:off x="4151313" y="1436993"/>
            <a:ext cx="888418" cy="883238"/>
            <a:chOff x="4151313" y="2020084"/>
            <a:chExt cx="888418" cy="883238"/>
          </a:xfrm>
        </p:grpSpPr>
        <p:grpSp>
          <p:nvGrpSpPr>
            <p:cNvPr id="22" name="组合 21"/>
            <p:cNvGrpSpPr/>
            <p:nvPr/>
          </p:nvGrpSpPr>
          <p:grpSpPr>
            <a:xfrm>
              <a:off x="4151313" y="2020084"/>
              <a:ext cx="888418" cy="883238"/>
              <a:chOff x="5641059" y="3248083"/>
              <a:chExt cx="918415" cy="913060"/>
            </a:xfrm>
          </p:grpSpPr>
          <p:sp>
            <p:nvSpPr>
              <p:cNvPr id="31" name="任意多边形 3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2" name="任意多边形 3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3" name="任意多边形 3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4" name="任意多边形 3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3" name="组合 22"/>
            <p:cNvGrpSpPr/>
            <p:nvPr/>
          </p:nvGrpSpPr>
          <p:grpSpPr>
            <a:xfrm>
              <a:off x="4353060" y="2213787"/>
              <a:ext cx="483672" cy="489216"/>
              <a:chOff x="4359930" y="2498290"/>
              <a:chExt cx="1019358" cy="1031042"/>
            </a:xfrm>
          </p:grpSpPr>
          <p:grpSp>
            <p:nvGrpSpPr>
              <p:cNvPr id="25" name="组合 24"/>
              <p:cNvGrpSpPr/>
              <p:nvPr/>
            </p:nvGrpSpPr>
            <p:grpSpPr>
              <a:xfrm>
                <a:off x="4361859" y="2498290"/>
                <a:ext cx="1014596" cy="415536"/>
                <a:chOff x="4361859" y="2498290"/>
                <a:chExt cx="1014596" cy="415536"/>
              </a:xfrm>
            </p:grpSpPr>
            <p:sp>
              <p:nvSpPr>
                <p:cNvPr id="29" name="任意多边形 2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30" name="任意多边形 2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26" name="组合 25"/>
              <p:cNvGrpSpPr/>
              <p:nvPr/>
            </p:nvGrpSpPr>
            <p:grpSpPr>
              <a:xfrm flipV="1">
                <a:off x="4359930" y="3116091"/>
                <a:ext cx="1019358" cy="413241"/>
                <a:chOff x="4359478" y="2503052"/>
                <a:chExt cx="1019358" cy="413241"/>
              </a:xfrm>
            </p:grpSpPr>
            <p:sp>
              <p:nvSpPr>
                <p:cNvPr id="27" name="任意多边形 2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28" name="任意多边形 2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24" name="文本框 23"/>
            <p:cNvSpPr txBox="1"/>
            <p:nvPr/>
          </p:nvSpPr>
          <p:spPr>
            <a:xfrm>
              <a:off x="4244113" y="2241046"/>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01</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grpSp>
        <p:nvGrpSpPr>
          <p:cNvPr id="35" name="组合 34"/>
          <p:cNvGrpSpPr/>
          <p:nvPr/>
        </p:nvGrpSpPr>
        <p:grpSpPr>
          <a:xfrm>
            <a:off x="4151006" y="2604566"/>
            <a:ext cx="888418" cy="883238"/>
            <a:chOff x="4161396" y="3518961"/>
            <a:chExt cx="888418" cy="883238"/>
          </a:xfrm>
        </p:grpSpPr>
        <p:sp>
          <p:nvSpPr>
            <p:cNvPr id="36" name="文本框 35"/>
            <p:cNvSpPr txBox="1"/>
            <p:nvPr/>
          </p:nvSpPr>
          <p:spPr>
            <a:xfrm>
              <a:off x="4253447" y="3741759"/>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02</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nvGrpSpPr>
            <p:cNvPr id="37" name="组合 36"/>
            <p:cNvGrpSpPr/>
            <p:nvPr/>
          </p:nvGrpSpPr>
          <p:grpSpPr>
            <a:xfrm>
              <a:off x="4161396" y="3518961"/>
              <a:ext cx="888418" cy="883238"/>
              <a:chOff x="5641059" y="3248083"/>
              <a:chExt cx="918415" cy="913060"/>
            </a:xfrm>
          </p:grpSpPr>
          <p:sp>
            <p:nvSpPr>
              <p:cNvPr id="45" name="任意多边形 44"/>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6" name="任意多边形 45"/>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7" name="任意多边形 46"/>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8" name="任意多边形 47"/>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38" name="组合 37"/>
            <p:cNvGrpSpPr/>
            <p:nvPr/>
          </p:nvGrpSpPr>
          <p:grpSpPr>
            <a:xfrm>
              <a:off x="4363143" y="3712664"/>
              <a:ext cx="483672" cy="489216"/>
              <a:chOff x="4359930" y="2498290"/>
              <a:chExt cx="1019358" cy="1031042"/>
            </a:xfrm>
          </p:grpSpPr>
          <p:grpSp>
            <p:nvGrpSpPr>
              <p:cNvPr id="39" name="组合 38"/>
              <p:cNvGrpSpPr/>
              <p:nvPr/>
            </p:nvGrpSpPr>
            <p:grpSpPr>
              <a:xfrm>
                <a:off x="4361859" y="2498290"/>
                <a:ext cx="1014596" cy="415536"/>
                <a:chOff x="4361859" y="2498290"/>
                <a:chExt cx="1014596" cy="415536"/>
              </a:xfrm>
            </p:grpSpPr>
            <p:sp>
              <p:nvSpPr>
                <p:cNvPr id="43" name="任意多边形 42"/>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44" name="任意多边形 43"/>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40" name="组合 39"/>
              <p:cNvGrpSpPr/>
              <p:nvPr/>
            </p:nvGrpSpPr>
            <p:grpSpPr>
              <a:xfrm flipV="1">
                <a:off x="4359930" y="3116091"/>
                <a:ext cx="1019358" cy="413241"/>
                <a:chOff x="4359478" y="2503052"/>
                <a:chExt cx="1019358" cy="413241"/>
              </a:xfrm>
            </p:grpSpPr>
            <p:sp>
              <p:nvSpPr>
                <p:cNvPr id="41" name="任意多边形 40"/>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42" name="任意多边形 41"/>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grpSp>
      <p:sp>
        <p:nvSpPr>
          <p:cNvPr id="49" name="文本框 48"/>
          <p:cNvSpPr txBox="1"/>
          <p:nvPr/>
        </p:nvSpPr>
        <p:spPr>
          <a:xfrm>
            <a:off x="5022044" y="2731338"/>
            <a:ext cx="3449346" cy="707886"/>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pitchFamily="34" charset="-122"/>
                <a:ea typeface="微软雅黑 Light" panose="020B0502040204020203" pitchFamily="34" charset="-122"/>
              </a:rPr>
              <a:t>工作安排</a:t>
            </a:r>
          </a:p>
        </p:txBody>
      </p:sp>
      <p:sp>
        <p:nvSpPr>
          <p:cNvPr id="50" name="文本框 49"/>
          <p:cNvSpPr txBox="1"/>
          <p:nvPr/>
        </p:nvSpPr>
        <p:spPr>
          <a:xfrm>
            <a:off x="5015627" y="3900373"/>
            <a:ext cx="3996397" cy="707886"/>
          </a:xfrm>
          <a:prstGeom prst="rect">
            <a:avLst/>
          </a:prstGeom>
          <a:noFill/>
        </p:spPr>
        <p:txBody>
          <a:bodyPr wrap="square" rtlCol="0">
            <a:spAutoFit/>
          </a:bodyPr>
          <a:lstStyle/>
          <a:p>
            <a:pPr algn="ctr"/>
            <a:r>
              <a:rPr lang="zh-CN" altLang="en-US" sz="4000" dirty="0">
                <a:solidFill>
                  <a:srgbClr val="413B39"/>
                </a:solidFill>
                <a:latin typeface="微软雅黑 Light" panose="020B0502040204020203" pitchFamily="34" charset="-122"/>
                <a:ea typeface="微软雅黑 Light" panose="020B0502040204020203" pitchFamily="34" charset="-122"/>
              </a:rPr>
              <a:t>目前的工作进展</a:t>
            </a:r>
          </a:p>
        </p:txBody>
      </p:sp>
      <p:grpSp>
        <p:nvGrpSpPr>
          <p:cNvPr id="51" name="组合 50"/>
          <p:cNvGrpSpPr/>
          <p:nvPr/>
        </p:nvGrpSpPr>
        <p:grpSpPr>
          <a:xfrm>
            <a:off x="4149454" y="3773601"/>
            <a:ext cx="888418" cy="883238"/>
            <a:chOff x="4165039" y="5019300"/>
            <a:chExt cx="888418" cy="883238"/>
          </a:xfrm>
        </p:grpSpPr>
        <p:grpSp>
          <p:nvGrpSpPr>
            <p:cNvPr id="52" name="组合 51"/>
            <p:cNvGrpSpPr/>
            <p:nvPr/>
          </p:nvGrpSpPr>
          <p:grpSpPr>
            <a:xfrm>
              <a:off x="4165039" y="5019300"/>
              <a:ext cx="888418" cy="883238"/>
              <a:chOff x="5641059" y="3248083"/>
              <a:chExt cx="918415" cy="913060"/>
            </a:xfrm>
          </p:grpSpPr>
          <p:sp>
            <p:nvSpPr>
              <p:cNvPr id="61" name="任意多边形 60"/>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2" name="任意多边形 61"/>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3" name="任意多边形 62"/>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4" name="任意多边形 63"/>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3" name="组合 52"/>
            <p:cNvGrpSpPr/>
            <p:nvPr/>
          </p:nvGrpSpPr>
          <p:grpSpPr>
            <a:xfrm>
              <a:off x="4366786" y="5213003"/>
              <a:ext cx="483672" cy="489216"/>
              <a:chOff x="4359930" y="2498290"/>
              <a:chExt cx="1019358" cy="1031042"/>
            </a:xfrm>
          </p:grpSpPr>
          <p:grpSp>
            <p:nvGrpSpPr>
              <p:cNvPr id="55" name="组合 54"/>
              <p:cNvGrpSpPr/>
              <p:nvPr/>
            </p:nvGrpSpPr>
            <p:grpSpPr>
              <a:xfrm>
                <a:off x="4361859" y="2498290"/>
                <a:ext cx="1014596" cy="415536"/>
                <a:chOff x="4361859" y="2498290"/>
                <a:chExt cx="1014596" cy="415536"/>
              </a:xfrm>
            </p:grpSpPr>
            <p:sp>
              <p:nvSpPr>
                <p:cNvPr id="59" name="任意多边形 58"/>
                <p:cNvSpPr/>
                <p:nvPr/>
              </p:nvSpPr>
              <p:spPr>
                <a:xfrm rot="10800000">
                  <a:off x="4361859" y="2498290"/>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60" name="任意多边形 59"/>
                <p:cNvSpPr/>
                <p:nvPr/>
              </p:nvSpPr>
              <p:spPr>
                <a:xfrm rot="5400000">
                  <a:off x="4963258" y="2500628"/>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grpSp>
            <p:nvGrpSpPr>
              <p:cNvPr id="56" name="组合 55"/>
              <p:cNvGrpSpPr/>
              <p:nvPr/>
            </p:nvGrpSpPr>
            <p:grpSpPr>
              <a:xfrm flipV="1">
                <a:off x="4359930" y="3116091"/>
                <a:ext cx="1019358" cy="413241"/>
                <a:chOff x="4359478" y="2503052"/>
                <a:chExt cx="1019358" cy="413241"/>
              </a:xfrm>
            </p:grpSpPr>
            <p:sp>
              <p:nvSpPr>
                <p:cNvPr id="57" name="任意多边形 56"/>
                <p:cNvSpPr/>
                <p:nvPr/>
              </p:nvSpPr>
              <p:spPr>
                <a:xfrm rot="10800000">
                  <a:off x="4359478" y="2503052"/>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sp>
              <p:nvSpPr>
                <p:cNvPr id="58" name="任意多边形 57"/>
                <p:cNvSpPr/>
                <p:nvPr/>
              </p:nvSpPr>
              <p:spPr>
                <a:xfrm rot="5400000">
                  <a:off x="4965639" y="2503009"/>
                  <a:ext cx="413154" cy="413241"/>
                </a:xfrm>
                <a:custGeom>
                  <a:avLst/>
                  <a:gdLst>
                    <a:gd name="connsiteX0" fmla="*/ 0 w 263309"/>
                    <a:gd name="connsiteY0" fmla="*/ 263309 h 263309"/>
                    <a:gd name="connsiteX1" fmla="*/ 263309 w 263309"/>
                    <a:gd name="connsiteY1" fmla="*/ 0 h 263309"/>
                  </a:gdLst>
                  <a:ahLst/>
                  <a:cxnLst>
                    <a:cxn ang="0">
                      <a:pos x="connsiteX0" y="connsiteY0"/>
                    </a:cxn>
                    <a:cxn ang="0">
                      <a:pos x="connsiteX1" y="connsiteY1"/>
                    </a:cxn>
                  </a:cxnLst>
                  <a:rect l="l" t="t" r="r" b="b"/>
                  <a:pathLst>
                    <a:path w="263309" h="263309">
                      <a:moveTo>
                        <a:pt x="0" y="263309"/>
                      </a:moveTo>
                      <a:lnTo>
                        <a:pt x="263309"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latin typeface="方正兰亭超细黑简体" panose="02000000000000000000" pitchFamily="2" charset="-122"/>
                    <a:ea typeface="方正兰亭超细黑简体" panose="02000000000000000000" pitchFamily="2" charset="-122"/>
                  </a:endParaRPr>
                </a:p>
              </p:txBody>
            </p:sp>
          </p:grpSp>
        </p:grpSp>
        <p:sp>
          <p:nvSpPr>
            <p:cNvPr id="54" name="文本框 53"/>
            <p:cNvSpPr txBox="1"/>
            <p:nvPr/>
          </p:nvSpPr>
          <p:spPr>
            <a:xfrm>
              <a:off x="4260965" y="5247421"/>
              <a:ext cx="687185" cy="430887"/>
            </a:xfrm>
            <a:prstGeom prst="rect">
              <a:avLst/>
            </a:prstGeom>
            <a:noFill/>
            <a:ln>
              <a:noFill/>
            </a:ln>
          </p:spPr>
          <p:txBody>
            <a:bodyPr wrap="square" rtlCol="0">
              <a:spAutoFit/>
            </a:bodyPr>
            <a:lstStyle/>
            <a:p>
              <a:pPr algn="ctr"/>
              <a:r>
                <a:rPr lang="en-US" altLang="zh-CN" sz="2200" dirty="0">
                  <a:solidFill>
                    <a:srgbClr val="413B39"/>
                  </a:solidFill>
                  <a:latin typeface="微软雅黑 Light" panose="020B0502040204020203" pitchFamily="34" charset="-122"/>
                  <a:ea typeface="微软雅黑 Light" panose="020B0502040204020203" pitchFamily="34" charset="-122"/>
                </a:rPr>
                <a:t>03</a:t>
              </a:r>
              <a:endParaRPr lang="zh-CN" altLang="en-US" sz="2200" dirty="0">
                <a:solidFill>
                  <a:srgbClr val="413B39"/>
                </a:solidFill>
                <a:latin typeface="微软雅黑 Light" panose="020B0502040204020203" pitchFamily="34" charset="-122"/>
                <a:ea typeface="微软雅黑 Light" panose="020B0502040204020203" pitchFamily="34" charset="-122"/>
              </a:endParaRPr>
            </a:p>
          </p:txBody>
        </p:sp>
      </p:grpSp>
      <p:sp>
        <p:nvSpPr>
          <p:cNvPr id="65" name="文本框 64"/>
          <p:cNvSpPr txBox="1"/>
          <p:nvPr/>
        </p:nvSpPr>
        <p:spPr>
          <a:xfrm>
            <a:off x="894687" y="541842"/>
            <a:ext cx="1107962" cy="1938992"/>
          </a:xfrm>
          <a:prstGeom prst="rect">
            <a:avLst/>
          </a:prstGeom>
          <a:noFill/>
        </p:spPr>
        <p:txBody>
          <a:bodyPr wrap="square" rtlCol="0">
            <a:spAutoFit/>
          </a:bodyPr>
          <a:lstStyle/>
          <a:p>
            <a:pPr algn="ctr"/>
            <a:r>
              <a:rPr lang="zh-CN" altLang="en-US" sz="6000" dirty="0">
                <a:solidFill>
                  <a:srgbClr val="413B39"/>
                </a:solidFill>
                <a:latin typeface="微软雅黑 Light" panose="020B0502040204020203" pitchFamily="34" charset="-122"/>
                <a:ea typeface="微软雅黑 Light" panose="020B0502040204020203" pitchFamily="34" charset="-122"/>
              </a:rPr>
              <a:t>目录</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75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12" presetClass="entr" presetSubtype="1" fill="hold" grpId="0" nodeType="withEffect">
                                  <p:stCondLst>
                                    <p:cond delay="150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750"/>
                                        <p:tgtEl>
                                          <p:spTgt spid="19"/>
                                        </p:tgtEl>
                                        <p:attrNameLst>
                                          <p:attrName>ppt_y</p:attrName>
                                        </p:attrNameLst>
                                      </p:cBhvr>
                                      <p:tavLst>
                                        <p:tav tm="0">
                                          <p:val>
                                            <p:strVal val="#ppt_y-#ppt_h*1.125000"/>
                                          </p:val>
                                        </p:tav>
                                        <p:tav tm="100000">
                                          <p:val>
                                            <p:strVal val="#ppt_y"/>
                                          </p:val>
                                        </p:tav>
                                      </p:tavLst>
                                    </p:anim>
                                    <p:animEffect transition="in" filter="wipe(down)">
                                      <p:cBhvr>
                                        <p:cTn id="17" dur="750"/>
                                        <p:tgtEl>
                                          <p:spTgt spid="19"/>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anim calcmode="lin" valueType="num">
                                      <p:cBhvr>
                                        <p:cTn id="22" dur="500" fill="hold"/>
                                        <p:tgtEl>
                                          <p:spTgt spid="65"/>
                                        </p:tgtEl>
                                        <p:attrNameLst>
                                          <p:attrName>ppt_x</p:attrName>
                                        </p:attrNameLst>
                                      </p:cBhvr>
                                      <p:tavLst>
                                        <p:tav tm="0">
                                          <p:val>
                                            <p:strVal val="#ppt_x"/>
                                          </p:val>
                                        </p:tav>
                                        <p:tav tm="100000">
                                          <p:val>
                                            <p:strVal val="#ppt_x"/>
                                          </p:val>
                                        </p:tav>
                                      </p:tavLst>
                                    </p:anim>
                                    <p:anim calcmode="lin" valueType="num">
                                      <p:cBhvr>
                                        <p:cTn id="23" dur="500" fill="hold"/>
                                        <p:tgtEl>
                                          <p:spTgt spid="65"/>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31" presetClass="entr" presetSubtype="0"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 calcmode="lin" valueType="num">
                                      <p:cBhvr>
                                        <p:cTn id="29" dur="500" fill="hold"/>
                                        <p:tgtEl>
                                          <p:spTgt spid="21"/>
                                        </p:tgtEl>
                                        <p:attrNameLst>
                                          <p:attrName>style.rotation</p:attrName>
                                        </p:attrNameLst>
                                      </p:cBhvr>
                                      <p:tavLst>
                                        <p:tav tm="0">
                                          <p:val>
                                            <p:fltVal val="90"/>
                                          </p:val>
                                        </p:tav>
                                        <p:tav tm="100000">
                                          <p:val>
                                            <p:fltVal val="0"/>
                                          </p:val>
                                        </p:tav>
                                      </p:tavLst>
                                    </p:anim>
                                    <p:animEffect transition="in" filter="fade">
                                      <p:cBhvr>
                                        <p:cTn id="30" dur="500"/>
                                        <p:tgtEl>
                                          <p:spTgt spid="21"/>
                                        </p:tgtEl>
                                      </p:cBhvr>
                                    </p:animEffect>
                                  </p:childTnLst>
                                </p:cTn>
                              </p:par>
                            </p:childTnLst>
                          </p:cTn>
                        </p:par>
                        <p:par>
                          <p:cTn id="31" fill="hold">
                            <p:stCondLst>
                              <p:cond delay="1500"/>
                            </p:stCondLst>
                            <p:childTnLst>
                              <p:par>
                                <p:cTn id="32" presetID="12" presetClass="entr" presetSubtype="8"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p:tgtEl>
                                          <p:spTgt spid="20"/>
                                        </p:tgtEl>
                                        <p:attrNameLst>
                                          <p:attrName>ppt_x</p:attrName>
                                        </p:attrNameLst>
                                      </p:cBhvr>
                                      <p:tavLst>
                                        <p:tav tm="0">
                                          <p:val>
                                            <p:strVal val="#ppt_x-#ppt_w*1.125000"/>
                                          </p:val>
                                        </p:tav>
                                        <p:tav tm="100000">
                                          <p:val>
                                            <p:strVal val="#ppt_x"/>
                                          </p:val>
                                        </p:tav>
                                      </p:tavLst>
                                    </p:anim>
                                    <p:animEffect transition="in" filter="wipe(right)">
                                      <p:cBhvr>
                                        <p:cTn id="35" dur="500"/>
                                        <p:tgtEl>
                                          <p:spTgt spid="20"/>
                                        </p:tgtEl>
                                      </p:cBhvr>
                                    </p:animEffect>
                                  </p:childTnLst>
                                </p:cTn>
                              </p:par>
                            </p:childTnLst>
                          </p:cTn>
                        </p:par>
                        <p:par>
                          <p:cTn id="36" fill="hold">
                            <p:stCondLst>
                              <p:cond delay="2000"/>
                            </p:stCondLst>
                            <p:childTnLst>
                              <p:par>
                                <p:cTn id="37" presetID="31"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500" fill="hold"/>
                                        <p:tgtEl>
                                          <p:spTgt spid="35"/>
                                        </p:tgtEl>
                                        <p:attrNameLst>
                                          <p:attrName>ppt_w</p:attrName>
                                        </p:attrNameLst>
                                      </p:cBhvr>
                                      <p:tavLst>
                                        <p:tav tm="0">
                                          <p:val>
                                            <p:fltVal val="0"/>
                                          </p:val>
                                        </p:tav>
                                        <p:tav tm="100000">
                                          <p:val>
                                            <p:strVal val="#ppt_w"/>
                                          </p:val>
                                        </p:tav>
                                      </p:tavLst>
                                    </p:anim>
                                    <p:anim calcmode="lin" valueType="num">
                                      <p:cBhvr>
                                        <p:cTn id="40" dur="500" fill="hold"/>
                                        <p:tgtEl>
                                          <p:spTgt spid="35"/>
                                        </p:tgtEl>
                                        <p:attrNameLst>
                                          <p:attrName>ppt_h</p:attrName>
                                        </p:attrNameLst>
                                      </p:cBhvr>
                                      <p:tavLst>
                                        <p:tav tm="0">
                                          <p:val>
                                            <p:fltVal val="0"/>
                                          </p:val>
                                        </p:tav>
                                        <p:tav tm="100000">
                                          <p:val>
                                            <p:strVal val="#ppt_h"/>
                                          </p:val>
                                        </p:tav>
                                      </p:tavLst>
                                    </p:anim>
                                    <p:anim calcmode="lin" valueType="num">
                                      <p:cBhvr>
                                        <p:cTn id="41" dur="500" fill="hold"/>
                                        <p:tgtEl>
                                          <p:spTgt spid="35"/>
                                        </p:tgtEl>
                                        <p:attrNameLst>
                                          <p:attrName>style.rotation</p:attrName>
                                        </p:attrNameLst>
                                      </p:cBhvr>
                                      <p:tavLst>
                                        <p:tav tm="0">
                                          <p:val>
                                            <p:fltVal val="90"/>
                                          </p:val>
                                        </p:tav>
                                        <p:tav tm="100000">
                                          <p:val>
                                            <p:fltVal val="0"/>
                                          </p:val>
                                        </p:tav>
                                      </p:tavLst>
                                    </p:anim>
                                    <p:animEffect transition="in" filter="fade">
                                      <p:cBhvr>
                                        <p:cTn id="42" dur="500"/>
                                        <p:tgtEl>
                                          <p:spTgt spid="35"/>
                                        </p:tgtEl>
                                      </p:cBhvr>
                                    </p:animEffect>
                                  </p:childTnLst>
                                </p:cTn>
                              </p:par>
                            </p:childTnLst>
                          </p:cTn>
                        </p:par>
                        <p:par>
                          <p:cTn id="43" fill="hold">
                            <p:stCondLst>
                              <p:cond delay="2500"/>
                            </p:stCondLst>
                            <p:childTnLst>
                              <p:par>
                                <p:cTn id="44" presetID="12" presetClass="entr" presetSubtype="8" fill="hold" grpId="0" nodeType="afterEffect">
                                  <p:stCondLst>
                                    <p:cond delay="0"/>
                                  </p:stCondLst>
                                  <p:childTnLst>
                                    <p:set>
                                      <p:cBhvr>
                                        <p:cTn id="45" dur="1" fill="hold">
                                          <p:stCondLst>
                                            <p:cond delay="0"/>
                                          </p:stCondLst>
                                        </p:cTn>
                                        <p:tgtEl>
                                          <p:spTgt spid="49"/>
                                        </p:tgtEl>
                                        <p:attrNameLst>
                                          <p:attrName>style.visibility</p:attrName>
                                        </p:attrNameLst>
                                      </p:cBhvr>
                                      <p:to>
                                        <p:strVal val="visible"/>
                                      </p:to>
                                    </p:set>
                                    <p:anim calcmode="lin" valueType="num">
                                      <p:cBhvr additive="base">
                                        <p:cTn id="46" dur="500"/>
                                        <p:tgtEl>
                                          <p:spTgt spid="49"/>
                                        </p:tgtEl>
                                        <p:attrNameLst>
                                          <p:attrName>ppt_x</p:attrName>
                                        </p:attrNameLst>
                                      </p:cBhvr>
                                      <p:tavLst>
                                        <p:tav tm="0">
                                          <p:val>
                                            <p:strVal val="#ppt_x-#ppt_w*1.125000"/>
                                          </p:val>
                                        </p:tav>
                                        <p:tav tm="100000">
                                          <p:val>
                                            <p:strVal val="#ppt_x"/>
                                          </p:val>
                                        </p:tav>
                                      </p:tavLst>
                                    </p:anim>
                                    <p:animEffect transition="in" filter="wipe(right)">
                                      <p:cBhvr>
                                        <p:cTn id="47" dur="500"/>
                                        <p:tgtEl>
                                          <p:spTgt spid="49"/>
                                        </p:tgtEl>
                                      </p:cBhvr>
                                    </p:animEffect>
                                  </p:childTnLst>
                                </p:cTn>
                              </p:par>
                            </p:childTnLst>
                          </p:cTn>
                        </p:par>
                        <p:par>
                          <p:cTn id="48" fill="hold">
                            <p:stCondLst>
                              <p:cond delay="3000"/>
                            </p:stCondLst>
                            <p:childTnLst>
                              <p:par>
                                <p:cTn id="49" presetID="31" presetClass="entr" presetSubtype="0" fill="hold" nodeType="after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p:cTn id="51" dur="500" fill="hold"/>
                                        <p:tgtEl>
                                          <p:spTgt spid="51"/>
                                        </p:tgtEl>
                                        <p:attrNameLst>
                                          <p:attrName>ppt_w</p:attrName>
                                        </p:attrNameLst>
                                      </p:cBhvr>
                                      <p:tavLst>
                                        <p:tav tm="0">
                                          <p:val>
                                            <p:fltVal val="0"/>
                                          </p:val>
                                        </p:tav>
                                        <p:tav tm="100000">
                                          <p:val>
                                            <p:strVal val="#ppt_w"/>
                                          </p:val>
                                        </p:tav>
                                      </p:tavLst>
                                    </p:anim>
                                    <p:anim calcmode="lin" valueType="num">
                                      <p:cBhvr>
                                        <p:cTn id="52" dur="500" fill="hold"/>
                                        <p:tgtEl>
                                          <p:spTgt spid="51"/>
                                        </p:tgtEl>
                                        <p:attrNameLst>
                                          <p:attrName>ppt_h</p:attrName>
                                        </p:attrNameLst>
                                      </p:cBhvr>
                                      <p:tavLst>
                                        <p:tav tm="0">
                                          <p:val>
                                            <p:fltVal val="0"/>
                                          </p:val>
                                        </p:tav>
                                        <p:tav tm="100000">
                                          <p:val>
                                            <p:strVal val="#ppt_h"/>
                                          </p:val>
                                        </p:tav>
                                      </p:tavLst>
                                    </p:anim>
                                    <p:anim calcmode="lin" valueType="num">
                                      <p:cBhvr>
                                        <p:cTn id="53" dur="500" fill="hold"/>
                                        <p:tgtEl>
                                          <p:spTgt spid="51"/>
                                        </p:tgtEl>
                                        <p:attrNameLst>
                                          <p:attrName>style.rotation</p:attrName>
                                        </p:attrNameLst>
                                      </p:cBhvr>
                                      <p:tavLst>
                                        <p:tav tm="0">
                                          <p:val>
                                            <p:fltVal val="90"/>
                                          </p:val>
                                        </p:tav>
                                        <p:tav tm="100000">
                                          <p:val>
                                            <p:fltVal val="0"/>
                                          </p:val>
                                        </p:tav>
                                      </p:tavLst>
                                    </p:anim>
                                    <p:animEffect transition="in" filter="fade">
                                      <p:cBhvr>
                                        <p:cTn id="54" dur="500"/>
                                        <p:tgtEl>
                                          <p:spTgt spid="51"/>
                                        </p:tgtEl>
                                      </p:cBhvr>
                                    </p:animEffect>
                                  </p:childTnLst>
                                </p:cTn>
                              </p:par>
                            </p:childTnLst>
                          </p:cTn>
                        </p:par>
                        <p:par>
                          <p:cTn id="55" fill="hold">
                            <p:stCondLst>
                              <p:cond delay="3500"/>
                            </p:stCondLst>
                            <p:childTnLst>
                              <p:par>
                                <p:cTn id="56" presetID="12" presetClass="entr" presetSubtype="8" fill="hold" grpId="0" nodeType="afterEffect">
                                  <p:stCondLst>
                                    <p:cond delay="0"/>
                                  </p:stCondLst>
                                  <p:childTnLst>
                                    <p:set>
                                      <p:cBhvr>
                                        <p:cTn id="57" dur="1" fill="hold">
                                          <p:stCondLst>
                                            <p:cond delay="0"/>
                                          </p:stCondLst>
                                        </p:cTn>
                                        <p:tgtEl>
                                          <p:spTgt spid="50"/>
                                        </p:tgtEl>
                                        <p:attrNameLst>
                                          <p:attrName>style.visibility</p:attrName>
                                        </p:attrNameLst>
                                      </p:cBhvr>
                                      <p:to>
                                        <p:strVal val="visible"/>
                                      </p:to>
                                    </p:set>
                                    <p:anim calcmode="lin" valueType="num">
                                      <p:cBhvr additive="base">
                                        <p:cTn id="58" dur="500"/>
                                        <p:tgtEl>
                                          <p:spTgt spid="50"/>
                                        </p:tgtEl>
                                        <p:attrNameLst>
                                          <p:attrName>ppt_x</p:attrName>
                                        </p:attrNameLst>
                                      </p:cBhvr>
                                      <p:tavLst>
                                        <p:tav tm="0">
                                          <p:val>
                                            <p:strVal val="#ppt_x-#ppt_w*1.125000"/>
                                          </p:val>
                                        </p:tav>
                                        <p:tav tm="100000">
                                          <p:val>
                                            <p:strVal val="#ppt_x"/>
                                          </p:val>
                                        </p:tav>
                                      </p:tavLst>
                                    </p:anim>
                                    <p:animEffect transition="in" filter="wipe(right)">
                                      <p:cBhvr>
                                        <p:cTn id="5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49" grpId="0"/>
      <p:bldP spid="50" grpId="0"/>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923330"/>
          </a:xfrm>
          <a:prstGeom prst="rect">
            <a:avLst/>
          </a:prstGeom>
          <a:noFill/>
        </p:spPr>
        <p:txBody>
          <a:bodyPr wrap="square" rtlCol="0">
            <a:spAutoFit/>
          </a:bodyPr>
          <a:lstStyle/>
          <a:p>
            <a:pPr algn="ctr"/>
            <a:r>
              <a:rPr lang="zh-CN" altLang="en-US" sz="5400" dirty="0">
                <a:solidFill>
                  <a:srgbClr val="413B39"/>
                </a:solidFill>
                <a:latin typeface="微软雅黑 Light" panose="020B0502040204020203" pitchFamily="34" charset="-122"/>
                <a:ea typeface="微软雅黑 Light" panose="020B0502040204020203" pitchFamily="34" charset="-122"/>
              </a:rPr>
              <a:t>项目内容</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第一部分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One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832687" y="3686410"/>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Project Description</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25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75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25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par>
                                <p:cTn id="26" presetID="12" presetClass="entr" presetSubtype="8" fill="hold" grpId="0" nodeType="withEffect">
                                  <p:stCondLst>
                                    <p:cond delay="3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项目内容</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652E7E19-15BC-4E9D-B918-54A3C48DE2E0}"/>
              </a:ext>
            </a:extLst>
          </p:cNvPr>
          <p:cNvSpPr txBox="1"/>
          <p:nvPr/>
        </p:nvSpPr>
        <p:spPr>
          <a:xfrm>
            <a:off x="751002" y="826993"/>
            <a:ext cx="10689995" cy="2062103"/>
          </a:xfrm>
          <a:prstGeom prst="rect">
            <a:avLst/>
          </a:prstGeom>
          <a:noFill/>
        </p:spPr>
        <p:txBody>
          <a:bodyPr wrap="square" rtlCol="0">
            <a:spAutoFit/>
          </a:bodyPr>
          <a:lstStyle/>
          <a:p>
            <a:pPr algn="ctr"/>
            <a:r>
              <a:rPr lang="zh-CN" altLang="en-US" sz="2800" dirty="0"/>
              <a:t>跨年龄的人脸情感识别</a:t>
            </a:r>
            <a:endParaRPr lang="en-US" altLang="zh-CN" sz="2800" dirty="0"/>
          </a:p>
          <a:p>
            <a:pPr algn="ctr"/>
            <a:endParaRPr lang="en-US" altLang="zh-CN" sz="2800" dirty="0"/>
          </a:p>
          <a:p>
            <a:r>
              <a:rPr lang="en-US" altLang="zh-CN" sz="2400" dirty="0"/>
              <a:t>  </a:t>
            </a:r>
            <a:r>
              <a:rPr lang="zh-CN" altLang="en-US" sz="2400" dirty="0"/>
              <a:t>人有幼儿期、少年期、青年期、中年期、老年期这几个时期，在每个时期，人情感的表达方式都有所不同，比如：在幼儿时期，人的表达情感更为激烈，但是到了中年之后，人表达情感则更为含蓄。</a:t>
            </a:r>
            <a:endParaRPr lang="en-US" altLang="zh-CN" sz="2400" dirty="0"/>
          </a:p>
        </p:txBody>
      </p:sp>
      <p:pic>
        <p:nvPicPr>
          <p:cNvPr id="5" name="图片 4">
            <a:extLst>
              <a:ext uri="{FF2B5EF4-FFF2-40B4-BE49-F238E27FC236}">
                <a16:creationId xmlns:a16="http://schemas.microsoft.com/office/drawing/2014/main" id="{19E42D0D-3597-48F6-88A8-0B4CB47D1A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082" y="3140550"/>
            <a:ext cx="4868599" cy="3109422"/>
          </a:xfrm>
          <a:prstGeom prst="rect">
            <a:avLst/>
          </a:prstGeom>
        </p:spPr>
      </p:pic>
      <p:pic>
        <p:nvPicPr>
          <p:cNvPr id="7" name="图片 6">
            <a:extLst>
              <a:ext uri="{FF2B5EF4-FFF2-40B4-BE49-F238E27FC236}">
                <a16:creationId xmlns:a16="http://schemas.microsoft.com/office/drawing/2014/main" id="{C9FBFC09-C747-4A20-BE16-64D0EDEE9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140549"/>
            <a:ext cx="4782532" cy="3209331"/>
          </a:xfrm>
          <a:prstGeom prst="rect">
            <a:avLst/>
          </a:prstGeom>
        </p:spPr>
      </p:pic>
    </p:spTree>
    <p:extLst>
      <p:ext uri="{BB962C8B-B14F-4D97-AF65-F5344CB8AC3E}">
        <p14:creationId xmlns:p14="http://schemas.microsoft.com/office/powerpoint/2010/main" val="42586569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项目内容</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3" name="文本框 2">
            <a:extLst>
              <a:ext uri="{FF2B5EF4-FFF2-40B4-BE49-F238E27FC236}">
                <a16:creationId xmlns:a16="http://schemas.microsoft.com/office/drawing/2014/main" id="{652E7E19-15BC-4E9D-B918-54A3C48DE2E0}"/>
              </a:ext>
            </a:extLst>
          </p:cNvPr>
          <p:cNvSpPr txBox="1"/>
          <p:nvPr/>
        </p:nvSpPr>
        <p:spPr>
          <a:xfrm>
            <a:off x="751002" y="826993"/>
            <a:ext cx="10689995" cy="4339650"/>
          </a:xfrm>
          <a:prstGeom prst="rect">
            <a:avLst/>
          </a:prstGeom>
          <a:noFill/>
        </p:spPr>
        <p:txBody>
          <a:bodyPr wrap="square" rtlCol="0">
            <a:spAutoFit/>
          </a:bodyPr>
          <a:lstStyle/>
          <a:p>
            <a:pPr algn="ctr"/>
            <a:r>
              <a:rPr lang="zh-CN" altLang="en-US" sz="3200" dirty="0"/>
              <a:t>跨年龄的人脸情感识别</a:t>
            </a:r>
            <a:endParaRPr lang="en-US" altLang="zh-CN" sz="3200" dirty="0"/>
          </a:p>
          <a:p>
            <a:endParaRPr lang="en-US" altLang="zh-CN" sz="2800" dirty="0"/>
          </a:p>
          <a:p>
            <a:endParaRPr lang="en-US" altLang="zh-CN" sz="2800" dirty="0"/>
          </a:p>
          <a:p>
            <a:endParaRPr lang="en-US" altLang="zh-CN" sz="2800" dirty="0"/>
          </a:p>
          <a:p>
            <a:r>
              <a:rPr lang="en-US" altLang="zh-CN" sz="2800" dirty="0"/>
              <a:t>  </a:t>
            </a:r>
            <a:r>
              <a:rPr lang="zh-CN" altLang="en-US" sz="3200" dirty="0"/>
              <a:t>本次项目基于这种年龄所带来的情感表达差异，来研究跨年龄的人脸情感识别。现阶段拟采用的方法是先采用</a:t>
            </a:r>
            <a:r>
              <a:rPr lang="en-US" altLang="zh-CN" sz="3200" dirty="0"/>
              <a:t>GCN</a:t>
            </a:r>
            <a:r>
              <a:rPr lang="zh-CN" altLang="en-US" sz="3200" dirty="0"/>
              <a:t>对面部表情进行特征提取，接着对提取到的特征进行训练，然后再使用</a:t>
            </a:r>
            <a:r>
              <a:rPr lang="en-US" altLang="zh-CN" sz="3200" dirty="0"/>
              <a:t>DAL</a:t>
            </a:r>
            <a:r>
              <a:rPr lang="zh-CN" altLang="en-US" sz="3200" dirty="0"/>
              <a:t>相关对抗学习去除年龄和情感带来的依赖，以实现跨年龄人脸情感识别。</a:t>
            </a:r>
            <a:endParaRPr lang="en-US" altLang="zh-CN" sz="2400" dirty="0"/>
          </a:p>
        </p:txBody>
      </p:sp>
    </p:spTree>
    <p:extLst>
      <p:ext uri="{BB962C8B-B14F-4D97-AF65-F5344CB8AC3E}">
        <p14:creationId xmlns:p14="http://schemas.microsoft.com/office/powerpoint/2010/main" val="42155925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060765" cy="923330"/>
          </a:xfrm>
          <a:prstGeom prst="rect">
            <a:avLst/>
          </a:prstGeom>
          <a:noFill/>
        </p:spPr>
        <p:txBody>
          <a:bodyPr wrap="square" rtlCol="0">
            <a:spAutoFit/>
          </a:bodyPr>
          <a:lstStyle/>
          <a:p>
            <a:pPr algn="ctr"/>
            <a:r>
              <a:rPr lang="zh-CN" altLang="en-US" sz="5400" dirty="0">
                <a:solidFill>
                  <a:srgbClr val="413B39"/>
                </a:solidFill>
                <a:latin typeface="微软雅黑 Light" panose="020B0502040204020203" pitchFamily="34" charset="-122"/>
                <a:ea typeface="微软雅黑 Light" panose="020B0502040204020203" pitchFamily="34" charset="-122"/>
              </a:rPr>
              <a:t>工作安排</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第二部分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Two</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832687" y="3753708"/>
            <a:ext cx="3830760"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Working arrangements</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25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75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25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par>
                                <p:cTn id="26" presetID="12" presetClass="entr" presetSubtype="8" fill="hold" grpId="0" nodeType="withEffect">
                                  <p:stCondLst>
                                    <p:cond delay="3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工作安排</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 name="文本框 1">
            <a:extLst>
              <a:ext uri="{FF2B5EF4-FFF2-40B4-BE49-F238E27FC236}">
                <a16:creationId xmlns:a16="http://schemas.microsoft.com/office/drawing/2014/main" id="{5CD75A7F-CBC4-44EA-8252-2E9FA4C27C0C}"/>
              </a:ext>
            </a:extLst>
          </p:cNvPr>
          <p:cNvSpPr txBox="1"/>
          <p:nvPr/>
        </p:nvSpPr>
        <p:spPr>
          <a:xfrm>
            <a:off x="341072" y="1828799"/>
            <a:ext cx="6050301" cy="2554545"/>
          </a:xfrm>
          <a:prstGeom prst="rect">
            <a:avLst/>
          </a:prstGeom>
          <a:noFill/>
        </p:spPr>
        <p:txBody>
          <a:bodyPr wrap="square" rtlCol="0">
            <a:spAutoFit/>
          </a:bodyPr>
          <a:lstStyle/>
          <a:p>
            <a:r>
              <a:rPr lang="en-US" altLang="zh-CN" sz="3200" dirty="0"/>
              <a:t>1.</a:t>
            </a:r>
            <a:r>
              <a:rPr lang="zh-CN" altLang="en-US" sz="3200" dirty="0"/>
              <a:t>学习基础算法和框架</a:t>
            </a:r>
            <a:endParaRPr lang="en-US" altLang="zh-CN" sz="3200" dirty="0"/>
          </a:p>
          <a:p>
            <a:r>
              <a:rPr lang="en-US" altLang="zh-CN" sz="3200" dirty="0"/>
              <a:t>2.</a:t>
            </a:r>
            <a:r>
              <a:rPr lang="zh-CN" altLang="en-US" sz="3200" dirty="0"/>
              <a:t>实现人脸情感识别</a:t>
            </a:r>
            <a:endParaRPr lang="en-US" altLang="zh-CN" sz="3200" dirty="0"/>
          </a:p>
          <a:p>
            <a:r>
              <a:rPr lang="en-US" altLang="zh-CN" sz="3200" dirty="0"/>
              <a:t>3.</a:t>
            </a:r>
            <a:r>
              <a:rPr lang="zh-CN" altLang="en-US" sz="3200" dirty="0"/>
              <a:t>实现跨年龄的人脸情感识别</a:t>
            </a:r>
            <a:endParaRPr lang="en-US" altLang="zh-CN" sz="3200" dirty="0"/>
          </a:p>
          <a:p>
            <a:r>
              <a:rPr lang="en-US" altLang="zh-CN" sz="3200" dirty="0"/>
              <a:t>4.</a:t>
            </a:r>
            <a:r>
              <a:rPr lang="zh-CN" altLang="en-US" sz="3200" dirty="0"/>
              <a:t>对算法进行测试优化</a:t>
            </a:r>
            <a:endParaRPr lang="en-US" altLang="zh-CN" sz="3200" dirty="0"/>
          </a:p>
          <a:p>
            <a:r>
              <a:rPr lang="en-US" altLang="zh-CN" sz="3200" dirty="0"/>
              <a:t>5.</a:t>
            </a:r>
            <a:r>
              <a:rPr lang="zh-CN" altLang="en-US" sz="3200" dirty="0"/>
              <a:t>撰写结题报告</a:t>
            </a:r>
          </a:p>
        </p:txBody>
      </p:sp>
      <p:pic>
        <p:nvPicPr>
          <p:cNvPr id="11" name="图片 10">
            <a:extLst>
              <a:ext uri="{FF2B5EF4-FFF2-40B4-BE49-F238E27FC236}">
                <a16:creationId xmlns:a16="http://schemas.microsoft.com/office/drawing/2014/main" id="{81540BCC-F026-47E8-8C25-3F61DAFAB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2488" y="470465"/>
            <a:ext cx="2760315" cy="6007744"/>
          </a:xfrm>
          <a:prstGeom prst="rect">
            <a:avLst/>
          </a:prstGeom>
        </p:spPr>
      </p:pic>
    </p:spTree>
    <p:extLst>
      <p:ext uri="{BB962C8B-B14F-4D97-AF65-F5344CB8AC3E}">
        <p14:creationId xmlns:p14="http://schemas.microsoft.com/office/powerpoint/2010/main" val="4152611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p:cNvSpPr txBox="1"/>
          <p:nvPr/>
        </p:nvSpPr>
        <p:spPr>
          <a:xfrm>
            <a:off x="341072" y="470465"/>
            <a:ext cx="2760316" cy="584775"/>
          </a:xfrm>
          <a:prstGeom prst="rect">
            <a:avLst/>
          </a:prstGeom>
          <a:noFill/>
        </p:spPr>
        <p:txBody>
          <a:bodyPr wrap="square" rtlCol="0">
            <a:spAutoFit/>
          </a:bodyPr>
          <a:lstStyle/>
          <a:p>
            <a:pPr algn="ctr"/>
            <a:r>
              <a:rPr lang="zh-CN" altLang="en-US" sz="3200" dirty="0">
                <a:solidFill>
                  <a:srgbClr val="413B39"/>
                </a:solidFill>
                <a:latin typeface="微软雅黑 Light" panose="020B0502040204020203" pitchFamily="34" charset="-122"/>
                <a:ea typeface="微软雅黑 Light" panose="020B0502040204020203" pitchFamily="34" charset="-122"/>
              </a:rPr>
              <a:t>工作安排</a:t>
            </a:r>
          </a:p>
        </p:txBody>
      </p:sp>
      <p:sp>
        <p:nvSpPr>
          <p:cNvPr id="45" name="任意多边形 44"/>
          <p:cNvSpPr/>
          <p:nvPr/>
        </p:nvSpPr>
        <p:spPr>
          <a:xfrm>
            <a:off x="11723" y="-3908"/>
            <a:ext cx="1230923" cy="1512277"/>
          </a:xfrm>
          <a:custGeom>
            <a:avLst/>
            <a:gdLst>
              <a:gd name="connsiteX0" fmla="*/ 1230923 w 1230923"/>
              <a:gd name="connsiteY0" fmla="*/ 484554 h 1512277"/>
              <a:gd name="connsiteX1" fmla="*/ 758092 w 1230923"/>
              <a:gd name="connsiteY1" fmla="*/ 0 h 1512277"/>
              <a:gd name="connsiteX2" fmla="*/ 0 w 1230923"/>
              <a:gd name="connsiteY2" fmla="*/ 754185 h 1512277"/>
              <a:gd name="connsiteX3" fmla="*/ 758092 w 1230923"/>
              <a:gd name="connsiteY3" fmla="*/ 1512277 h 1512277"/>
              <a:gd name="connsiteX4" fmla="*/ 1230923 w 1230923"/>
              <a:gd name="connsiteY4" fmla="*/ 1039446 h 1512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0923" h="1512277">
                <a:moveTo>
                  <a:pt x="1230923" y="484554"/>
                </a:moveTo>
                <a:lnTo>
                  <a:pt x="758092" y="0"/>
                </a:lnTo>
                <a:lnTo>
                  <a:pt x="0" y="754185"/>
                </a:lnTo>
                <a:lnTo>
                  <a:pt x="758092" y="1512277"/>
                </a:lnTo>
                <a:lnTo>
                  <a:pt x="1230923" y="1039446"/>
                </a:lnTo>
              </a:path>
            </a:pathLst>
          </a:custGeom>
          <a:noFill/>
          <a:ln>
            <a:solidFill>
              <a:schemeClr val="bg1">
                <a:lumMod val="50000"/>
                <a:alpha val="4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 name="文本框 1">
            <a:extLst>
              <a:ext uri="{FF2B5EF4-FFF2-40B4-BE49-F238E27FC236}">
                <a16:creationId xmlns:a16="http://schemas.microsoft.com/office/drawing/2014/main" id="{5CD75A7F-CBC4-44EA-8252-2E9FA4C27C0C}"/>
              </a:ext>
            </a:extLst>
          </p:cNvPr>
          <p:cNvSpPr txBox="1"/>
          <p:nvPr/>
        </p:nvSpPr>
        <p:spPr>
          <a:xfrm>
            <a:off x="341072" y="1828799"/>
            <a:ext cx="11019934" cy="2062103"/>
          </a:xfrm>
          <a:prstGeom prst="rect">
            <a:avLst/>
          </a:prstGeom>
          <a:noFill/>
        </p:spPr>
        <p:txBody>
          <a:bodyPr wrap="square" rtlCol="0">
            <a:spAutoFit/>
          </a:bodyPr>
          <a:lstStyle/>
          <a:p>
            <a:r>
              <a:rPr lang="zh-CN" altLang="en-US" sz="3200" dirty="0"/>
              <a:t>现阶段工作安排：</a:t>
            </a:r>
            <a:endParaRPr lang="en-US" altLang="zh-CN" sz="3200" dirty="0"/>
          </a:p>
          <a:p>
            <a:r>
              <a:rPr lang="en-US" altLang="zh-CN" sz="3200" dirty="0"/>
              <a:t>1.</a:t>
            </a:r>
            <a:r>
              <a:rPr lang="zh-CN" altLang="en-US" sz="3200" dirty="0"/>
              <a:t>边查找资料，边实现例子，边学习</a:t>
            </a:r>
            <a:endParaRPr lang="en-US" altLang="zh-CN" sz="3200" dirty="0"/>
          </a:p>
          <a:p>
            <a:r>
              <a:rPr lang="en-US" altLang="zh-CN" sz="3200" dirty="0"/>
              <a:t>2.</a:t>
            </a:r>
            <a:r>
              <a:rPr lang="zh-CN" altLang="en-US" sz="3200" dirty="0"/>
              <a:t>实现普通人脸情感识别（</a:t>
            </a:r>
            <a:r>
              <a:rPr lang="en-US" altLang="zh-CN" sz="3200" dirty="0"/>
              <a:t>12</a:t>
            </a:r>
            <a:r>
              <a:rPr lang="zh-CN" altLang="en-US" sz="3200" dirty="0"/>
              <a:t>月中旬）</a:t>
            </a:r>
            <a:endParaRPr lang="en-US" altLang="zh-CN" sz="3200" dirty="0"/>
          </a:p>
          <a:p>
            <a:r>
              <a:rPr lang="en-US" altLang="zh-CN" sz="3200" dirty="0"/>
              <a:t>3.</a:t>
            </a:r>
            <a:r>
              <a:rPr lang="zh-CN" altLang="en-US" sz="3200" dirty="0"/>
              <a:t>每周开展两次讨论</a:t>
            </a:r>
          </a:p>
        </p:txBody>
      </p:sp>
    </p:spTree>
    <p:extLst>
      <p:ext uri="{BB962C8B-B14F-4D97-AF65-F5344CB8AC3E}">
        <p14:creationId xmlns:p14="http://schemas.microsoft.com/office/powerpoint/2010/main" val="10664963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765459" y="2063557"/>
            <a:ext cx="2731404" cy="2715479"/>
            <a:chOff x="5641059" y="3248083"/>
            <a:chExt cx="918415" cy="913060"/>
          </a:xfrm>
        </p:grpSpPr>
        <p:sp>
          <p:nvSpPr>
            <p:cNvPr id="14" name="任意多边形 13"/>
            <p:cNvSpPr/>
            <p:nvPr/>
          </p:nvSpPr>
          <p:spPr>
            <a:xfrm>
              <a:off x="5912746" y="3248083"/>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5" name="任意多边形 14"/>
            <p:cNvSpPr/>
            <p:nvPr/>
          </p:nvSpPr>
          <p:spPr>
            <a:xfrm rot="16200000">
              <a:off x="5549900" y="3604562"/>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6" name="任意多边形 15"/>
            <p:cNvSpPr/>
            <p:nvPr/>
          </p:nvSpPr>
          <p:spPr>
            <a:xfrm rot="16200000" flipH="1" flipV="1">
              <a:off x="6280386" y="3612238"/>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sp>
          <p:nvSpPr>
            <p:cNvPr id="17" name="任意多边形 16"/>
            <p:cNvSpPr/>
            <p:nvPr/>
          </p:nvSpPr>
          <p:spPr>
            <a:xfrm flipV="1">
              <a:off x="5910876" y="3973214"/>
              <a:ext cx="370248" cy="187929"/>
            </a:xfrm>
            <a:custGeom>
              <a:avLst/>
              <a:gdLst>
                <a:gd name="connsiteX0" fmla="*/ 0 w 370248"/>
                <a:gd name="connsiteY0" fmla="*/ 182319 h 187929"/>
                <a:gd name="connsiteX1" fmla="*/ 179514 w 370248"/>
                <a:gd name="connsiteY1" fmla="*/ 0 h 187929"/>
                <a:gd name="connsiteX2" fmla="*/ 370248 w 370248"/>
                <a:gd name="connsiteY2" fmla="*/ 187929 h 187929"/>
              </a:gdLst>
              <a:ahLst/>
              <a:cxnLst>
                <a:cxn ang="0">
                  <a:pos x="connsiteX0" y="connsiteY0"/>
                </a:cxn>
                <a:cxn ang="0">
                  <a:pos x="connsiteX1" y="connsiteY1"/>
                </a:cxn>
                <a:cxn ang="0">
                  <a:pos x="connsiteX2" y="connsiteY2"/>
                </a:cxn>
              </a:cxnLst>
              <a:rect l="l" t="t" r="r" b="b"/>
              <a:pathLst>
                <a:path w="370248" h="187929">
                  <a:moveTo>
                    <a:pt x="0" y="182319"/>
                  </a:moveTo>
                  <a:lnTo>
                    <a:pt x="179514" y="0"/>
                  </a:lnTo>
                  <a:lnTo>
                    <a:pt x="370248" y="187929"/>
                  </a:lnTo>
                </a:path>
              </a:pathLst>
            </a:custGeom>
            <a:noFill/>
            <a:ln>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13B39"/>
                </a:solidFill>
                <a:latin typeface="方正兰亭超细黑简体" panose="02000000000000000000" pitchFamily="2" charset="-122"/>
                <a:ea typeface="方正兰亭超细黑简体" panose="02000000000000000000" pitchFamily="2" charset="-122"/>
              </a:endParaRPr>
            </a:p>
          </p:txBody>
        </p:sp>
      </p:grpSp>
      <p:sp>
        <p:nvSpPr>
          <p:cNvPr id="18" name="文本框 17"/>
          <p:cNvSpPr txBox="1"/>
          <p:nvPr/>
        </p:nvSpPr>
        <p:spPr>
          <a:xfrm>
            <a:off x="5717685" y="2826890"/>
            <a:ext cx="4783774" cy="861774"/>
          </a:xfrm>
          <a:prstGeom prst="rect">
            <a:avLst/>
          </a:prstGeom>
          <a:noFill/>
        </p:spPr>
        <p:txBody>
          <a:bodyPr wrap="square" rtlCol="0">
            <a:spAutoFit/>
          </a:bodyPr>
          <a:lstStyle/>
          <a:p>
            <a:pPr algn="ctr"/>
            <a:r>
              <a:rPr lang="zh-CN" altLang="en-US" sz="5000" dirty="0">
                <a:solidFill>
                  <a:srgbClr val="413B39"/>
                </a:solidFill>
                <a:latin typeface="微软雅黑 Light" panose="020B0502040204020203" pitchFamily="34" charset="-122"/>
                <a:ea typeface="微软雅黑 Light" panose="020B0502040204020203" pitchFamily="34" charset="-122"/>
              </a:rPr>
              <a:t>目前的工作进展</a:t>
            </a:r>
          </a:p>
        </p:txBody>
      </p:sp>
      <p:sp>
        <p:nvSpPr>
          <p:cNvPr id="19" name="文本框 18"/>
          <p:cNvSpPr txBox="1"/>
          <p:nvPr/>
        </p:nvSpPr>
        <p:spPr>
          <a:xfrm>
            <a:off x="2066851" y="2978524"/>
            <a:ext cx="2063019" cy="646331"/>
          </a:xfrm>
          <a:prstGeom prst="rect">
            <a:avLst/>
          </a:prstGeom>
          <a:noFill/>
        </p:spPr>
        <p:txBody>
          <a:bodyPr wrap="square" rtlCol="0">
            <a:spAutoFit/>
          </a:bodyPr>
          <a:lstStyle/>
          <a:p>
            <a:pPr algn="ctr"/>
            <a:r>
              <a:rPr lang="zh-CN" altLang="en-US" sz="3600" dirty="0">
                <a:solidFill>
                  <a:srgbClr val="413B39"/>
                </a:solidFill>
                <a:latin typeface="微软雅黑 Light" panose="020B0502040204020203" pitchFamily="34" charset="-122"/>
                <a:ea typeface="微软雅黑 Light" panose="020B0502040204020203" pitchFamily="34" charset="-122"/>
              </a:rPr>
              <a:t>第三部分</a:t>
            </a:r>
          </a:p>
        </p:txBody>
      </p:sp>
      <p:sp>
        <p:nvSpPr>
          <p:cNvPr id="20" name="任意多边形 19"/>
          <p:cNvSpPr/>
          <p:nvPr/>
        </p:nvSpPr>
        <p:spPr>
          <a:xfrm>
            <a:off x="5191836" y="2386178"/>
            <a:ext cx="0" cy="2088000"/>
          </a:xfrm>
          <a:custGeom>
            <a:avLst/>
            <a:gdLst>
              <a:gd name="connsiteX0" fmla="*/ 0 w 0"/>
              <a:gd name="connsiteY0" fmla="*/ 0 h 1477370"/>
              <a:gd name="connsiteX1" fmla="*/ 0 w 0"/>
              <a:gd name="connsiteY1" fmla="*/ 1477370 h 1477370"/>
            </a:gdLst>
            <a:ahLst/>
            <a:cxnLst>
              <a:cxn ang="0">
                <a:pos x="connsiteX0" y="connsiteY0"/>
              </a:cxn>
              <a:cxn ang="0">
                <a:pos x="connsiteX1" y="connsiteY1"/>
              </a:cxn>
            </a:cxnLst>
            <a:rect l="l" t="t" r="r" b="b"/>
            <a:pathLst>
              <a:path h="1477370">
                <a:moveTo>
                  <a:pt x="0" y="0"/>
                </a:moveTo>
                <a:lnTo>
                  <a:pt x="0" y="1477370"/>
                </a:lnTo>
              </a:path>
            </a:pathLst>
          </a:custGeom>
          <a:noFill/>
          <a:ln w="12700">
            <a:solidFill>
              <a:schemeClr val="bg1">
                <a:lumMod val="50000"/>
                <a:alpha val="7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13B39"/>
              </a:solidFill>
              <a:ea typeface="微软雅黑 Light" panose="020B0502040204020203" pitchFamily="34" charset="-122"/>
            </a:endParaRPr>
          </a:p>
        </p:txBody>
      </p:sp>
      <p:sp>
        <p:nvSpPr>
          <p:cNvPr id="21" name="文本框 20"/>
          <p:cNvSpPr txBox="1"/>
          <p:nvPr/>
        </p:nvSpPr>
        <p:spPr>
          <a:xfrm>
            <a:off x="1918897" y="3624855"/>
            <a:ext cx="2471626" cy="461665"/>
          </a:xfrm>
          <a:prstGeom prst="rect">
            <a:avLst/>
          </a:prstGeom>
          <a:noFill/>
        </p:spPr>
        <p:txBody>
          <a:bodyPr wrap="square" rtlCol="0">
            <a:spAutoFit/>
          </a:bodyPr>
          <a:lstStyle/>
          <a:p>
            <a:pPr algn="ctr"/>
            <a:r>
              <a:rPr lang="en-US" altLang="zh-CN"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Part Three</a:t>
            </a:r>
            <a:endParaRPr lang="zh-CN" altLang="en-US" sz="24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
        <p:nvSpPr>
          <p:cNvPr id="22" name="文本框 21"/>
          <p:cNvSpPr txBox="1"/>
          <p:nvPr/>
        </p:nvSpPr>
        <p:spPr>
          <a:xfrm>
            <a:off x="5448952" y="3661671"/>
            <a:ext cx="4598018" cy="400110"/>
          </a:xfrm>
          <a:prstGeom prst="rect">
            <a:avLst/>
          </a:prstGeom>
          <a:noFill/>
        </p:spPr>
        <p:txBody>
          <a:bodyPr wrap="square" rtlCol="0">
            <a:spAutoFit/>
          </a:bodyPr>
          <a:lstStyle/>
          <a:p>
            <a:pPr algn="ctr"/>
            <a:r>
              <a:rPr lang="en-US" altLang="zh-CN"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rPr>
              <a:t>Current work progress</a:t>
            </a:r>
            <a:endParaRPr lang="zh-CN" altLang="en-US" sz="2000" dirty="0">
              <a:solidFill>
                <a:srgbClr val="413B39"/>
              </a:solidFill>
              <a:latin typeface="微软雅黑 Light" panose="020B0502040204020203" pitchFamily="34" charset="-122"/>
              <a:ea typeface="微软雅黑 Light" panose="020B0502040204020203" pitchFamily="34" charset="-122"/>
              <a:cs typeface="Helvetica"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75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250"/>
                                        <p:tgtEl>
                                          <p:spTgt spid="12"/>
                                        </p:tgtEl>
                                      </p:cBhvr>
                                    </p:animEffect>
                                  </p:childTnLst>
                                </p:cTn>
                              </p:par>
                            </p:childTnLst>
                          </p:cTn>
                        </p:par>
                        <p:par>
                          <p:cTn id="8" fill="hold">
                            <p:stCondLst>
                              <p:cond delay="2250"/>
                            </p:stCondLst>
                            <p:childTnLst>
                              <p:par>
                                <p:cTn id="9" presetID="1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p:tgtEl>
                                          <p:spTgt spid="21"/>
                                        </p:tgtEl>
                                        <p:attrNameLst>
                                          <p:attrName>ppt_x</p:attrName>
                                        </p:attrNameLst>
                                      </p:cBhvr>
                                      <p:tavLst>
                                        <p:tav tm="0">
                                          <p:val>
                                            <p:strVal val="#ppt_x-#ppt_w*1.125000"/>
                                          </p:val>
                                        </p:tav>
                                        <p:tav tm="100000">
                                          <p:val>
                                            <p:strVal val="#ppt_x"/>
                                          </p:val>
                                        </p:tav>
                                      </p:tavLst>
                                    </p:anim>
                                    <p:animEffect transition="in" filter="wipe(right)">
                                      <p:cBhvr>
                                        <p:cTn id="16" dur="500"/>
                                        <p:tgtEl>
                                          <p:spTgt spid="21"/>
                                        </p:tgtEl>
                                      </p:cBhvr>
                                    </p:animEffect>
                                  </p:childTnLst>
                                </p:cTn>
                              </p:par>
                            </p:childTnLst>
                          </p:cTn>
                        </p:par>
                        <p:par>
                          <p:cTn id="17" fill="hold">
                            <p:stCondLst>
                              <p:cond delay="2750"/>
                            </p:stCondLst>
                            <p:childTnLst>
                              <p:par>
                                <p:cTn id="18" presetID="22" presetClass="entr" presetSubtype="1"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childTnLst>
                          </p:cTn>
                        </p:par>
                        <p:par>
                          <p:cTn id="21" fill="hold">
                            <p:stCondLst>
                              <p:cond delay="3250"/>
                            </p:stCondLst>
                            <p:childTnLst>
                              <p:par>
                                <p:cTn id="22" presetID="12" presetClass="entr" presetSubtype="8"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p:tgtEl>
                                          <p:spTgt spid="18"/>
                                        </p:tgtEl>
                                        <p:attrNameLst>
                                          <p:attrName>ppt_x</p:attrName>
                                        </p:attrNameLst>
                                      </p:cBhvr>
                                      <p:tavLst>
                                        <p:tav tm="0">
                                          <p:val>
                                            <p:strVal val="#ppt_x-#ppt_w*1.125000"/>
                                          </p:val>
                                        </p:tav>
                                        <p:tav tm="100000">
                                          <p:val>
                                            <p:strVal val="#ppt_x"/>
                                          </p:val>
                                        </p:tav>
                                      </p:tavLst>
                                    </p:anim>
                                    <p:animEffect transition="in" filter="wipe(right)">
                                      <p:cBhvr>
                                        <p:cTn id="25" dur="500"/>
                                        <p:tgtEl>
                                          <p:spTgt spid="18"/>
                                        </p:tgtEl>
                                      </p:cBhvr>
                                    </p:animEffect>
                                  </p:childTnLst>
                                </p:cTn>
                              </p:par>
                              <p:par>
                                <p:cTn id="26" presetID="12" presetClass="entr" presetSubtype="8" fill="hold" grpId="0" nodeType="withEffect">
                                  <p:stCondLst>
                                    <p:cond delay="3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p:tgtEl>
                                          <p:spTgt spid="22"/>
                                        </p:tgtEl>
                                        <p:attrNameLst>
                                          <p:attrName>ppt_x</p:attrName>
                                        </p:attrNameLst>
                                      </p:cBhvr>
                                      <p:tavLst>
                                        <p:tav tm="0">
                                          <p:val>
                                            <p:strVal val="#ppt_x-#ppt_w*1.125000"/>
                                          </p:val>
                                        </p:tav>
                                        <p:tav tm="100000">
                                          <p:val>
                                            <p:strVal val="#ppt_x"/>
                                          </p:val>
                                        </p:tav>
                                      </p:tavLst>
                                    </p:anim>
                                    <p:animEffect transition="in" filter="wipe(right)">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1" grpId="0"/>
      <p:bldP spid="22" grpId="0"/>
    </p:bldLst>
  </p:timing>
</p:sld>
</file>

<file path=ppt/theme/theme1.xml><?xml version="1.0" encoding="utf-8"?>
<a:theme xmlns:a="http://schemas.openxmlformats.org/drawingml/2006/main" name="第一PPT，www.1ppt.com">
  <a:themeElements>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616161"/>
    </a:accent1>
    <a:accent2>
      <a:srgbClr val="A6A6A6"/>
    </a:accent2>
    <a:accent3>
      <a:srgbClr val="616161"/>
    </a:accent3>
    <a:accent4>
      <a:srgbClr val="A6A6A6"/>
    </a:accent4>
    <a:accent5>
      <a:srgbClr val="616161"/>
    </a:accent5>
    <a:accent6>
      <a:srgbClr val="A6A6A6"/>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254</TotalTime>
  <Words>522</Words>
  <Application>Microsoft Office PowerPoint</Application>
  <PresentationFormat>宽屏</PresentationFormat>
  <Paragraphs>88</Paragraphs>
  <Slides>16</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方正兰亭超细黑简体</vt:lpstr>
      <vt:lpstr>微软雅黑 Light</vt:lpstr>
      <vt:lpstr>Arial</vt:lpstr>
      <vt:lpstr>Calibri</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简洁线条</dc:title>
  <dc:creator>第一PPT</dc:creator>
  <cp:keywords>www.1ppt.com</cp:keywords>
  <dc:description>www.1ppt.com</dc:description>
  <cp:lastModifiedBy>zhouning</cp:lastModifiedBy>
  <cp:revision>224</cp:revision>
  <dcterms:created xsi:type="dcterms:W3CDTF">2017-03-02T11:20:00Z</dcterms:created>
  <dcterms:modified xsi:type="dcterms:W3CDTF">2019-11-14T05:17:01Z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