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70" r:id="rId4"/>
    <p:sldId id="295" r:id="rId5"/>
    <p:sldId id="296" r:id="rId6"/>
    <p:sldId id="297" r:id="rId7"/>
    <p:sldId id="299" r:id="rId8"/>
    <p:sldId id="298" r:id="rId9"/>
    <p:sldId id="301" r:id="rId10"/>
    <p:sldId id="283" r:id="rId11"/>
    <p:sldId id="294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C6D5C"/>
    <a:srgbClr val="8BC066"/>
    <a:srgbClr val="66BFBD"/>
    <a:srgbClr val="FBC65C"/>
    <a:srgbClr val="FF7C80"/>
    <a:srgbClr val="2BCF62"/>
    <a:srgbClr val="66FF66"/>
    <a:srgbClr val="33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07E51-ED29-4F1B-9F4A-52C79B50D7D2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297-20A2-49B0-A95D-734083CE8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1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20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7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11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84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18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48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4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9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88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16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1780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295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3910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5745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889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437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8841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690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86279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035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73604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41AE-41DC-4328-9C92-4713EB774D8B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notesSlide" Target="../notesSlides/notesSlide11.xml"/><Relationship Id="rId4" Type="http://schemas.openxmlformats.org/officeDocument/2006/relationships/tags" Target="../tags/tag50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2.jpg"/><Relationship Id="rId5" Type="http://schemas.openxmlformats.org/officeDocument/2006/relationships/tags" Target="../tags/tag19.xml"/><Relationship Id="rId10" Type="http://schemas.openxmlformats.org/officeDocument/2006/relationships/image" Target="../media/image1.jpeg"/><Relationship Id="rId4" Type="http://schemas.openxmlformats.org/officeDocument/2006/relationships/tags" Target="../tags/tag18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26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1.jpe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3.jpg"/><Relationship Id="rId5" Type="http://schemas.openxmlformats.org/officeDocument/2006/relationships/tags" Target="../tags/tag35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34.xml"/><Relationship Id="rId9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PA_组合 6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25" name="PA_KSO_Shape"/>
            <p:cNvSpPr/>
            <p:nvPr>
              <p:custDataLst>
                <p:tags r:id="rId11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PA_KSO_Shape"/>
            <p:cNvSpPr/>
            <p:nvPr>
              <p:custDataLst>
                <p:tags r:id="rId12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PA_文本框 1"/>
          <p:cNvSpPr txBox="1"/>
          <p:nvPr>
            <p:custDataLst>
              <p:tags r:id="rId2"/>
            </p:custDataLst>
          </p:nvPr>
        </p:nvSpPr>
        <p:spPr>
          <a:xfrm>
            <a:off x="2515895" y="1078478"/>
            <a:ext cx="4288353" cy="1323439"/>
          </a:xfrm>
          <a:prstGeom prst="rect">
            <a:avLst/>
          </a:prstGeom>
          <a:noFill/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rgbClr val="FC6D5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贪心算法</a:t>
            </a:r>
          </a:p>
        </p:txBody>
      </p:sp>
      <p:sp>
        <p:nvSpPr>
          <p:cNvPr id="3" name="PA_文本框 2"/>
          <p:cNvSpPr txBox="1"/>
          <p:nvPr>
            <p:custDataLst>
              <p:tags r:id="rId3"/>
            </p:custDataLst>
          </p:nvPr>
        </p:nvSpPr>
        <p:spPr>
          <a:xfrm>
            <a:off x="2165804" y="2213450"/>
            <a:ext cx="4797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Leetcode</a:t>
            </a:r>
            <a:r>
              <a:rPr lang="en-US" altLang="zh-CN" sz="3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---45</a:t>
            </a: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</a:p>
        </p:txBody>
      </p:sp>
      <p:grpSp>
        <p:nvGrpSpPr>
          <p:cNvPr id="8" name="PA_组合 7"/>
          <p:cNvGrpSpPr/>
          <p:nvPr>
            <p:custDataLst>
              <p:tags r:id="rId4"/>
            </p:custDataLst>
          </p:nvPr>
        </p:nvGrpSpPr>
        <p:grpSpPr>
          <a:xfrm>
            <a:off x="2195736" y="2892698"/>
            <a:ext cx="4824536" cy="327124"/>
            <a:chOff x="2195736" y="2732224"/>
            <a:chExt cx="4824536" cy="327124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195736" y="2895786"/>
              <a:ext cx="482453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圆角矩形 3"/>
            <p:cNvSpPr/>
            <p:nvPr/>
          </p:nvSpPr>
          <p:spPr>
            <a:xfrm>
              <a:off x="2897685" y="2732224"/>
              <a:ext cx="3258491" cy="32712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指导老师：方芳   汇报人：周宁</a:t>
              </a:r>
            </a:p>
          </p:txBody>
        </p:sp>
      </p:grpSp>
      <p:sp>
        <p:nvSpPr>
          <p:cNvPr id="11" name="PA_椭圆 10"/>
          <p:cNvSpPr/>
          <p:nvPr>
            <p:custDataLst>
              <p:tags r:id="rId5"/>
            </p:custDataLst>
          </p:nvPr>
        </p:nvSpPr>
        <p:spPr>
          <a:xfrm>
            <a:off x="1115616" y="2959902"/>
            <a:ext cx="259920" cy="259920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KSO_Shape"/>
          <p:cNvSpPr/>
          <p:nvPr>
            <p:custDataLst>
              <p:tags r:id="rId6"/>
            </p:custDataLst>
          </p:nvPr>
        </p:nvSpPr>
        <p:spPr>
          <a:xfrm flipH="1">
            <a:off x="6444208" y="-236562"/>
            <a:ext cx="2710704" cy="874387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PA_椭圆 12"/>
          <p:cNvSpPr/>
          <p:nvPr>
            <p:custDataLst>
              <p:tags r:id="rId7"/>
            </p:custDataLst>
          </p:nvPr>
        </p:nvSpPr>
        <p:spPr>
          <a:xfrm>
            <a:off x="1655418" y="3543600"/>
            <a:ext cx="324294" cy="324294"/>
          </a:xfrm>
          <a:prstGeom prst="ellipse">
            <a:avLst/>
          </a:prstGeom>
          <a:solidFill>
            <a:srgbClr val="FC6D5C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椭圆 13"/>
          <p:cNvSpPr/>
          <p:nvPr>
            <p:custDataLst>
              <p:tags r:id="rId8"/>
            </p:custDataLst>
          </p:nvPr>
        </p:nvSpPr>
        <p:spPr>
          <a:xfrm>
            <a:off x="2555777" y="3363839"/>
            <a:ext cx="341908" cy="341908"/>
          </a:xfrm>
          <a:prstGeom prst="ellipse">
            <a:avLst/>
          </a:prstGeom>
          <a:solidFill>
            <a:srgbClr val="8BC066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椭圆 14"/>
          <p:cNvSpPr/>
          <p:nvPr>
            <p:custDataLst>
              <p:tags r:id="rId9"/>
            </p:custDataLst>
          </p:nvPr>
        </p:nvSpPr>
        <p:spPr>
          <a:xfrm>
            <a:off x="1486593" y="2438671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椭圆 10"/>
          <p:cNvSpPr/>
          <p:nvPr>
            <p:custDataLst>
              <p:tags r:id="rId10"/>
            </p:custDataLst>
          </p:nvPr>
        </p:nvSpPr>
        <p:spPr>
          <a:xfrm>
            <a:off x="6804248" y="3291830"/>
            <a:ext cx="360040" cy="360040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outerShdw blurRad="127000" dist="635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02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  <p:bldP spid="12" grpId="0" animBg="1"/>
      <p:bldP spid="13" grpId="0" animBg="1"/>
      <p:bldP spid="14" grpId="0" animBg="1"/>
      <p:bldP spid="15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8701" y="1635646"/>
            <a:ext cx="697705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个人看法：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贪心算法和动态规划有着许多类似的地方，都拥有最优子结构，但是贪心算法和动态规划相比少一个回溯过程，所以用贪心往往能够更快。</a:t>
            </a:r>
          </a:p>
          <a:p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272008" y="731480"/>
            <a:ext cx="2596136" cy="400110"/>
            <a:chOff x="3272008" y="731480"/>
            <a:chExt cx="2596136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4110174" y="73148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结束语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292080" y="804607"/>
              <a:ext cx="576064" cy="253855"/>
              <a:chOff x="5148064" y="804607"/>
              <a:chExt cx="576064" cy="25385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148064" y="804607"/>
                <a:ext cx="253855" cy="253855"/>
              </a:xfrm>
              <a:prstGeom prst="rect">
                <a:avLst/>
              </a:prstGeom>
              <a:solidFill>
                <a:srgbClr val="FBC6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470273" y="804607"/>
                <a:ext cx="253855" cy="253855"/>
              </a:xfrm>
              <a:prstGeom prst="rect">
                <a:avLst/>
              </a:prstGeom>
              <a:solidFill>
                <a:srgbClr val="8BC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272008" y="804607"/>
              <a:ext cx="569802" cy="253856"/>
              <a:chOff x="3282118" y="792680"/>
              <a:chExt cx="569802" cy="253856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598065" y="792681"/>
                <a:ext cx="253855" cy="253855"/>
              </a:xfrm>
              <a:prstGeom prst="rect">
                <a:avLst/>
              </a:prstGeom>
              <a:solidFill>
                <a:srgbClr val="66B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82118" y="792680"/>
                <a:ext cx="253855" cy="253855"/>
              </a:xfrm>
              <a:prstGeom prst="rect">
                <a:avLst/>
              </a:prstGeom>
              <a:solidFill>
                <a:srgbClr val="FC6D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218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3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3" name="PA_KSO_Shape"/>
            <p:cNvSpPr/>
            <p:nvPr>
              <p:custDataLst>
                <p:tags r:id="rId7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PA_KSO_Shape"/>
            <p:cNvSpPr/>
            <p:nvPr>
              <p:custDataLst>
                <p:tags r:id="rId8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PA_文本框 1"/>
          <p:cNvSpPr txBox="1"/>
          <p:nvPr>
            <p:custDataLst>
              <p:tags r:id="rId2"/>
            </p:custDataLst>
          </p:nvPr>
        </p:nvSpPr>
        <p:spPr>
          <a:xfrm>
            <a:off x="2661513" y="2139702"/>
            <a:ext cx="428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   感谢聆听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014768" y="3623192"/>
            <a:ext cx="1580239" cy="316710"/>
            <a:chOff x="3711841" y="3469887"/>
            <a:chExt cx="1580239" cy="316710"/>
          </a:xfrm>
        </p:grpSpPr>
        <p:sp>
          <p:nvSpPr>
            <p:cNvPr id="10" name="圆角矩形 9"/>
            <p:cNvSpPr/>
            <p:nvPr/>
          </p:nvSpPr>
          <p:spPr>
            <a:xfrm>
              <a:off x="3711841" y="3469887"/>
              <a:ext cx="1580239" cy="31671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34950" y="3489742"/>
              <a:ext cx="1130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By </a:t>
              </a:r>
              <a:r>
                <a:rPr lang="en-US" altLang="zh-CN" sz="12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zn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PA_椭圆 10"/>
          <p:cNvSpPr/>
          <p:nvPr>
            <p:custDataLst>
              <p:tags r:id="rId3"/>
            </p:custDataLst>
          </p:nvPr>
        </p:nvSpPr>
        <p:spPr>
          <a:xfrm>
            <a:off x="2804688" y="843558"/>
            <a:ext cx="920081" cy="920081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椭圆 12"/>
          <p:cNvSpPr/>
          <p:nvPr>
            <p:custDataLst>
              <p:tags r:id="rId4"/>
            </p:custDataLst>
          </p:nvPr>
        </p:nvSpPr>
        <p:spPr>
          <a:xfrm>
            <a:off x="2248347" y="3183560"/>
            <a:ext cx="324294" cy="324294"/>
          </a:xfrm>
          <a:prstGeom prst="ellipse">
            <a:avLst/>
          </a:prstGeom>
          <a:solidFill>
            <a:srgbClr val="FC6D5C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椭圆 13"/>
          <p:cNvSpPr/>
          <p:nvPr>
            <p:custDataLst>
              <p:tags r:id="rId5"/>
            </p:custDataLst>
          </p:nvPr>
        </p:nvSpPr>
        <p:spPr>
          <a:xfrm>
            <a:off x="1887428" y="1507479"/>
            <a:ext cx="683012" cy="683012"/>
          </a:xfrm>
          <a:prstGeom prst="ellipse">
            <a:avLst/>
          </a:prstGeom>
          <a:solidFill>
            <a:srgbClr val="8BC066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椭圆 14"/>
          <p:cNvSpPr/>
          <p:nvPr>
            <p:custDataLst>
              <p:tags r:id="rId6"/>
            </p:custDataLst>
          </p:nvPr>
        </p:nvSpPr>
        <p:spPr>
          <a:xfrm>
            <a:off x="1719482" y="2510679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06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3377" y="725278"/>
            <a:ext cx="253855" cy="253855"/>
          </a:xfrm>
          <a:prstGeom prst="rect">
            <a:avLst/>
          </a:prstGeom>
          <a:solidFill>
            <a:srgbClr val="FBC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8686" y="725277"/>
            <a:ext cx="253855" cy="253855"/>
          </a:xfrm>
          <a:prstGeom prst="rect">
            <a:avLst/>
          </a:prstGeom>
          <a:solidFill>
            <a:srgbClr val="8B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6527" y="339501"/>
            <a:ext cx="253855" cy="253855"/>
          </a:xfrm>
          <a:prstGeom prst="rect">
            <a:avLst/>
          </a:prstGeom>
          <a:solidFill>
            <a:srgbClr val="66B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3377" y="339502"/>
            <a:ext cx="253855" cy="253855"/>
          </a:xfrm>
          <a:prstGeom prst="rect">
            <a:avLst/>
          </a:prstGeom>
          <a:solidFill>
            <a:srgbClr val="FC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1635" y="1155194"/>
            <a:ext cx="492443" cy="8313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 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110" y="1534883"/>
            <a:ext cx="400110" cy="8465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PREFACE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95536" y="339502"/>
            <a:ext cx="627005" cy="2401999"/>
            <a:chOff x="941485" y="385775"/>
            <a:chExt cx="627005" cy="2401999"/>
          </a:xfrm>
        </p:grpSpPr>
        <p:cxnSp>
          <p:nvCxnSpPr>
            <p:cNvPr id="10" name="PA_直接连接符 7"/>
            <p:cNvCxnSpPr/>
            <p:nvPr>
              <p:custDataLst>
                <p:tags r:id="rId1"/>
              </p:custDataLst>
            </p:nvPr>
          </p:nvCxnSpPr>
          <p:spPr>
            <a:xfrm>
              <a:off x="1246806" y="385775"/>
              <a:ext cx="0" cy="2401999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A_直接连接符 7"/>
            <p:cNvCxnSpPr/>
            <p:nvPr>
              <p:custDataLst>
                <p:tags r:id="rId2"/>
              </p:custDataLst>
            </p:nvPr>
          </p:nvCxnSpPr>
          <p:spPr>
            <a:xfrm>
              <a:off x="941485" y="699542"/>
              <a:ext cx="627005" cy="0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03220" y="195486"/>
            <a:ext cx="7741965" cy="499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贪心算法：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在对问题求解时，</a:t>
            </a:r>
            <a:r>
              <a:rPr lang="zh-CN" altLang="en-US" sz="23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总是做出在</a:t>
            </a:r>
            <a:r>
              <a:rPr lang="zh-CN" altLang="en-US" sz="23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当前看来</a:t>
            </a:r>
            <a:r>
              <a:rPr lang="zh-CN" altLang="en-US" sz="23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是最好的选择（贪心）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不从整体最优上加以考虑，所做出的仅是在某种意义上的</a:t>
            </a:r>
            <a:r>
              <a:rPr lang="zh-CN" altLang="en-US" sz="23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局部最优解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贪心算法</a:t>
            </a:r>
            <a:r>
              <a:rPr lang="zh-CN" altLang="en-US" sz="23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不是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对所有问题都能得到整体最优解，但对范围相当广泛的许多问题，它能产生整体最优解或者是整体最优解的近似解。</a:t>
            </a:r>
            <a:endParaRPr lang="en-US" altLang="zh-CN" sz="23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30000"/>
              </a:spcBef>
              <a:defRPr/>
            </a:pP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特点：既可能得到</a:t>
            </a:r>
            <a:r>
              <a:rPr lang="zh-CN" altLang="en-US" sz="23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次优解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，也可能得到</a:t>
            </a:r>
            <a:r>
              <a:rPr lang="zh-CN" altLang="en-US" sz="23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最优解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，依赖于具体问题的特点和“贪心策略”的选取</a:t>
            </a:r>
          </a:p>
          <a:p>
            <a:pPr marL="765175" lvl="2" indent="-255588">
              <a:spcBef>
                <a:spcPct val="30000"/>
              </a:spcBef>
              <a:buSzPct val="68000"/>
              <a:buFont typeface="Wingdings 3" pitchFamily="18" charset="2"/>
              <a:buChar char=""/>
              <a:defRPr/>
            </a:pPr>
            <a:r>
              <a:rPr lang="zh-CN" altLang="en-US" sz="2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多步判断＋最优子结构性质＋贪心选择性质</a:t>
            </a:r>
            <a:endParaRPr lang="en-US" altLang="zh-CN" sz="23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765175" lvl="2" indent="-255588">
              <a:spcBef>
                <a:spcPct val="30000"/>
              </a:spcBef>
              <a:buSzPct val="68000"/>
              <a:buFont typeface="Wingdings 3" pitchFamily="18" charset="2"/>
              <a:buChar char=""/>
              <a:defRPr/>
            </a:pPr>
            <a:r>
              <a:rPr lang="zh-CN" altLang="en-US" sz="2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通过分阶段地挑选最优解，较快地得到整体的较优解。</a:t>
            </a:r>
          </a:p>
        </p:txBody>
      </p:sp>
    </p:spTree>
    <p:extLst>
      <p:ext uri="{BB962C8B-B14F-4D97-AF65-F5344CB8AC3E}">
        <p14:creationId xmlns:p14="http://schemas.microsoft.com/office/powerpoint/2010/main" val="100902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7" grpId="0" animBg="1"/>
      <p:bldP spid="11" grpId="0"/>
      <p:bldP spid="12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043608" y="21087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Leetcode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—55.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跳跃游戏</a:t>
            </a: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093804" y="1476189"/>
            <a:ext cx="3243722" cy="3450907"/>
            <a:chOff x="5000686" y="1635646"/>
            <a:chExt cx="3243722" cy="3450907"/>
          </a:xfrm>
        </p:grpSpPr>
        <p:sp>
          <p:nvSpPr>
            <p:cNvPr id="7" name="PA_文本框 6"/>
            <p:cNvSpPr txBox="1"/>
            <p:nvPr>
              <p:custDataLst>
                <p:tags r:id="rId4"/>
              </p:custDataLst>
            </p:nvPr>
          </p:nvSpPr>
          <p:spPr>
            <a:xfrm>
              <a:off x="5008858" y="1945588"/>
              <a:ext cx="323555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: [2,3,1,1,4]</a:t>
              </a:r>
            </a:p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: true</a:t>
              </a:r>
            </a:p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解释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: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从位置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0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到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1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跳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1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步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,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然后跳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3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步到达最后一个位置。</a:t>
              </a:r>
            </a:p>
          </p:txBody>
        </p:sp>
        <p:sp>
          <p:nvSpPr>
            <p:cNvPr id="8" name="PA_文本框 7"/>
            <p:cNvSpPr txBox="1"/>
            <p:nvPr>
              <p:custDataLst>
                <p:tags r:id="rId5"/>
              </p:custDataLst>
            </p:nvPr>
          </p:nvSpPr>
          <p:spPr>
            <a:xfrm>
              <a:off x="5004048" y="1635646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示例 </a:t>
              </a:r>
              <a:r>
                <a:rPr lang="en-US" altLang="zh-CN" b="1" dirty="0"/>
                <a:t>1: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PA_文本框 14"/>
            <p:cNvSpPr txBox="1"/>
            <p:nvPr>
              <p:custDataLst>
                <p:tags r:id="rId6"/>
              </p:custDataLst>
            </p:nvPr>
          </p:nvSpPr>
          <p:spPr>
            <a:xfrm>
              <a:off x="5000686" y="3516893"/>
              <a:ext cx="32355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: [3,2,1,0,4]</a:t>
              </a:r>
            </a:p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: false</a:t>
              </a:r>
            </a:p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解释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: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无论怎样，你总会到达索引为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3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的位置。但该位置的最大跳跃长度是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0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， 所以你永远不可能到达最后一个位置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。</a:t>
              </a:r>
            </a:p>
          </p:txBody>
        </p:sp>
        <p:sp>
          <p:nvSpPr>
            <p:cNvPr id="12" name="PA_文本框 15"/>
            <p:cNvSpPr txBox="1"/>
            <p:nvPr>
              <p:custDataLst>
                <p:tags r:id="rId7"/>
              </p:custDataLst>
            </p:nvPr>
          </p:nvSpPr>
          <p:spPr>
            <a:xfrm>
              <a:off x="5008858" y="3103652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示例 </a:t>
              </a:r>
              <a:r>
                <a:rPr lang="en-US" altLang="zh-CN" b="1" dirty="0"/>
                <a:t>2: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PA_文本框 14"/>
          <p:cNvSpPr txBox="1"/>
          <p:nvPr>
            <p:custDataLst>
              <p:tags r:id="rId3"/>
            </p:custDataLst>
          </p:nvPr>
        </p:nvSpPr>
        <p:spPr>
          <a:xfrm>
            <a:off x="876452" y="713420"/>
            <a:ext cx="73679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给定一个非负整数数组，你最初位于数组的第一个位置。</a:t>
            </a:r>
          </a:p>
          <a:p>
            <a:r>
              <a:rPr lang="zh-CN" altLang="en-US" dirty="0"/>
              <a:t>数组中的每个元素代表你在该位置可以跳跃的最大长度。</a:t>
            </a:r>
          </a:p>
          <a:p>
            <a:r>
              <a:rPr lang="zh-CN" altLang="en-US" dirty="0"/>
              <a:t>判断你是否能够到达最后一个位置。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D4BE7E8-5748-4E96-87F8-0639B193A7C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4" y="83941"/>
            <a:ext cx="671808" cy="54358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F9BB124-7B0B-4A60-839C-B9DD6534E9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7" y="2023314"/>
            <a:ext cx="3960440" cy="25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3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931098" y="182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主要思路</a:t>
            </a: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A_直接连接符 7"/>
          <p:cNvCxnSpPr/>
          <p:nvPr>
            <p:custDataLst>
              <p:tags r:id="rId3"/>
            </p:custDataLst>
          </p:nvPr>
        </p:nvCxnSpPr>
        <p:spPr>
          <a:xfrm>
            <a:off x="827584" y="4659982"/>
            <a:ext cx="7200800" cy="0"/>
          </a:xfrm>
          <a:prstGeom prst="line">
            <a:avLst/>
          </a:prstGeom>
          <a:ln w="12700">
            <a:solidFill>
              <a:srgbClr val="FBC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_文本框 6"/>
          <p:cNvSpPr txBox="1"/>
          <p:nvPr>
            <p:custDataLst>
              <p:tags r:id="rId4"/>
            </p:custDataLst>
          </p:nvPr>
        </p:nvSpPr>
        <p:spPr>
          <a:xfrm>
            <a:off x="1763688" y="1845112"/>
            <a:ext cx="7961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采取贪心的思想：遍历时寻找能到达最远的点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即：</a:t>
            </a:r>
            <a:r>
              <a:rPr lang="en-US" altLang="zh-CN" sz="2800" dirty="0" err="1">
                <a:solidFill>
                  <a:srgbClr val="FF0000"/>
                </a:solidFill>
              </a:rPr>
              <a:t>maxreach</a:t>
            </a:r>
            <a:r>
              <a:rPr lang="en-US" altLang="zh-CN" sz="2800" dirty="0">
                <a:solidFill>
                  <a:srgbClr val="FF0000"/>
                </a:solidFill>
              </a:rPr>
              <a:t> = max(</a:t>
            </a:r>
            <a:r>
              <a:rPr lang="en-US" altLang="zh-CN" sz="2800" dirty="0" err="1">
                <a:solidFill>
                  <a:srgbClr val="FF0000"/>
                </a:solidFill>
              </a:rPr>
              <a:t>maxreach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 + </a:t>
            </a:r>
            <a:r>
              <a:rPr lang="en-US" altLang="zh-CN" sz="2800" dirty="0" err="1">
                <a:solidFill>
                  <a:srgbClr val="FF0000"/>
                </a:solidFill>
              </a:rPr>
              <a:t>nums</a:t>
            </a:r>
            <a:r>
              <a:rPr lang="en-US" altLang="zh-CN" sz="2800" dirty="0">
                <a:solidFill>
                  <a:srgbClr val="FF0000"/>
                </a:solidFill>
              </a:rPr>
              <a:t>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]); </a:t>
            </a:r>
            <a:endParaRPr lang="zh-CN" altLang="en-US" sz="1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9" name="PA_文本框 7"/>
          <p:cNvSpPr txBox="1"/>
          <p:nvPr>
            <p:custDataLst>
              <p:tags r:id="rId5"/>
            </p:custDataLst>
          </p:nvPr>
        </p:nvSpPr>
        <p:spPr>
          <a:xfrm>
            <a:off x="928362" y="676629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0" name="PA_文本框 6"/>
          <p:cNvSpPr txBox="1"/>
          <p:nvPr>
            <p:custDataLst>
              <p:tags r:id="rId6"/>
            </p:custDataLst>
          </p:nvPr>
        </p:nvSpPr>
        <p:spPr>
          <a:xfrm>
            <a:off x="1863076" y="607938"/>
            <a:ext cx="6165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找数组中的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。观察发现只有当出现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时，才可能导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致到达不了最后的位置，那么找到这个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然后再判断是否前面的数组中（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i+nums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[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）是否能通过这个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1" name="PA_文本框 7"/>
          <p:cNvSpPr txBox="1"/>
          <p:nvPr>
            <p:custDataLst>
              <p:tags r:id="rId7"/>
            </p:custDataLst>
          </p:nvPr>
        </p:nvSpPr>
        <p:spPr>
          <a:xfrm>
            <a:off x="928362" y="1869398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2" name="PA_文本框 7">
            <a:extLst>
              <a:ext uri="{FF2B5EF4-FFF2-40B4-BE49-F238E27FC236}">
                <a16:creationId xmlns:a16="http://schemas.microsoft.com/office/drawing/2014/main" id="{18D09C72-4F10-41D6-A3DF-99149203E4D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28362" y="2876932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3" name="PA_文本框 6">
            <a:extLst>
              <a:ext uri="{FF2B5EF4-FFF2-40B4-BE49-F238E27FC236}">
                <a16:creationId xmlns:a16="http://schemas.microsoft.com/office/drawing/2014/main" id="{9FC6F1BC-916B-4EBA-ABE0-71E65AD9F05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763688" y="2876932"/>
            <a:ext cx="7380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采取动态规划的思想：每到一个点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，我们扫描之前所有的点，如果之前某点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j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本身可达，并且与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current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点可达，表示点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是可达的。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if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can[j] &amp;&amp; j + A[j] &gt;= </a:t>
            </a:r>
            <a:r>
              <a:rPr lang="en-US" altLang="zh-CN" sz="2000" dirty="0" err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i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）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	can[</a:t>
            </a:r>
            <a:r>
              <a:rPr lang="en-US" altLang="zh-CN" sz="2000" dirty="0" err="1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i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] = true;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3150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043608" y="210875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Leetcode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—45.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跳跃游戏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Ⅱ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_矩形 5"/>
          <p:cNvSpPr/>
          <p:nvPr>
            <p:custDataLst>
              <p:tags r:id="rId3"/>
            </p:custDataLst>
          </p:nvPr>
        </p:nvSpPr>
        <p:spPr>
          <a:xfrm>
            <a:off x="1043608" y="1954629"/>
            <a:ext cx="3620235" cy="2693389"/>
          </a:xfrm>
          <a:prstGeom prst="rect">
            <a:avLst/>
          </a:prstGeom>
          <a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004048" y="1635646"/>
            <a:ext cx="3243047" cy="2755468"/>
            <a:chOff x="5004048" y="1635646"/>
            <a:chExt cx="3243047" cy="1876994"/>
          </a:xfrm>
        </p:grpSpPr>
        <p:sp>
          <p:nvSpPr>
            <p:cNvPr id="7" name="PA_文本框 6"/>
            <p:cNvSpPr txBox="1"/>
            <p:nvPr>
              <p:custDataLst>
                <p:tags r:id="rId5"/>
              </p:custDataLst>
            </p:nvPr>
          </p:nvSpPr>
          <p:spPr>
            <a:xfrm>
              <a:off x="5008858" y="1945588"/>
              <a:ext cx="323555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输入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: [2,3,1,1,4]</a:t>
              </a:r>
            </a:p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输出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: true</a:t>
              </a:r>
            </a:p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解释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: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从位置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0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到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1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跳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1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步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,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然后跳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3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步到达最后一个位置。</a:t>
              </a:r>
            </a:p>
          </p:txBody>
        </p:sp>
        <p:sp>
          <p:nvSpPr>
            <p:cNvPr id="8" name="PA_文本框 7"/>
            <p:cNvSpPr txBox="1"/>
            <p:nvPr>
              <p:custDataLst>
                <p:tags r:id="rId6"/>
              </p:custDataLst>
            </p:nvPr>
          </p:nvSpPr>
          <p:spPr>
            <a:xfrm>
              <a:off x="5004048" y="1635646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示例 </a:t>
              </a:r>
              <a:r>
                <a:rPr lang="en-US" altLang="zh-CN" b="1" dirty="0"/>
                <a:t>1: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PA_文本框 14"/>
            <p:cNvSpPr txBox="1"/>
            <p:nvPr>
              <p:custDataLst>
                <p:tags r:id="rId7"/>
              </p:custDataLst>
            </p:nvPr>
          </p:nvSpPr>
          <p:spPr>
            <a:xfrm>
              <a:off x="5011545" y="3156228"/>
              <a:ext cx="3235550" cy="356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假设你总是可以到达数组的最后一个位置。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2" name="PA_文本框 15"/>
            <p:cNvSpPr txBox="1"/>
            <p:nvPr>
              <p:custDataLst>
                <p:tags r:id="rId8"/>
              </p:custDataLst>
            </p:nvPr>
          </p:nvSpPr>
          <p:spPr>
            <a:xfrm>
              <a:off x="5011545" y="2912927"/>
              <a:ext cx="713657" cy="251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说明</a:t>
              </a:r>
              <a:r>
                <a:rPr lang="en-US" altLang="zh-CN" b="1" dirty="0"/>
                <a:t>: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PA_文本框 14"/>
          <p:cNvSpPr txBox="1"/>
          <p:nvPr>
            <p:custDataLst>
              <p:tags r:id="rId4"/>
            </p:custDataLst>
          </p:nvPr>
        </p:nvSpPr>
        <p:spPr>
          <a:xfrm>
            <a:off x="876452" y="720508"/>
            <a:ext cx="73679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给定一个非负整数数组，你最初位于数组的第一个位置。</a:t>
            </a:r>
          </a:p>
          <a:p>
            <a:r>
              <a:rPr lang="zh-CN" altLang="en-US" dirty="0"/>
              <a:t>数组中的每个元素代表你在该位置可以跳跃的最大长度。</a:t>
            </a:r>
          </a:p>
          <a:p>
            <a:r>
              <a:rPr lang="zh-CN" altLang="en-US" dirty="0"/>
              <a:t>判断你是否能够到达最后一个位置。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D4BE7E8-5748-4E96-87F8-0639B193A7C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4" y="83941"/>
            <a:ext cx="671808" cy="5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0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5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931098" y="182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主要思路</a:t>
            </a: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A_直接连接符 7"/>
          <p:cNvCxnSpPr/>
          <p:nvPr>
            <p:custDataLst>
              <p:tags r:id="rId3"/>
            </p:custDataLst>
          </p:nvPr>
        </p:nvCxnSpPr>
        <p:spPr>
          <a:xfrm>
            <a:off x="971600" y="4371950"/>
            <a:ext cx="7200800" cy="0"/>
          </a:xfrm>
          <a:prstGeom prst="line">
            <a:avLst/>
          </a:prstGeom>
          <a:ln w="12700">
            <a:solidFill>
              <a:srgbClr val="FBC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_文本框 6"/>
          <p:cNvSpPr txBox="1"/>
          <p:nvPr>
            <p:custDataLst>
              <p:tags r:id="rId4"/>
            </p:custDataLst>
          </p:nvPr>
        </p:nvSpPr>
        <p:spPr>
          <a:xfrm>
            <a:off x="827584" y="771549"/>
            <a:ext cx="796138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采取贪心的思想：每次在范围内寻找</a:t>
            </a:r>
            <a:r>
              <a:rPr lang="en-US" altLang="zh-CN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num[</a:t>
            </a:r>
            <a:r>
              <a:rPr lang="en-US" altLang="zh-CN" sz="2400" dirty="0" err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]+</a:t>
            </a:r>
            <a:r>
              <a:rPr lang="en-US" altLang="zh-CN" sz="2400" dirty="0" err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的最大值，直到能够跳到最后的位置，其中的子结构就是这个范围。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列如：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[2,3,1,1,4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…]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①当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=0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时，发现最远到第三个位置（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=2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），所以这是第一个范围，在这个范围内都只需要走一步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(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=0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到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=2)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②在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=0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到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=2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之间这个范围内遍历，你发现最远可以到第五个位置（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=4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），那么这是第二个范围（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=3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到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=4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③重复上面过程直到最远可到距离大于最后的位置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9124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931098" y="182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主要思路</a:t>
            </a: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A_直接连接符 7"/>
          <p:cNvCxnSpPr/>
          <p:nvPr>
            <p:custDataLst>
              <p:tags r:id="rId3"/>
            </p:custDataLst>
          </p:nvPr>
        </p:nvCxnSpPr>
        <p:spPr>
          <a:xfrm>
            <a:off x="971600" y="4371950"/>
            <a:ext cx="7200800" cy="0"/>
          </a:xfrm>
          <a:prstGeom prst="line">
            <a:avLst/>
          </a:prstGeom>
          <a:ln w="12700">
            <a:solidFill>
              <a:srgbClr val="FBC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_文本框 6"/>
          <p:cNvSpPr txBox="1"/>
          <p:nvPr>
            <p:custDataLst>
              <p:tags r:id="rId4"/>
            </p:custDataLst>
          </p:nvPr>
        </p:nvSpPr>
        <p:spPr>
          <a:xfrm>
            <a:off x="827584" y="771549"/>
            <a:ext cx="79613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采取动态规划的思想：从第一个点到最后一个点，走的步数最短，显然是一个最短路径的问题。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设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dp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[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表示到下标为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时的最少步数 ，动态转移方程为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dp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[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j+i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] =min(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dp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[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]+1,dp[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j+i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])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j=1~num[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9468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843808" y="267494"/>
            <a:ext cx="2596136" cy="400110"/>
            <a:chOff x="3272008" y="731480"/>
            <a:chExt cx="2596136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4110174" y="73148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292080" y="804607"/>
              <a:ext cx="576064" cy="253855"/>
              <a:chOff x="5148064" y="804607"/>
              <a:chExt cx="576064" cy="25385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148064" y="804607"/>
                <a:ext cx="253855" cy="253855"/>
              </a:xfrm>
              <a:prstGeom prst="rect">
                <a:avLst/>
              </a:prstGeom>
              <a:solidFill>
                <a:srgbClr val="FBC6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470273" y="804607"/>
                <a:ext cx="253855" cy="253855"/>
              </a:xfrm>
              <a:prstGeom prst="rect">
                <a:avLst/>
              </a:prstGeom>
              <a:solidFill>
                <a:srgbClr val="8BC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272008" y="804607"/>
              <a:ext cx="569802" cy="253856"/>
              <a:chOff x="3282118" y="792680"/>
              <a:chExt cx="569802" cy="253856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598065" y="792681"/>
                <a:ext cx="253855" cy="253855"/>
              </a:xfrm>
              <a:prstGeom prst="rect">
                <a:avLst/>
              </a:prstGeom>
              <a:solidFill>
                <a:srgbClr val="66B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82118" y="792680"/>
                <a:ext cx="253855" cy="253855"/>
              </a:xfrm>
              <a:prstGeom prst="rect">
                <a:avLst/>
              </a:prstGeom>
              <a:solidFill>
                <a:srgbClr val="FC6D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EF655BD-75BD-4448-B67C-F5D2A8293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29549"/>
            <a:ext cx="6336704" cy="41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78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843808" y="267494"/>
            <a:ext cx="2596136" cy="400110"/>
            <a:chOff x="3272008" y="731480"/>
            <a:chExt cx="2596136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4110174" y="73148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292080" y="804607"/>
              <a:ext cx="576064" cy="253855"/>
              <a:chOff x="5148064" y="804607"/>
              <a:chExt cx="576064" cy="25385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148064" y="804607"/>
                <a:ext cx="253855" cy="253855"/>
              </a:xfrm>
              <a:prstGeom prst="rect">
                <a:avLst/>
              </a:prstGeom>
              <a:solidFill>
                <a:srgbClr val="FBC6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470273" y="804607"/>
                <a:ext cx="253855" cy="253855"/>
              </a:xfrm>
              <a:prstGeom prst="rect">
                <a:avLst/>
              </a:prstGeom>
              <a:solidFill>
                <a:srgbClr val="8BC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272008" y="804607"/>
              <a:ext cx="569802" cy="253856"/>
              <a:chOff x="3282118" y="792680"/>
              <a:chExt cx="569802" cy="253856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598065" y="792681"/>
                <a:ext cx="253855" cy="253855"/>
              </a:xfrm>
              <a:prstGeom prst="rect">
                <a:avLst/>
              </a:prstGeom>
              <a:solidFill>
                <a:srgbClr val="66B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82118" y="792680"/>
                <a:ext cx="253855" cy="253855"/>
              </a:xfrm>
              <a:prstGeom prst="rect">
                <a:avLst/>
              </a:prstGeom>
              <a:solidFill>
                <a:srgbClr val="FC6D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C2BEF33-2526-45D4-8D30-85A76F918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74" y="1059582"/>
            <a:ext cx="5560082" cy="35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70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793</Words>
  <Application>Microsoft Office PowerPoint</Application>
  <PresentationFormat>全屏显示(16:9)</PresentationFormat>
  <Paragraphs>74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华文琥珀</vt:lpstr>
      <vt:lpstr>微软雅黑</vt:lpstr>
      <vt:lpstr>幼圆</vt:lpstr>
      <vt:lpstr>Arial</vt:lpstr>
      <vt:lpstr>Calibri</vt:lpstr>
      <vt:lpstr>Times New Roman</vt:lpstr>
      <vt:lpstr>Wingdings 3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简洁时尚</dc:title>
  <dc:creator>第一PPT</dc:creator>
  <cp:keywords>www.1ppt.com</cp:keywords>
  <dc:description>www.1ppt.com</dc:description>
  <cp:lastModifiedBy>周 宁</cp:lastModifiedBy>
  <cp:revision>161</cp:revision>
  <dcterms:created xsi:type="dcterms:W3CDTF">2017-01-03T04:52:58Z</dcterms:created>
  <dcterms:modified xsi:type="dcterms:W3CDTF">2019-04-08T23:44:43Z</dcterms:modified>
</cp:coreProperties>
</file>