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B7406D-D7EC-4C5B-8D11-1CAA39ADA61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5" autoAdjust="0"/>
    <p:restoredTop sz="94660"/>
  </p:normalViewPr>
  <p:slideViewPr>
    <p:cSldViewPr>
      <p:cViewPr varScale="1">
        <p:scale>
          <a:sx n="30" d="100"/>
          <a:sy n="30" d="100"/>
        </p:scale>
        <p:origin x="-5082" y="-84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80F9-5B58-48C3-B8AC-75ACE91B1266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2BED-5A73-4822-B921-52B9682B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072" y="381000"/>
            <a:ext cx="20377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latin typeface="Gill Sans MT" pitchFamily="34" charset="0"/>
              </a:rPr>
              <a:t>MultiWAN</a:t>
            </a:r>
            <a:r>
              <a:rPr lang="en-US" sz="7200" dirty="0" smtClean="0">
                <a:latin typeface="Gill Sans MT" pitchFamily="34" charset="0"/>
              </a:rPr>
              <a:t>: WAN Aggregation for Developing Regions</a:t>
            </a:r>
            <a:endParaRPr lang="en-US" sz="7200" dirty="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529" y="1607403"/>
            <a:ext cx="13502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Gill Sans MT" pitchFamily="34" charset="0"/>
              </a:rPr>
              <a:t>Kristin Stephens, </a:t>
            </a:r>
            <a:r>
              <a:rPr lang="en-US" sz="4800" dirty="0" err="1" smtClean="0">
                <a:latin typeface="Gill Sans MT" pitchFamily="34" charset="0"/>
              </a:rPr>
              <a:t>Shaddi</a:t>
            </a:r>
            <a:r>
              <a:rPr lang="en-US" sz="4800" dirty="0" smtClean="0">
                <a:latin typeface="Gill Sans MT" pitchFamily="34" charset="0"/>
              </a:rPr>
              <a:t> </a:t>
            </a:r>
            <a:r>
              <a:rPr lang="en-US" sz="4800" dirty="0" err="1" smtClean="0">
                <a:latin typeface="Gill Sans MT" pitchFamily="34" charset="0"/>
              </a:rPr>
              <a:t>Hasan</a:t>
            </a:r>
            <a:r>
              <a:rPr lang="en-US" sz="4800" dirty="0" smtClean="0">
                <a:latin typeface="Gill Sans MT" pitchFamily="34" charset="0"/>
              </a:rPr>
              <a:t>, and </a:t>
            </a:r>
            <a:r>
              <a:rPr lang="en-US" sz="4800" dirty="0" err="1" smtClean="0">
                <a:latin typeface="Gill Sans MT" pitchFamily="34" charset="0"/>
              </a:rPr>
              <a:t>Yahel</a:t>
            </a:r>
            <a:r>
              <a:rPr lang="en-US" sz="4800" dirty="0" smtClean="0">
                <a:latin typeface="Gill Sans MT" pitchFamily="34" charset="0"/>
              </a:rPr>
              <a:t> Ben-David</a:t>
            </a:r>
            <a:endParaRPr lang="en-US" sz="4800" dirty="0"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040082"/>
            <a:ext cx="7986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algn="just"/>
            <a:r>
              <a:rPr lang="en-US" sz="3600" dirty="0" smtClean="0">
                <a:latin typeface="Gill Sans MT" pitchFamily="34" charset="0"/>
              </a:rPr>
              <a:t>High bandwidth Internet connections are expensive or unavailable for rural organizations. </a:t>
            </a:r>
            <a:r>
              <a:rPr lang="en-US" sz="3600" dirty="0" err="1" smtClean="0">
                <a:latin typeface="Gill Sans MT" pitchFamily="34" charset="0"/>
              </a:rPr>
              <a:t>MultiWAN</a:t>
            </a:r>
            <a:r>
              <a:rPr lang="en-US" sz="3600" dirty="0" smtClean="0">
                <a:latin typeface="Gill Sans MT" pitchFamily="34" charset="0"/>
              </a:rPr>
              <a:t> enables the aggregation of the multiple low bandwidth connections to emulate the network properties of a single high bandwidth connection.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7694" y="4021216"/>
            <a:ext cx="12420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175" indent="-384175">
              <a:buFont typeface="Arial" pitchFamily="34" charset="0"/>
              <a:buChar char="•"/>
            </a:pPr>
            <a:r>
              <a:rPr lang="en-US" sz="4000" dirty="0" smtClean="0">
                <a:latin typeface="Gill Sans MT" pitchFamily="34" charset="0"/>
              </a:rPr>
              <a:t>Emulate single high bandwidth link as closely as possible</a:t>
            </a:r>
          </a:p>
          <a:p>
            <a:pPr marL="384175" indent="-384175">
              <a:buFont typeface="Arial" pitchFamily="34" charset="0"/>
              <a:buChar char="•"/>
            </a:pPr>
            <a:r>
              <a:rPr lang="en-US" sz="4000" dirty="0" smtClean="0">
                <a:latin typeface="Gill Sans MT" pitchFamily="34" charset="0"/>
              </a:rPr>
              <a:t>Perform no worse than flow-based load balancer</a:t>
            </a:r>
          </a:p>
          <a:p>
            <a:pPr marL="384175" indent="-384175">
              <a:buFont typeface="Arial" pitchFamily="34" charset="0"/>
              <a:buChar char="•"/>
            </a:pPr>
            <a:r>
              <a:rPr lang="en-US" sz="4000" dirty="0" smtClean="0">
                <a:latin typeface="Gill Sans MT" pitchFamily="34" charset="0"/>
              </a:rPr>
              <a:t>Intelligently route traffic across available paths</a:t>
            </a:r>
            <a:endParaRPr lang="en-US" sz="4000" dirty="0">
              <a:latin typeface="Gill Sans MT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686800" y="3139440"/>
            <a:ext cx="0" cy="402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7200" y="7391400"/>
            <a:ext cx="21031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" y="7467600"/>
            <a:ext cx="42654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Architecture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347" y="18529867"/>
            <a:ext cx="3997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 MT" pitchFamily="34" charset="0"/>
              </a:rPr>
              <a:t>Traffic Allocation</a:t>
            </a:r>
            <a:endParaRPr lang="en-US" sz="3600" dirty="0">
              <a:latin typeface="Gill Sans M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49775" y="18453667"/>
            <a:ext cx="209386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347" y="22111267"/>
            <a:ext cx="4515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 MT" pitchFamily="34" charset="0"/>
              </a:rPr>
              <a:t>Reordering: FLARE</a:t>
            </a:r>
            <a:endParaRPr lang="en-US" sz="5400" dirty="0">
              <a:latin typeface="Gill Sans M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94559" y="18529867"/>
            <a:ext cx="391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 MT" pitchFamily="34" charset="0"/>
              </a:rPr>
              <a:t>Latency Control</a:t>
            </a:r>
            <a:endParaRPr lang="en-US" sz="5400" dirty="0">
              <a:latin typeface="Gill Sans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25699760"/>
            <a:ext cx="60487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Simulation Results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57200" y="25616467"/>
            <a:ext cx="21031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1018359" y="18767936"/>
            <a:ext cx="0" cy="64008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15400" y="2819400"/>
            <a:ext cx="46249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Design Goals:</a:t>
            </a:r>
            <a:endParaRPr lang="en-US" dirty="0">
              <a:latin typeface="Gill Sans MT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9200" y="19444267"/>
            <a:ext cx="3792093" cy="1787298"/>
            <a:chOff x="248774" y="19305803"/>
            <a:chExt cx="3792093" cy="1787298"/>
          </a:xfrm>
        </p:grpSpPr>
        <p:grpSp>
          <p:nvGrpSpPr>
            <p:cNvPr id="47" name="Group 46"/>
            <p:cNvGrpSpPr/>
            <p:nvPr/>
          </p:nvGrpSpPr>
          <p:grpSpPr>
            <a:xfrm>
              <a:off x="248774" y="19305803"/>
              <a:ext cx="3291840" cy="1787298"/>
              <a:chOff x="210349" y="19305803"/>
              <a:chExt cx="3291840" cy="1787298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210349" y="19305803"/>
                <a:ext cx="3291840" cy="962047"/>
                <a:chOff x="243659" y="1522730"/>
                <a:chExt cx="3291840" cy="962047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87968" y="1524000"/>
                  <a:ext cx="2201249" cy="260396"/>
                </a:xfrm>
                <a:custGeom>
                  <a:avLst/>
                  <a:gdLst>
                    <a:gd name="connsiteX0" fmla="*/ 0 w 6394221"/>
                    <a:gd name="connsiteY0" fmla="*/ 795988 h 795988"/>
                    <a:gd name="connsiteX1" fmla="*/ 3190532 w 6394221"/>
                    <a:gd name="connsiteY1" fmla="*/ 0 h 795988"/>
                    <a:gd name="connsiteX2" fmla="*/ 6394221 w 6394221"/>
                    <a:gd name="connsiteY2" fmla="*/ 795988 h 79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94221" h="795988">
                      <a:moveTo>
                        <a:pt x="0" y="795988"/>
                      </a:moveTo>
                      <a:cubicBezTo>
                        <a:pt x="1062414" y="397994"/>
                        <a:pt x="2124829" y="0"/>
                        <a:pt x="3190532" y="0"/>
                      </a:cubicBezTo>
                      <a:cubicBezTo>
                        <a:pt x="4256235" y="0"/>
                        <a:pt x="5325228" y="397994"/>
                        <a:pt x="6394221" y="79598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Gill Sans MT" pitchFamily="34" charset="0"/>
                  </a:endParaRPr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 flipV="1">
                  <a:off x="787968" y="2150155"/>
                  <a:ext cx="2201249" cy="288245"/>
                </a:xfrm>
                <a:custGeom>
                  <a:avLst/>
                  <a:gdLst>
                    <a:gd name="connsiteX0" fmla="*/ 0 w 6394221"/>
                    <a:gd name="connsiteY0" fmla="*/ 795988 h 795988"/>
                    <a:gd name="connsiteX1" fmla="*/ 3190532 w 6394221"/>
                    <a:gd name="connsiteY1" fmla="*/ 0 h 795988"/>
                    <a:gd name="connsiteX2" fmla="*/ 6394221 w 6394221"/>
                    <a:gd name="connsiteY2" fmla="*/ 795988 h 79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94221" h="795988">
                      <a:moveTo>
                        <a:pt x="0" y="795988"/>
                      </a:moveTo>
                      <a:cubicBezTo>
                        <a:pt x="1062414" y="397994"/>
                        <a:pt x="2124829" y="0"/>
                        <a:pt x="3190532" y="0"/>
                      </a:cubicBezTo>
                      <a:cubicBezTo>
                        <a:pt x="4256235" y="0"/>
                        <a:pt x="5325228" y="397994"/>
                        <a:pt x="6394221" y="79598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Gill Sans MT" pitchFamily="34" charset="0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243659" y="1784396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169739" y="1784396"/>
                  <a:ext cx="365760" cy="3657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04773" y="1706880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2988901" y="1706880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604773" y="2073956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988901" y="2073956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>
                  <a:off x="609748" y="1645920"/>
                  <a:ext cx="2557688" cy="318395"/>
                </a:xfrm>
                <a:custGeom>
                  <a:avLst/>
                  <a:gdLst>
                    <a:gd name="connsiteX0" fmla="*/ 0 w 6394221"/>
                    <a:gd name="connsiteY0" fmla="*/ 795988 h 795988"/>
                    <a:gd name="connsiteX1" fmla="*/ 3190532 w 6394221"/>
                    <a:gd name="connsiteY1" fmla="*/ 0 h 795988"/>
                    <a:gd name="connsiteX2" fmla="*/ 6394221 w 6394221"/>
                    <a:gd name="connsiteY2" fmla="*/ 795988 h 79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94221" h="795988">
                      <a:moveTo>
                        <a:pt x="0" y="795988"/>
                      </a:moveTo>
                      <a:cubicBezTo>
                        <a:pt x="1062414" y="397994"/>
                        <a:pt x="2124829" y="0"/>
                        <a:pt x="3190532" y="0"/>
                      </a:cubicBezTo>
                      <a:cubicBezTo>
                        <a:pt x="4256235" y="0"/>
                        <a:pt x="5325228" y="397994"/>
                        <a:pt x="6394221" y="795988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Gill Sans MT" pitchFamily="34" charset="0"/>
                  </a:endParaRPr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609748" y="1970236"/>
                  <a:ext cx="2557688" cy="318395"/>
                </a:xfrm>
                <a:custGeom>
                  <a:avLst/>
                  <a:gdLst>
                    <a:gd name="connsiteX0" fmla="*/ 0 w 6394221"/>
                    <a:gd name="connsiteY0" fmla="*/ 795988 h 795988"/>
                    <a:gd name="connsiteX1" fmla="*/ 3190532 w 6394221"/>
                    <a:gd name="connsiteY1" fmla="*/ 0 h 795988"/>
                    <a:gd name="connsiteX2" fmla="*/ 6394221 w 6394221"/>
                    <a:gd name="connsiteY2" fmla="*/ 795988 h 79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94221" h="795988">
                      <a:moveTo>
                        <a:pt x="0" y="795988"/>
                      </a:moveTo>
                      <a:cubicBezTo>
                        <a:pt x="1062414" y="397994"/>
                        <a:pt x="2124829" y="0"/>
                        <a:pt x="3190532" y="0"/>
                      </a:cubicBezTo>
                      <a:cubicBezTo>
                        <a:pt x="4256235" y="0"/>
                        <a:pt x="5325228" y="397994"/>
                        <a:pt x="6394221" y="795988"/>
                      </a:cubicBezTo>
                    </a:path>
                  </a:pathLst>
                </a:cu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Gill Sans MT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1219200" y="1524000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2286000" y="1522730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468880" y="2256177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344673" y="2296204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2194560" y="2332377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1219200" y="2256177"/>
                  <a:ext cx="182880" cy="152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1467649" y="20315861"/>
                <a:ext cx="777240" cy="777240"/>
                <a:chOff x="1500959" y="2546982"/>
                <a:chExt cx="777240" cy="77724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500959" y="2546982"/>
                  <a:ext cx="0" cy="7772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500959" y="3324222"/>
                  <a:ext cx="7772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Rectangle 181"/>
                <p:cNvSpPr/>
                <p:nvPr/>
              </p:nvSpPr>
              <p:spPr>
                <a:xfrm>
                  <a:off x="1593396" y="2930716"/>
                  <a:ext cx="228600" cy="36576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965960" y="2747836"/>
                  <a:ext cx="228600" cy="54864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2594637" y="20492809"/>
              <a:ext cx="1446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MT" pitchFamily="34" charset="0"/>
                </a:rPr>
                <a:t>Congestion!</a:t>
              </a:r>
              <a:endParaRPr lang="en-US" sz="2000" dirty="0">
                <a:latin typeface="Gill Sans MT" pitchFamily="34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flipH="1" flipV="1">
              <a:off x="2527010" y="20267850"/>
              <a:ext cx="259080" cy="2727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Right Arrow 199"/>
          <p:cNvSpPr/>
          <p:nvPr/>
        </p:nvSpPr>
        <p:spPr>
          <a:xfrm>
            <a:off x="5087493" y="19979851"/>
            <a:ext cx="1066800" cy="716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6611493" y="19453310"/>
            <a:ext cx="3291840" cy="1769212"/>
            <a:chOff x="5333013" y="1540816"/>
            <a:chExt cx="3291840" cy="1769212"/>
          </a:xfrm>
        </p:grpSpPr>
        <p:grpSp>
          <p:nvGrpSpPr>
            <p:cNvPr id="202" name="Group 201"/>
            <p:cNvGrpSpPr/>
            <p:nvPr/>
          </p:nvGrpSpPr>
          <p:grpSpPr>
            <a:xfrm>
              <a:off x="5333013" y="1540816"/>
              <a:ext cx="3291840" cy="925874"/>
              <a:chOff x="5333013" y="1522730"/>
              <a:chExt cx="3291840" cy="925874"/>
            </a:xfrm>
          </p:grpSpPr>
          <p:sp>
            <p:nvSpPr>
              <p:cNvPr id="208" name="Freeform 207"/>
              <p:cNvSpPr/>
              <p:nvPr/>
            </p:nvSpPr>
            <p:spPr>
              <a:xfrm>
                <a:off x="5877322" y="1524000"/>
                <a:ext cx="2201249" cy="260396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>
              <a:xfrm flipV="1">
                <a:off x="5877322" y="2150155"/>
                <a:ext cx="2201249" cy="28824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333013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8259093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694127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078255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694127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78255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699102" y="1645920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217" name="Freeform 216"/>
              <p:cNvSpPr/>
              <p:nvPr/>
            </p:nvSpPr>
            <p:spPr>
              <a:xfrm flipV="1">
                <a:off x="5699102" y="1970236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308554" y="152400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375354" y="152273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434027" y="2296204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6308554" y="2256177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6590313" y="2532788"/>
              <a:ext cx="777240" cy="777240"/>
              <a:chOff x="6590313" y="2575560"/>
              <a:chExt cx="777240" cy="777240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>
                <a:off x="6590313" y="2575560"/>
                <a:ext cx="0" cy="7772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ectangle 204"/>
              <p:cNvSpPr/>
              <p:nvPr/>
            </p:nvSpPr>
            <p:spPr>
              <a:xfrm>
                <a:off x="6678351" y="2869558"/>
                <a:ext cx="228600" cy="4572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050915" y="2869558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H="1">
                <a:off x="6590313" y="3352800"/>
                <a:ext cx="777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" name="Straight Connector 127"/>
          <p:cNvCxnSpPr/>
          <p:nvPr/>
        </p:nvCxnSpPr>
        <p:spPr>
          <a:xfrm flipH="1">
            <a:off x="609600" y="22035067"/>
            <a:ext cx="10058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3258800" y="19025809"/>
            <a:ext cx="8229600" cy="6018515"/>
            <a:chOff x="370366" y="627697"/>
            <a:chExt cx="8229600" cy="601851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613839" y="1797315"/>
              <a:ext cx="3342095" cy="2933436"/>
            </a:xfrm>
            <a:prstGeom prst="line">
              <a:avLst/>
            </a:prstGeom>
            <a:ln w="254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562600" y="1776770"/>
              <a:ext cx="2788024" cy="2933436"/>
            </a:xfrm>
            <a:prstGeom prst="line">
              <a:avLst/>
            </a:prstGeom>
            <a:ln w="25400">
              <a:prstDash val="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 flipV="1">
              <a:off x="1295400" y="5681012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295400" y="426720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 rot="3241618">
              <a:off x="3479326" y="1267777"/>
              <a:ext cx="2011680" cy="731520"/>
              <a:chOff x="2209800" y="1066800"/>
              <a:chExt cx="2286000" cy="914400"/>
            </a:xfrm>
          </p:grpSpPr>
          <p:sp>
            <p:nvSpPr>
              <p:cNvPr id="159" name="Rectangle 158"/>
              <p:cNvSpPr/>
              <p:nvPr/>
            </p:nvSpPr>
            <p:spPr>
              <a:xfrm flipV="1">
                <a:off x="2209800" y="1093470"/>
                <a:ext cx="731520" cy="54864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V="1">
                <a:off x="3764280" y="1093470"/>
                <a:ext cx="731520" cy="54864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2209800" y="1367790"/>
                <a:ext cx="2286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9" idx="0"/>
                <a:endCxn id="159" idx="2"/>
              </p:cNvCxnSpPr>
              <p:nvPr/>
            </p:nvCxnSpPr>
            <p:spPr>
              <a:xfrm flipV="1">
                <a:off x="2575560" y="1093470"/>
                <a:ext cx="0" cy="5486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60" idx="0"/>
                <a:endCxn id="160" idx="2"/>
              </p:cNvCxnSpPr>
              <p:nvPr/>
            </p:nvCxnSpPr>
            <p:spPr>
              <a:xfrm flipV="1">
                <a:off x="4130040" y="1093470"/>
                <a:ext cx="0" cy="5486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Can 163"/>
              <p:cNvSpPr/>
              <p:nvPr/>
            </p:nvSpPr>
            <p:spPr>
              <a:xfrm flipV="1">
                <a:off x="3124200" y="1066800"/>
                <a:ext cx="457200" cy="762000"/>
              </a:xfrm>
              <a:prstGeom prst="can">
                <a:avLst>
                  <a:gd name="adj" fmla="val 65278"/>
                </a:avLst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3352800" y="16764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/>
            <p:cNvSpPr/>
            <p:nvPr/>
          </p:nvSpPr>
          <p:spPr>
            <a:xfrm>
              <a:off x="370366" y="491819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685566" y="491819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453761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29200" y="4100044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285589" y="4572001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flipV="1">
              <a:off x="1285589" y="5382791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429000" y="4191001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95600" y="609600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cxnSp>
          <p:nvCxnSpPr>
            <p:cNvPr id="143" name="Straight Connector 142"/>
            <p:cNvCxnSpPr>
              <a:stCxn id="135" idx="0"/>
            </p:cNvCxnSpPr>
            <p:nvPr/>
          </p:nvCxnSpPr>
          <p:spPr>
            <a:xfrm flipV="1">
              <a:off x="827566" y="1984754"/>
              <a:ext cx="3342095" cy="2933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6" idx="0"/>
            </p:cNvCxnSpPr>
            <p:nvPr/>
          </p:nvCxnSpPr>
          <p:spPr>
            <a:xfrm flipH="1" flipV="1">
              <a:off x="5354742" y="1984754"/>
              <a:ext cx="2788024" cy="2933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5867400" y="4290544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661150" y="453719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27334" y="6265212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8613" y="4381501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8000" y="5780785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96200" y="387144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194550" y="3390248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737350" y="2909050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48400" y="2427852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791200" y="194665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24200" y="1981200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57400" y="2926322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24000" y="3398883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90600" y="387144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756" y="23082757"/>
            <a:ext cx="8229600" cy="2228910"/>
            <a:chOff x="2518056" y="21639306"/>
            <a:chExt cx="8229600" cy="2228910"/>
          </a:xfrm>
        </p:grpSpPr>
        <p:sp>
          <p:nvSpPr>
            <p:cNvPr id="167" name="Freeform 166"/>
            <p:cNvSpPr/>
            <p:nvPr/>
          </p:nvSpPr>
          <p:spPr>
            <a:xfrm>
              <a:off x="3423747" y="21643934"/>
              <a:ext cx="5930900" cy="808172"/>
            </a:xfrm>
            <a:custGeom>
              <a:avLst/>
              <a:gdLst>
                <a:gd name="connsiteX0" fmla="*/ 0 w 5930900"/>
                <a:gd name="connsiteY0" fmla="*/ 808172 h 808172"/>
                <a:gd name="connsiteX1" fmla="*/ 3175000 w 5930900"/>
                <a:gd name="connsiteY1" fmla="*/ 1722 h 808172"/>
                <a:gd name="connsiteX2" fmla="*/ 5930900 w 5930900"/>
                <a:gd name="connsiteY2" fmla="*/ 636722 h 80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0900" h="808172">
                  <a:moveTo>
                    <a:pt x="0" y="808172"/>
                  </a:moveTo>
                  <a:cubicBezTo>
                    <a:pt x="1093258" y="419234"/>
                    <a:pt x="2186517" y="30297"/>
                    <a:pt x="3175000" y="1722"/>
                  </a:cubicBezTo>
                  <a:cubicBezTo>
                    <a:pt x="4163483" y="-26853"/>
                    <a:pt x="5047191" y="304934"/>
                    <a:pt x="5930900" y="636722"/>
                  </a:cubicBezTo>
                </a:path>
              </a:pathLst>
            </a:custGeom>
            <a:ln w="2540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2518056" y="2229029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9833256" y="2229029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46656" y="22556995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9381162" y="22096506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3425338" y="21944106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 flipV="1">
              <a:off x="3425338" y="22754896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427523" y="21867906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MT" pitchFamily="34" charset="0"/>
                </a:rPr>
                <a:t>A</a:t>
              </a:r>
              <a:endParaRPr lang="en-US" sz="2000" dirty="0">
                <a:latin typeface="Gill Sans MT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43553" y="23468106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MT" pitchFamily="34" charset="0"/>
                </a:rPr>
                <a:t>D</a:t>
              </a:r>
              <a:endParaRPr lang="en-US" sz="2000" dirty="0">
                <a:latin typeface="Gill Sans MT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760797" y="21639306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017597" y="21639306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281" name="Freeform 280"/>
            <p:cNvSpPr/>
            <p:nvPr/>
          </p:nvSpPr>
          <p:spPr>
            <a:xfrm flipV="1">
              <a:off x="3425338" y="22748318"/>
              <a:ext cx="6394221" cy="2625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82" name="Freeform 281"/>
            <p:cNvSpPr/>
            <p:nvPr/>
          </p:nvSpPr>
          <p:spPr>
            <a:xfrm>
              <a:off x="3425338" y="22477506"/>
              <a:ext cx="6394221" cy="265176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  <a:latin typeface="Gill Sans MT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27523" y="2240130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itchFamily="34" charset="0"/>
                </a:rPr>
                <a:t>B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27523" y="22930241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itchFamily="34" charset="0"/>
                </a:rPr>
                <a:t>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7162800" y="22263667"/>
                <a:ext cx="2101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𝑛𝑜𝑤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2263667"/>
                <a:ext cx="2101666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7543800" y="22963601"/>
                <a:ext cx="2859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𝐴𝐵𝐶𝐷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963601"/>
                <a:ext cx="285950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TextBox 286"/>
          <p:cNvSpPr txBox="1"/>
          <p:nvPr/>
        </p:nvSpPr>
        <p:spPr>
          <a:xfrm>
            <a:off x="7220990" y="22702319"/>
            <a:ext cx="17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Available lines: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01525" y="19985217"/>
            <a:ext cx="1746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Long lived flow</a:t>
            </a:r>
            <a:endParaRPr lang="en-US" sz="2000" dirty="0" smtClean="0">
              <a:latin typeface="Gill Sans MT" pitchFamily="34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136670" y="8305800"/>
            <a:ext cx="19672261" cy="5196840"/>
            <a:chOff x="1136670" y="8305800"/>
            <a:chExt cx="19672261" cy="5196840"/>
          </a:xfrm>
        </p:grpSpPr>
        <p:cxnSp>
          <p:nvCxnSpPr>
            <p:cNvPr id="390" name="Curved Connector 389"/>
            <p:cNvCxnSpPr>
              <a:stCxn id="379" idx="2"/>
              <a:endCxn id="28" idx="2"/>
            </p:cNvCxnSpPr>
            <p:nvPr/>
          </p:nvCxnSpPr>
          <p:spPr>
            <a:xfrm rot="5400000">
              <a:off x="10159849" y="9157129"/>
              <a:ext cx="45720" cy="5871621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9999829" y="11887200"/>
              <a:ext cx="365760" cy="3657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Gill Sans MT" pitchFamily="34" charset="0"/>
                </a:rPr>
                <a:t>1</a:t>
              </a:r>
              <a:endParaRPr lang="en-US" sz="1800" dirty="0">
                <a:latin typeface="Gill Sans MT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636690" y="9973309"/>
              <a:ext cx="3200401" cy="1828800"/>
              <a:chOff x="5636690" y="10125709"/>
              <a:chExt cx="3200401" cy="18288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5636691" y="10125709"/>
                <a:ext cx="3200400" cy="1828800"/>
              </a:xfrm>
              <a:prstGeom prst="rect">
                <a:avLst/>
              </a:prstGeom>
              <a:ln w="285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20220000">
                <a:off x="7122590" y="10923068"/>
                <a:ext cx="228600" cy="228600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Arrow Connector 252"/>
              <p:cNvCxnSpPr>
                <a:stCxn id="263" idx="3"/>
                <a:endCxn id="259" idx="2"/>
              </p:cNvCxnSpPr>
              <p:nvPr/>
            </p:nvCxnSpPr>
            <p:spPr>
              <a:xfrm>
                <a:off x="5728130" y="11037368"/>
                <a:ext cx="139446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>
                <a:stCxn id="252" idx="4"/>
                <a:endCxn id="264" idx="0"/>
              </p:cNvCxnSpPr>
              <p:nvPr/>
            </p:nvCxnSpPr>
            <p:spPr>
              <a:xfrm>
                <a:off x="7281551" y="11142582"/>
                <a:ext cx="1464099" cy="58332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 flipH="1" flipV="1">
                <a:off x="7876970" y="10994389"/>
                <a:ext cx="1828800" cy="91440"/>
                <a:chOff x="1524000" y="1752600"/>
                <a:chExt cx="609600" cy="152400"/>
              </a:xfrm>
              <a:noFill/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15240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16764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18288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19812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6" name="Straight Arrow Connector 255"/>
              <p:cNvCxnSpPr>
                <a:stCxn id="252" idx="5"/>
                <a:endCxn id="265" idx="0"/>
              </p:cNvCxnSpPr>
              <p:nvPr/>
            </p:nvCxnSpPr>
            <p:spPr>
              <a:xfrm>
                <a:off x="7342867" y="11080185"/>
                <a:ext cx="1402783" cy="1885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52" idx="6"/>
                <a:endCxn id="266" idx="0"/>
              </p:cNvCxnSpPr>
              <p:nvPr/>
            </p:nvCxnSpPr>
            <p:spPr>
              <a:xfrm flipV="1">
                <a:off x="7342104" y="10811509"/>
                <a:ext cx="1403546" cy="18119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52" idx="7"/>
                <a:endCxn id="267" idx="0"/>
              </p:cNvCxnSpPr>
              <p:nvPr/>
            </p:nvCxnSpPr>
            <p:spPr>
              <a:xfrm flipV="1">
                <a:off x="7279707" y="10354309"/>
                <a:ext cx="1465943" cy="57708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122590" y="10923068"/>
                <a:ext cx="228600" cy="228600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636690" y="10991648"/>
                <a:ext cx="91440" cy="91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1508311" y="9973309"/>
              <a:ext cx="3200401" cy="1828800"/>
              <a:chOff x="11508311" y="10125709"/>
              <a:chExt cx="3200401" cy="1828800"/>
            </a:xfrm>
          </p:grpSpPr>
          <p:sp>
            <p:nvSpPr>
              <p:cNvPr id="269" name="Rectangle 268"/>
              <p:cNvSpPr/>
              <p:nvPr/>
            </p:nvSpPr>
            <p:spPr>
              <a:xfrm flipH="1">
                <a:off x="11508311" y="10125709"/>
                <a:ext cx="3200400" cy="1828800"/>
              </a:xfrm>
              <a:prstGeom prst="rect">
                <a:avLst/>
              </a:prstGeom>
              <a:ln w="285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 rot="1380000" flipH="1">
                <a:off x="12994212" y="10923068"/>
                <a:ext cx="228600" cy="228600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Arrow Connector 270"/>
              <p:cNvCxnSpPr>
                <a:stCxn id="335" idx="3"/>
                <a:endCxn id="334" idx="2"/>
              </p:cNvCxnSpPr>
              <p:nvPr/>
            </p:nvCxnSpPr>
            <p:spPr>
              <a:xfrm flipH="1">
                <a:off x="13222812" y="11037368"/>
                <a:ext cx="139446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stCxn id="270" idx="4"/>
                <a:endCxn id="344" idx="0"/>
              </p:cNvCxnSpPr>
              <p:nvPr/>
            </p:nvCxnSpPr>
            <p:spPr>
              <a:xfrm flipH="1">
                <a:off x="11599752" y="11142582"/>
                <a:ext cx="1464099" cy="58332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 rot="16200000" flipV="1">
                <a:off x="10639632" y="10994389"/>
                <a:ext cx="1828800" cy="91440"/>
                <a:chOff x="1524000" y="1752600"/>
                <a:chExt cx="609600" cy="152400"/>
              </a:xfrm>
              <a:noFill/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15240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16764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18288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1981200" y="1752600"/>
                  <a:ext cx="152400" cy="1524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Arrow Connector 329"/>
              <p:cNvCxnSpPr>
                <a:stCxn id="270" idx="5"/>
                <a:endCxn id="346" idx="0"/>
              </p:cNvCxnSpPr>
              <p:nvPr/>
            </p:nvCxnSpPr>
            <p:spPr>
              <a:xfrm flipH="1">
                <a:off x="11599752" y="11080185"/>
                <a:ext cx="1402783" cy="1885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>
                <a:stCxn id="270" idx="6"/>
                <a:endCxn id="350" idx="0"/>
              </p:cNvCxnSpPr>
              <p:nvPr/>
            </p:nvCxnSpPr>
            <p:spPr>
              <a:xfrm flipH="1" flipV="1">
                <a:off x="11599752" y="10811509"/>
                <a:ext cx="1403546" cy="18119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>
                <a:stCxn id="270" idx="7"/>
                <a:endCxn id="351" idx="0"/>
              </p:cNvCxnSpPr>
              <p:nvPr/>
            </p:nvCxnSpPr>
            <p:spPr>
              <a:xfrm flipH="1" flipV="1">
                <a:off x="11599752" y="10354309"/>
                <a:ext cx="1465943" cy="57708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 flipH="1">
                <a:off x="12994212" y="10923068"/>
                <a:ext cx="228600" cy="228600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 flipH="1">
                <a:off x="14617272" y="10991648"/>
                <a:ext cx="91440" cy="91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Cloud 12"/>
            <p:cNvSpPr>
              <a:spLocks noChangeAspect="1"/>
            </p:cNvSpPr>
            <p:nvPr/>
          </p:nvSpPr>
          <p:spPr>
            <a:xfrm>
              <a:off x="17379931" y="9744709"/>
              <a:ext cx="3429000" cy="2286000"/>
            </a:xfrm>
            <a:prstGeom prst="cloud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Internet</a:t>
              </a:r>
              <a:endParaRPr lang="en-US" sz="3600" dirty="0"/>
            </a:p>
          </p:txBody>
        </p:sp>
        <p:cxnSp>
          <p:nvCxnSpPr>
            <p:cNvPr id="16" name="Straight Connector 15"/>
            <p:cNvCxnSpPr>
              <a:cxnSpLocks noChangeAspect="1"/>
              <a:stCxn id="267" idx="2"/>
              <a:endCxn id="351" idx="2"/>
            </p:cNvCxnSpPr>
            <p:nvPr/>
          </p:nvCxnSpPr>
          <p:spPr>
            <a:xfrm>
              <a:off x="8837090" y="10201909"/>
              <a:ext cx="26712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cxnSpLocks noChangeAspect="1"/>
              <a:stCxn id="266" idx="2"/>
              <a:endCxn id="350" idx="2"/>
            </p:cNvCxnSpPr>
            <p:nvPr/>
          </p:nvCxnSpPr>
          <p:spPr>
            <a:xfrm>
              <a:off x="8837090" y="10659109"/>
              <a:ext cx="26712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cxnSpLocks noChangeAspect="1"/>
              <a:stCxn id="265" idx="2"/>
              <a:endCxn id="346" idx="2"/>
            </p:cNvCxnSpPr>
            <p:nvPr/>
          </p:nvCxnSpPr>
          <p:spPr>
            <a:xfrm>
              <a:off x="8837090" y="11116309"/>
              <a:ext cx="26712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cxnSpLocks noChangeAspect="1"/>
              <a:stCxn id="264" idx="2"/>
              <a:endCxn id="344" idx="2"/>
            </p:cNvCxnSpPr>
            <p:nvPr/>
          </p:nvCxnSpPr>
          <p:spPr>
            <a:xfrm>
              <a:off x="8837090" y="11573509"/>
              <a:ext cx="26712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cxnSpLocks noChangeAspect="1"/>
              <a:stCxn id="335" idx="1"/>
              <a:endCxn id="13" idx="2"/>
            </p:cNvCxnSpPr>
            <p:nvPr/>
          </p:nvCxnSpPr>
          <p:spPr>
            <a:xfrm>
              <a:off x="14708712" y="10884968"/>
              <a:ext cx="2681855" cy="27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cxnSpLocks noChangeAspect="1"/>
              <a:stCxn id="364" idx="3"/>
              <a:endCxn id="263" idx="1"/>
            </p:cNvCxnSpPr>
            <p:nvPr/>
          </p:nvCxnSpPr>
          <p:spPr>
            <a:xfrm flipV="1">
              <a:off x="2393970" y="10884968"/>
              <a:ext cx="3242720" cy="27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2" name="Group 351"/>
            <p:cNvGrpSpPr>
              <a:grpSpLocks noChangeAspect="1"/>
            </p:cNvGrpSpPr>
            <p:nvPr/>
          </p:nvGrpSpPr>
          <p:grpSpPr>
            <a:xfrm>
              <a:off x="1136670" y="9744709"/>
              <a:ext cx="2286000" cy="2286000"/>
              <a:chOff x="2895600" y="3276600"/>
              <a:chExt cx="1828800" cy="18288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2941320" y="3525774"/>
                <a:ext cx="1524001" cy="1482852"/>
                <a:chOff x="2834640" y="3648456"/>
                <a:chExt cx="1524001" cy="1482852"/>
              </a:xfrm>
            </p:grpSpPr>
            <p:grpSp>
              <p:nvGrpSpPr>
                <p:cNvPr id="365" name="Group 364"/>
                <p:cNvGrpSpPr/>
                <p:nvPr/>
              </p:nvGrpSpPr>
              <p:grpSpPr>
                <a:xfrm>
                  <a:off x="3169921" y="4216908"/>
                  <a:ext cx="1188720" cy="914400"/>
                  <a:chOff x="3169921" y="4216908"/>
                  <a:chExt cx="1188720" cy="914400"/>
                </a:xfrm>
                <a:scene3d>
                  <a:camera prst="isometricTopUp"/>
                  <a:lightRig rig="threePt" dir="t"/>
                </a:scene3d>
              </p:grpSpPr>
              <p:sp>
                <p:nvSpPr>
                  <p:cNvPr id="369" name="Rectangle 368"/>
                  <p:cNvSpPr/>
                  <p:nvPr/>
                </p:nvSpPr>
                <p:spPr>
                  <a:xfrm>
                    <a:off x="3169921" y="4216908"/>
                    <a:ext cx="1188720" cy="9144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3239846" y="4331208"/>
                    <a:ext cx="1048871" cy="4953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3624432" y="4876800"/>
                    <a:ext cx="279699" cy="178308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6" name="Group 365"/>
                <p:cNvGrpSpPr/>
                <p:nvPr/>
              </p:nvGrpSpPr>
              <p:grpSpPr>
                <a:xfrm>
                  <a:off x="2834640" y="3648456"/>
                  <a:ext cx="1188720" cy="914400"/>
                  <a:chOff x="3048000" y="4629150"/>
                  <a:chExt cx="1371600" cy="914400"/>
                </a:xfrm>
                <a:solidFill>
                  <a:schemeClr val="bg1">
                    <a:lumMod val="85000"/>
                  </a:schemeClr>
                </a:solidFill>
                <a:scene3d>
                  <a:camera prst="isometricRightUp"/>
                  <a:lightRig rig="threePt" dir="t"/>
                </a:scene3d>
              </p:grpSpPr>
              <p:sp>
                <p:nvSpPr>
                  <p:cNvPr id="367" name="Rectangle 366"/>
                  <p:cNvSpPr/>
                  <p:nvPr/>
                </p:nvSpPr>
                <p:spPr>
                  <a:xfrm>
                    <a:off x="3048000" y="4629150"/>
                    <a:ext cx="1371600" cy="91440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3139440" y="4720590"/>
                    <a:ext cx="1188720" cy="731520"/>
                  </a:xfrm>
                  <a:prstGeom prst="rect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56" name="Rectangle 355"/>
              <p:cNvSpPr/>
              <p:nvPr/>
            </p:nvSpPr>
            <p:spPr>
              <a:xfrm>
                <a:off x="2895600" y="3276600"/>
                <a:ext cx="1828800" cy="18288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718560" y="4099560"/>
                <a:ext cx="182880" cy="18288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7145450" y="9698989"/>
              <a:ext cx="190195" cy="23774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>
              <a:spLocks noChangeAspect="1"/>
            </p:cNvSpPr>
            <p:nvPr/>
          </p:nvSpPr>
          <p:spPr>
            <a:xfrm>
              <a:off x="2184573" y="9698989"/>
              <a:ext cx="190195" cy="23774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>
              <a:spLocks noChangeAspect="1"/>
            </p:cNvSpPr>
            <p:nvPr/>
          </p:nvSpPr>
          <p:spPr>
            <a:xfrm>
              <a:off x="19002991" y="9698989"/>
              <a:ext cx="190195" cy="23774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>
              <a:spLocks noChangeAspect="1"/>
            </p:cNvSpPr>
            <p:nvPr/>
          </p:nvSpPr>
          <p:spPr>
            <a:xfrm>
              <a:off x="13017071" y="9698989"/>
              <a:ext cx="190195" cy="23774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urved Connector 53"/>
            <p:cNvCxnSpPr>
              <a:stCxn id="377" idx="0"/>
              <a:endCxn id="28" idx="0"/>
            </p:cNvCxnSpPr>
            <p:nvPr/>
          </p:nvCxnSpPr>
          <p:spPr>
            <a:xfrm rot="5400000" flipH="1" flipV="1">
              <a:off x="4743599" y="7235061"/>
              <a:ext cx="45720" cy="4960877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Curved Connector 384"/>
            <p:cNvCxnSpPr>
              <a:stCxn id="379" idx="0"/>
              <a:endCxn id="378" idx="0"/>
            </p:cNvCxnSpPr>
            <p:nvPr/>
          </p:nvCxnSpPr>
          <p:spPr>
            <a:xfrm rot="5400000" flipH="1" flipV="1">
              <a:off x="16088619" y="6722539"/>
              <a:ext cx="45720" cy="5985920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Curved Connector 385"/>
            <p:cNvCxnSpPr>
              <a:stCxn id="28" idx="0"/>
              <a:endCxn id="379" idx="0"/>
            </p:cNvCxnSpPr>
            <p:nvPr/>
          </p:nvCxnSpPr>
          <p:spPr>
            <a:xfrm rot="5400000" flipH="1" flipV="1">
              <a:off x="10159848" y="6779689"/>
              <a:ext cx="45720" cy="5871621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Curved Connector 391"/>
            <p:cNvCxnSpPr>
              <a:stCxn id="28" idx="2"/>
              <a:endCxn id="377" idx="2"/>
            </p:cNvCxnSpPr>
            <p:nvPr/>
          </p:nvCxnSpPr>
          <p:spPr>
            <a:xfrm rot="5400000">
              <a:off x="4743600" y="9612501"/>
              <a:ext cx="45720" cy="4960877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Curved Connector 392"/>
            <p:cNvCxnSpPr>
              <a:stCxn id="378" idx="2"/>
              <a:endCxn id="379" idx="2"/>
            </p:cNvCxnSpPr>
            <p:nvPr/>
          </p:nvCxnSpPr>
          <p:spPr>
            <a:xfrm rot="5400000">
              <a:off x="16088619" y="9099979"/>
              <a:ext cx="45720" cy="5985920"/>
            </a:xfrm>
            <a:prstGeom prst="curvedConnector3">
              <a:avLst>
                <a:gd name="adj1" fmla="val 180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562856" y="8305800"/>
              <a:ext cx="2437090" cy="548640"/>
              <a:chOff x="17161550" y="14310360"/>
              <a:chExt cx="2437090" cy="548640"/>
            </a:xfrm>
          </p:grpSpPr>
          <p:sp>
            <p:nvSpPr>
              <p:cNvPr id="363" name="Oval 362"/>
              <p:cNvSpPr/>
              <p:nvPr/>
            </p:nvSpPr>
            <p:spPr>
              <a:xfrm>
                <a:off x="17161550" y="14401800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Gill Sans MT" pitchFamily="34" charset="0"/>
                  </a:rPr>
                  <a:t>2</a:t>
                </a:r>
                <a:endParaRPr lang="en-US" sz="1800" dirty="0">
                  <a:latin typeface="Gill Sans MT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7586960" y="14310360"/>
                <a:ext cx="2011680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latin typeface="Gill Sans MT" pitchFamily="34" charset="0"/>
                  </a:rPr>
                  <a:t>All packets from host sent to local endpoint</a:t>
                </a:r>
                <a:endParaRPr lang="en-US" sz="1600" dirty="0">
                  <a:latin typeface="Gill Sans MT" pitchFamily="34" charset="0"/>
                </a:endParaRPr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5956222" y="10197781"/>
              <a:ext cx="365760" cy="3657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Gill Sans MT" pitchFamily="34" charset="0"/>
                </a:rPr>
                <a:t>3</a:t>
              </a:r>
              <a:endParaRPr lang="en-US" sz="1800" dirty="0">
                <a:latin typeface="Gill Sans MT" pitchFamily="34" charset="0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4061914" y="10197781"/>
              <a:ext cx="365760" cy="3657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Gill Sans MT" pitchFamily="34" charset="0"/>
                </a:rPr>
                <a:t>5</a:t>
              </a:r>
            </a:p>
          </p:txBody>
        </p:sp>
        <p:sp>
          <p:nvSpPr>
            <p:cNvPr id="395" name="Right Bracket 394"/>
            <p:cNvSpPr/>
            <p:nvPr/>
          </p:nvSpPr>
          <p:spPr>
            <a:xfrm rot="5400000">
              <a:off x="10034795" y="10713720"/>
              <a:ext cx="274320" cy="2926080"/>
            </a:xfrm>
            <a:prstGeom prst="rightBracket">
              <a:avLst>
                <a:gd name="adj" fmla="val 247222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ular Callout 114"/>
            <p:cNvSpPr/>
            <p:nvPr/>
          </p:nvSpPr>
          <p:spPr>
            <a:xfrm>
              <a:off x="3078480" y="9281160"/>
              <a:ext cx="3017520" cy="548640"/>
            </a:xfrm>
            <a:prstGeom prst="wedgeRectCallout">
              <a:avLst>
                <a:gd name="adj1" fmla="val 43982"/>
                <a:gd name="adj2" fmla="val 1296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latin typeface="Gill Sans MT" pitchFamily="34" charset="0"/>
                </a:rPr>
                <a:t>Bursts of TCP flow’s packets sent down least congested connection</a:t>
              </a:r>
              <a:endParaRPr lang="en-US" sz="1600" dirty="0">
                <a:latin typeface="Gill Sans MT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9976104" y="8305800"/>
              <a:ext cx="2802850" cy="548640"/>
              <a:chOff x="17161550" y="14983527"/>
              <a:chExt cx="2802850" cy="548640"/>
            </a:xfrm>
          </p:grpSpPr>
          <p:sp>
            <p:nvSpPr>
              <p:cNvPr id="361" name="Oval 360"/>
              <p:cNvSpPr/>
              <p:nvPr/>
            </p:nvSpPr>
            <p:spPr>
              <a:xfrm>
                <a:off x="17161550" y="1507496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Gill Sans MT" pitchFamily="34" charset="0"/>
                  </a:rPr>
                  <a:t>4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7586960" y="14983527"/>
                <a:ext cx="2377440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latin typeface="Gill Sans MT" pitchFamily="34" charset="0"/>
                  </a:rPr>
                  <a:t>Packets tunneled to other endpoint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5910560" y="8305800"/>
              <a:ext cx="2711410" cy="548640"/>
              <a:chOff x="17161550" y="15715107"/>
              <a:chExt cx="2711410" cy="548640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17161550" y="15806547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Gill Sans MT" pitchFamily="34" charset="0"/>
                  </a:rPr>
                  <a:t>6</a:t>
                </a:r>
                <a:endParaRPr lang="en-US" sz="1800" dirty="0">
                  <a:latin typeface="Gill Sans MT" pitchFamily="34" charset="0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7586960" y="15715107"/>
                <a:ext cx="2286000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latin typeface="Gill Sans MT" pitchFamily="34" charset="0"/>
                  </a:rPr>
                  <a:t>All packets forwarded to Internet</a:t>
                </a:r>
                <a:endParaRPr lang="en-US" sz="1600" dirty="0">
                  <a:latin typeface="Gill Sans MT" pitchFamily="34" charset="0"/>
                </a:endParaRPr>
              </a:p>
            </p:txBody>
          </p:sp>
        </p:grpSp>
        <p:sp>
          <p:nvSpPr>
            <p:cNvPr id="403" name="Rectangular Callout 402"/>
            <p:cNvSpPr/>
            <p:nvPr/>
          </p:nvSpPr>
          <p:spPr>
            <a:xfrm>
              <a:off x="14554200" y="9281160"/>
              <a:ext cx="2468880" cy="548640"/>
            </a:xfrm>
            <a:prstGeom prst="wedgeRectCallout">
              <a:avLst>
                <a:gd name="adj1" fmla="val -55345"/>
                <a:gd name="adj2" fmla="val 1319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latin typeface="Gill Sans MT" pitchFamily="34" charset="0"/>
                </a:rPr>
                <a:t>NAT performed at remote endpoint</a:t>
              </a:r>
              <a:endParaRPr lang="en-US" sz="1600" dirty="0">
                <a:latin typeface="Gill Sans MT" pitchFamily="34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910560" y="12954000"/>
              <a:ext cx="2711410" cy="548640"/>
              <a:chOff x="17161550" y="16443198"/>
              <a:chExt cx="2711410" cy="548640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17161550" y="1653463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Gill Sans MT" pitchFamily="34" charset="0"/>
                  </a:rPr>
                  <a:t>7</a:t>
                </a:r>
                <a:endParaRPr lang="en-US" sz="1800" dirty="0" smtClean="0">
                  <a:latin typeface="Gill Sans MT" pitchFamily="34" charset="0"/>
                </a:endParaRP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17586960" y="16443198"/>
                <a:ext cx="2286000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latin typeface="Gill Sans MT" pitchFamily="34" charset="0"/>
                  </a:rPr>
                  <a:t>All packets from Internet sent to remote endpoint</a:t>
                </a:r>
                <a:endParaRPr lang="en-US" sz="1600" dirty="0">
                  <a:latin typeface="Gill Sans MT" pitchFamily="34" charset="0"/>
                </a:endParaRPr>
              </a:p>
            </p:txBody>
          </p:sp>
        </p:grpSp>
      </p:grpSp>
      <p:grpSp>
        <p:nvGrpSpPr>
          <p:cNvPr id="445" name="Group 444"/>
          <p:cNvGrpSpPr/>
          <p:nvPr/>
        </p:nvGrpSpPr>
        <p:grpSpPr>
          <a:xfrm>
            <a:off x="1852316" y="13708558"/>
            <a:ext cx="18240969" cy="4548961"/>
            <a:chOff x="381001" y="13708558"/>
            <a:chExt cx="18240969" cy="4548961"/>
          </a:xfrm>
        </p:grpSpPr>
        <p:sp>
          <p:nvSpPr>
            <p:cNvPr id="354" name="Rectangular Callout 353"/>
            <p:cNvSpPr/>
            <p:nvPr/>
          </p:nvSpPr>
          <p:spPr>
            <a:xfrm>
              <a:off x="381001" y="13708558"/>
              <a:ext cx="18240969" cy="4548961"/>
            </a:xfrm>
            <a:prstGeom prst="wedgeRectCallout">
              <a:avLst>
                <a:gd name="adj1" fmla="val -4153"/>
                <a:gd name="adj2" fmla="val -80506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33547" y="13708559"/>
              <a:ext cx="68054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Gill Sans MT" pitchFamily="34" charset="0"/>
                </a:rPr>
                <a:t>Link Property Measurements</a:t>
              </a:r>
              <a:endParaRPr lang="en-US" sz="4400" dirty="0">
                <a:latin typeface="Gill Sans MT" pitchFamily="34" charset="0"/>
              </a:endParaRPr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14400" y="14465808"/>
              <a:ext cx="8229600" cy="2932680"/>
              <a:chOff x="914400" y="15034199"/>
              <a:chExt cx="8229600" cy="293268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914400" y="15034199"/>
                <a:ext cx="38827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Gill Sans MT" pitchFamily="34" charset="0"/>
                  </a:rPr>
                  <a:t>Congestion Detection</a:t>
                </a:r>
                <a:endParaRPr lang="en-US" sz="3200" dirty="0">
                  <a:latin typeface="Gill Sans MT" pitchFamily="34" charset="0"/>
                </a:endParaRPr>
              </a:p>
            </p:txBody>
          </p:sp>
          <p:grpSp>
            <p:nvGrpSpPr>
              <p:cNvPr id="443" name="Group 442"/>
              <p:cNvGrpSpPr/>
              <p:nvPr/>
            </p:nvGrpSpPr>
            <p:grpSpPr>
              <a:xfrm>
                <a:off x="914400" y="15619512"/>
                <a:ext cx="8229600" cy="2347367"/>
                <a:chOff x="914400" y="15619512"/>
                <a:chExt cx="8229600" cy="234736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6" name="TextBox 405"/>
                    <p:cNvSpPr txBox="1"/>
                    <p:nvPr/>
                  </p:nvSpPr>
                  <p:spPr>
                    <a:xfrm>
                      <a:off x="2494427" y="17297400"/>
                      <a:ext cx="5097293" cy="669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&lt;0       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𝐶𝑜𝑛𝑔𝑒𝑠𝑡𝑖𝑜𝑛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≥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0 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𝑁𝑜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𝐶𝑜𝑛𝑔𝑒𝑠𝑡𝑖𝑜𝑛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406" name="TextBox 4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4427" y="17297400"/>
                      <a:ext cx="5097293" cy="669479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/>
                <p:cNvGrpSpPr/>
                <p:nvPr/>
              </p:nvGrpSpPr>
              <p:grpSpPr>
                <a:xfrm>
                  <a:off x="914400" y="15619512"/>
                  <a:ext cx="8229600" cy="1820108"/>
                  <a:chOff x="928273" y="15619512"/>
                  <a:chExt cx="8229600" cy="1820108"/>
                </a:xfrm>
              </p:grpSpPr>
              <p:sp>
                <p:nvSpPr>
                  <p:cNvPr id="408" name="Oval 407"/>
                  <p:cNvSpPr/>
                  <p:nvPr/>
                </p:nvSpPr>
                <p:spPr>
                  <a:xfrm>
                    <a:off x="928273" y="1607671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9" name="Oval 408"/>
                  <p:cNvSpPr/>
                  <p:nvPr/>
                </p:nvSpPr>
                <p:spPr>
                  <a:xfrm>
                    <a:off x="8243473" y="16076712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0" name="Straight Arrow Connector 409"/>
                  <p:cNvCxnSpPr>
                    <a:stCxn id="408" idx="6"/>
                    <a:endCxn id="409" idx="2"/>
                  </p:cNvCxnSpPr>
                  <p:nvPr/>
                </p:nvCxnSpPr>
                <p:spPr>
                  <a:xfrm>
                    <a:off x="1842673" y="16533912"/>
                    <a:ext cx="6400800" cy="0"/>
                  </a:xfrm>
                  <a:prstGeom prst="straightConnector1">
                    <a:avLst/>
                  </a:prstGeom>
                  <a:ln w="571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1842673" y="16000512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1</a:t>
                    </a:r>
                    <a:endParaRPr lang="en-US" sz="2800" dirty="0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>
                  <a:xfrm>
                    <a:off x="7786273" y="16000512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201884" y="15619512"/>
                        <a:ext cx="56111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01884" y="15619512"/>
                        <a:ext cx="561116" cy="52322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4" name="TextBox 413"/>
                      <p:cNvSpPr txBox="1"/>
                      <p:nvPr/>
                    </p:nvSpPr>
                    <p:spPr>
                      <a:xfrm>
                        <a:off x="1371600" y="15619512"/>
                        <a:ext cx="56111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>
                  <p:sp>
                    <p:nvSpPr>
                      <p:cNvPr id="414" name="TextBox 4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1600" y="15619512"/>
                        <a:ext cx="561115" cy="52322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5" name="Straight Arrow Connector 414"/>
                  <p:cNvCxnSpPr>
                    <a:stCxn id="411" idx="3"/>
                    <a:endCxn id="412" idx="1"/>
                  </p:cNvCxnSpPr>
                  <p:nvPr/>
                </p:nvCxnSpPr>
                <p:spPr>
                  <a:xfrm>
                    <a:off x="2299873" y="16191012"/>
                    <a:ext cx="54864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6" name="Rectangle 415"/>
                  <p:cNvSpPr/>
                  <p:nvPr/>
                </p:nvSpPr>
                <p:spPr>
                  <a:xfrm>
                    <a:off x="1847779" y="16686312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2</a:t>
                    </a:r>
                    <a:endParaRPr lang="en-US" sz="2800" dirty="0"/>
                  </a:p>
                </p:txBody>
              </p: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7791379" y="16686312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2</a:t>
                    </a:r>
                    <a:endParaRPr lang="en-US" sz="28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8" name="TextBox 417"/>
                      <p:cNvSpPr txBox="1"/>
                      <p:nvPr/>
                    </p:nvSpPr>
                    <p:spPr>
                      <a:xfrm>
                        <a:off x="8193613" y="16916400"/>
                        <a:ext cx="56938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>
                  <p:sp>
                    <p:nvSpPr>
                      <p:cNvPr id="418" name="TextBox 4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93613" y="16916400"/>
                        <a:ext cx="569387" cy="52322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9" name="TextBox 418"/>
                      <p:cNvSpPr txBox="1"/>
                      <p:nvPr/>
                    </p:nvSpPr>
                    <p:spPr>
                      <a:xfrm>
                        <a:off x="1371600" y="16916400"/>
                        <a:ext cx="56938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>
                  <p:sp>
                    <p:nvSpPr>
                      <p:cNvPr id="419" name="TextBox 4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1600" y="16916400"/>
                        <a:ext cx="569387" cy="52322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0" name="Straight Arrow Connector 419"/>
                  <p:cNvCxnSpPr>
                    <a:stCxn id="416" idx="3"/>
                    <a:endCxn id="417" idx="1"/>
                  </p:cNvCxnSpPr>
                  <p:nvPr/>
                </p:nvCxnSpPr>
                <p:spPr>
                  <a:xfrm>
                    <a:off x="2304979" y="16876812"/>
                    <a:ext cx="54864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6" name="Group 165"/>
            <p:cNvGrpSpPr/>
            <p:nvPr/>
          </p:nvGrpSpPr>
          <p:grpSpPr>
            <a:xfrm>
              <a:off x="10134600" y="14173200"/>
              <a:ext cx="8229600" cy="4022279"/>
              <a:chOff x="11930594" y="13944600"/>
              <a:chExt cx="8229600" cy="4022279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1930594" y="13944600"/>
                <a:ext cx="4005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Gill Sans MT" pitchFamily="34" charset="0"/>
                  </a:rPr>
                  <a:t>One-way-latency Delta</a:t>
                </a:r>
                <a:endParaRPr lang="en-US" sz="3200" dirty="0">
                  <a:latin typeface="Gill Sans MT" pitchFamily="34" charset="0"/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11930594" y="14630400"/>
                <a:ext cx="8229600" cy="3336479"/>
                <a:chOff x="12215084" y="14630400"/>
                <a:chExt cx="8229600" cy="3336479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12513595" y="16891969"/>
                  <a:ext cx="7632579" cy="1074910"/>
                  <a:chOff x="547808" y="3954290"/>
                  <a:chExt cx="7632579" cy="107491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2" name="TextBox 421"/>
                      <p:cNvSpPr txBox="1"/>
                      <p:nvPr/>
                    </p:nvSpPr>
                    <p:spPr>
                      <a:xfrm>
                        <a:off x="3229801" y="3954290"/>
                        <a:ext cx="4950586" cy="10749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&gt;0 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h𝑖𝑔h𝑒𝑟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𝑙𝑎𝑡𝑒𝑛𝑐𝑦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&lt;0 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h𝑖𝑔h𝑒𝑟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𝑙𝑎𝑡𝑒𝑛𝑐𝑦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0 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𝑒𝑞𝑢𝑎𝑙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𝑙𝑎𝑡𝑒𝑛𝑐𝑦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  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9801" y="3954290"/>
                        <a:ext cx="4950586" cy="1074910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547808" y="4091635"/>
                    <a:ext cx="2816669" cy="800220"/>
                    <a:chOff x="998926" y="4143345"/>
                    <a:chExt cx="2816669" cy="80022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24" name="TextBox 423"/>
                        <p:cNvSpPr txBox="1"/>
                        <p:nvPr/>
                      </p:nvSpPr>
                      <p:spPr>
                        <a:xfrm>
                          <a:off x="1014475" y="4143345"/>
                          <a:ext cx="278557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𝑐𝑙𝑜𝑐𝑘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>
                    <p:sp>
                      <p:nvSpPr>
                        <p:cNvPr id="424" name="TextBox 4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4475" y="4143345"/>
                          <a:ext cx="2785570" cy="400110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25" name="TextBox 424"/>
                        <p:cNvSpPr txBox="1"/>
                        <p:nvPr/>
                      </p:nvSpPr>
                      <p:spPr>
                        <a:xfrm>
                          <a:off x="998926" y="4543455"/>
                          <a:ext cx="2816669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𝑐𝑙𝑜𝑐𝑘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>
                    <p:sp>
                      <p:nvSpPr>
                        <p:cNvPr id="425" name="TextBox 42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8926" y="4543455"/>
                          <a:ext cx="2816669" cy="40011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 b="-307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2215084" y="14630400"/>
                  <a:ext cx="8229600" cy="2285999"/>
                  <a:chOff x="12003316" y="14329655"/>
                  <a:chExt cx="8229600" cy="2285999"/>
                </a:xfrm>
              </p:grpSpPr>
              <p:sp>
                <p:nvSpPr>
                  <p:cNvPr id="427" name="Freeform 426"/>
                  <p:cNvSpPr/>
                  <p:nvPr/>
                </p:nvSpPr>
                <p:spPr>
                  <a:xfrm>
                    <a:off x="13364088" y="14329655"/>
                    <a:ext cx="5503122" cy="650989"/>
                  </a:xfrm>
                  <a:custGeom>
                    <a:avLst/>
                    <a:gdLst>
                      <a:gd name="connsiteX0" fmla="*/ 0 w 6394221"/>
                      <a:gd name="connsiteY0" fmla="*/ 795988 h 795988"/>
                      <a:gd name="connsiteX1" fmla="*/ 3190532 w 6394221"/>
                      <a:gd name="connsiteY1" fmla="*/ 0 h 795988"/>
                      <a:gd name="connsiteX2" fmla="*/ 6394221 w 6394221"/>
                      <a:gd name="connsiteY2" fmla="*/ 795988 h 795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94221" h="795988">
                        <a:moveTo>
                          <a:pt x="0" y="795988"/>
                        </a:moveTo>
                        <a:cubicBezTo>
                          <a:pt x="1062414" y="397994"/>
                          <a:pt x="2124829" y="0"/>
                          <a:pt x="3190532" y="0"/>
                        </a:cubicBezTo>
                        <a:cubicBezTo>
                          <a:pt x="4256235" y="0"/>
                          <a:pt x="5325228" y="397994"/>
                          <a:pt x="6394221" y="795988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28" name="Freeform 427"/>
                  <p:cNvSpPr/>
                  <p:nvPr/>
                </p:nvSpPr>
                <p:spPr>
                  <a:xfrm flipV="1">
                    <a:off x="13364088" y="15895043"/>
                    <a:ext cx="5503122" cy="720611"/>
                  </a:xfrm>
                  <a:custGeom>
                    <a:avLst/>
                    <a:gdLst>
                      <a:gd name="connsiteX0" fmla="*/ 0 w 6394221"/>
                      <a:gd name="connsiteY0" fmla="*/ 795988 h 795988"/>
                      <a:gd name="connsiteX1" fmla="*/ 3190532 w 6394221"/>
                      <a:gd name="connsiteY1" fmla="*/ 0 h 795988"/>
                      <a:gd name="connsiteX2" fmla="*/ 6394221 w 6394221"/>
                      <a:gd name="connsiteY2" fmla="*/ 795988 h 795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94221" h="795988">
                        <a:moveTo>
                          <a:pt x="0" y="795988"/>
                        </a:moveTo>
                        <a:cubicBezTo>
                          <a:pt x="1062414" y="397994"/>
                          <a:pt x="2124829" y="0"/>
                          <a:pt x="3190532" y="0"/>
                        </a:cubicBezTo>
                        <a:cubicBezTo>
                          <a:pt x="4256235" y="0"/>
                          <a:pt x="5325228" y="397994"/>
                          <a:pt x="6394221" y="795988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29" name="Oval 428"/>
                  <p:cNvSpPr/>
                  <p:nvPr/>
                </p:nvSpPr>
                <p:spPr>
                  <a:xfrm>
                    <a:off x="12003316" y="14980644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dirty="0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30" name="Oval 429"/>
                  <p:cNvSpPr/>
                  <p:nvPr/>
                </p:nvSpPr>
                <p:spPr>
                  <a:xfrm>
                    <a:off x="19318516" y="14980644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dirty="0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31" name="Rectangle 430"/>
                  <p:cNvSpPr/>
                  <p:nvPr/>
                </p:nvSpPr>
                <p:spPr>
                  <a:xfrm>
                    <a:off x="12906101" y="14786855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latin typeface="Gill Sans MT" pitchFamily="34" charset="0"/>
                      </a:rPr>
                      <a:t>1</a:t>
                    </a:r>
                    <a:endParaRPr lang="en-US" sz="2800" dirty="0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32" name="Rectangle 431"/>
                  <p:cNvSpPr/>
                  <p:nvPr/>
                </p:nvSpPr>
                <p:spPr>
                  <a:xfrm>
                    <a:off x="18866422" y="14786855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latin typeface="Gill Sans MT" pitchFamily="34" charset="0"/>
                      </a:rPr>
                      <a:t>1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3" name="TextBox 432"/>
                      <p:cNvSpPr txBox="1"/>
                      <p:nvPr/>
                    </p:nvSpPr>
                    <p:spPr>
                      <a:xfrm>
                        <a:off x="19278600" y="14405855"/>
                        <a:ext cx="5787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800" dirty="0">
                          <a:latin typeface="Gill Sans MT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3" name="TextBox 4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8600" y="14405855"/>
                        <a:ext cx="578748" cy="523220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4" name="TextBox 433"/>
                      <p:cNvSpPr txBox="1"/>
                      <p:nvPr/>
                    </p:nvSpPr>
                    <p:spPr>
                      <a:xfrm>
                        <a:off x="12420600" y="14405855"/>
                        <a:ext cx="5787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en-US" sz="2800" dirty="0">
                          <a:latin typeface="Gill Sans MT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4" name="TextBox 4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20600" y="14405855"/>
                        <a:ext cx="578748" cy="523220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35" name="Rectangle 434"/>
                  <p:cNvSpPr/>
                  <p:nvPr/>
                </p:nvSpPr>
                <p:spPr>
                  <a:xfrm>
                    <a:off x="12906101" y="15704544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latin typeface="Gill Sans MT" pitchFamily="34" charset="0"/>
                      </a:rPr>
                      <a:t>2</a:t>
                    </a:r>
                    <a:endParaRPr lang="en-US" sz="2800" dirty="0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18866422" y="15704544"/>
                    <a:ext cx="457200" cy="381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latin typeface="Gill Sans MT" pitchFamily="34" charset="0"/>
                      </a:rPr>
                      <a:t>2</a:t>
                    </a:r>
                    <a:endParaRPr lang="en-US" sz="2800" dirty="0">
                      <a:latin typeface="Gill Sans MT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7" name="TextBox 436"/>
                      <p:cNvSpPr txBox="1"/>
                      <p:nvPr/>
                    </p:nvSpPr>
                    <p:spPr>
                      <a:xfrm>
                        <a:off x="19270328" y="15935980"/>
                        <a:ext cx="58702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800" dirty="0">
                          <a:latin typeface="Gill Sans MT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7" name="TextBox 4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0328" y="15935980"/>
                        <a:ext cx="587020" cy="5232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8" name="TextBox 437"/>
                      <p:cNvSpPr txBox="1"/>
                      <p:nvPr/>
                    </p:nvSpPr>
                    <p:spPr>
                      <a:xfrm>
                        <a:off x="12420600" y="15935980"/>
                        <a:ext cx="58702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en-US" sz="2800" dirty="0">
                          <a:latin typeface="Gill Sans MT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8" name="TextBox 4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20600" y="15935980"/>
                        <a:ext cx="587020" cy="5232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39" name="Freeform 438"/>
                  <p:cNvSpPr/>
                  <p:nvPr/>
                </p:nvSpPr>
                <p:spPr>
                  <a:xfrm>
                    <a:off x="12918539" y="14634455"/>
                    <a:ext cx="6394221" cy="795988"/>
                  </a:xfrm>
                  <a:custGeom>
                    <a:avLst/>
                    <a:gdLst>
                      <a:gd name="connsiteX0" fmla="*/ 0 w 6394221"/>
                      <a:gd name="connsiteY0" fmla="*/ 795988 h 795988"/>
                      <a:gd name="connsiteX1" fmla="*/ 3190532 w 6394221"/>
                      <a:gd name="connsiteY1" fmla="*/ 0 h 795988"/>
                      <a:gd name="connsiteX2" fmla="*/ 6394221 w 6394221"/>
                      <a:gd name="connsiteY2" fmla="*/ 795988 h 795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94221" h="795988">
                        <a:moveTo>
                          <a:pt x="0" y="795988"/>
                        </a:moveTo>
                        <a:cubicBezTo>
                          <a:pt x="1062414" y="397994"/>
                          <a:pt x="2124829" y="0"/>
                          <a:pt x="3190532" y="0"/>
                        </a:cubicBezTo>
                        <a:cubicBezTo>
                          <a:pt x="4256235" y="0"/>
                          <a:pt x="5325228" y="397994"/>
                          <a:pt x="6394221" y="795988"/>
                        </a:cubicBezTo>
                      </a:path>
                    </a:pathLst>
                  </a:cu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40" name="Freeform 439"/>
                  <p:cNvSpPr/>
                  <p:nvPr/>
                </p:nvSpPr>
                <p:spPr>
                  <a:xfrm flipV="1">
                    <a:off x="12918539" y="15445245"/>
                    <a:ext cx="6394221" cy="795988"/>
                  </a:xfrm>
                  <a:custGeom>
                    <a:avLst/>
                    <a:gdLst>
                      <a:gd name="connsiteX0" fmla="*/ 0 w 6394221"/>
                      <a:gd name="connsiteY0" fmla="*/ 795988 h 795988"/>
                      <a:gd name="connsiteX1" fmla="*/ 3190532 w 6394221"/>
                      <a:gd name="connsiteY1" fmla="*/ 0 h 795988"/>
                      <a:gd name="connsiteX2" fmla="*/ 6394221 w 6394221"/>
                      <a:gd name="connsiteY2" fmla="*/ 795988 h 795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94221" h="795988">
                        <a:moveTo>
                          <a:pt x="0" y="795988"/>
                        </a:moveTo>
                        <a:cubicBezTo>
                          <a:pt x="1062414" y="397994"/>
                          <a:pt x="2124829" y="0"/>
                          <a:pt x="3190532" y="0"/>
                        </a:cubicBezTo>
                        <a:cubicBezTo>
                          <a:pt x="4256235" y="0"/>
                          <a:pt x="5325228" y="397994"/>
                          <a:pt x="6394221" y="795988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15920724" y="14558255"/>
                    <a:ext cx="38985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C00000"/>
                        </a:solidFill>
                        <a:latin typeface="Gill Sans MT" pitchFamily="34" charset="0"/>
                      </a:rPr>
                      <a:t>A</a:t>
                    </a:r>
                    <a:endParaRPr lang="en-US" sz="2400" dirty="0">
                      <a:solidFill>
                        <a:srgbClr val="C00000"/>
                      </a:solidFill>
                      <a:latin typeface="Gill Sans MT" pitchFamily="34" charset="0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15936754" y="1584919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rgbClr val="0070C0"/>
                        </a:solidFill>
                        <a:latin typeface="Gill Sans MT" pitchFamily="34" charset="0"/>
                      </a:rPr>
                      <a:t>B</a:t>
                    </a:r>
                    <a:endParaRPr lang="en-US" sz="2400" dirty="0">
                      <a:solidFill>
                        <a:srgbClr val="0070C0"/>
                      </a:solidFill>
                      <a:latin typeface="Gill Sans MT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446" name="Group 445"/>
          <p:cNvGrpSpPr/>
          <p:nvPr/>
        </p:nvGrpSpPr>
        <p:grpSpPr>
          <a:xfrm>
            <a:off x="4562856" y="12954000"/>
            <a:ext cx="2802850" cy="365760"/>
            <a:chOff x="4562856" y="12954000"/>
            <a:chExt cx="2802850" cy="365760"/>
          </a:xfrm>
        </p:grpSpPr>
        <p:sp>
          <p:nvSpPr>
            <p:cNvPr id="358" name="Oval 357"/>
            <p:cNvSpPr/>
            <p:nvPr/>
          </p:nvSpPr>
          <p:spPr>
            <a:xfrm>
              <a:off x="4562856" y="12954000"/>
              <a:ext cx="365760" cy="3657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Gill Sans MT" pitchFamily="34" charset="0"/>
                </a:rPr>
                <a:t>8</a:t>
              </a:r>
              <a:endParaRPr lang="en-US" sz="1800" dirty="0">
                <a:latin typeface="Gill Sans MT" pitchFamily="34" charset="0"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4988266" y="12999720"/>
              <a:ext cx="237744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>
                  <a:latin typeface="Gill Sans MT" pitchFamily="34" charset="0"/>
                </a:rPr>
                <a:t>Packets forwarded to host</a:t>
              </a:r>
              <a:endParaRPr lang="en-US" sz="1600" dirty="0">
                <a:latin typeface="Gill Sans MT" pitchFamily="34" charset="0"/>
              </a:endParaRPr>
            </a:p>
          </p:txBody>
        </p:sp>
      </p:grpSp>
      <p:sp>
        <p:nvSpPr>
          <p:cNvPr id="449" name="Rectangle 448"/>
          <p:cNvSpPr>
            <a:spLocks noChangeAspect="1"/>
          </p:cNvSpPr>
          <p:nvPr/>
        </p:nvSpPr>
        <p:spPr>
          <a:xfrm>
            <a:off x="12018066" y="20070972"/>
            <a:ext cx="27432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itchFamily="34" charset="0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12301525" y="20402490"/>
            <a:ext cx="1275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Short flow</a:t>
            </a:r>
            <a:endParaRPr lang="en-US" sz="2000" dirty="0" smtClean="0">
              <a:latin typeface="Gill Sans MT" pitchFamily="34" charset="0"/>
            </a:endParaRPr>
          </a:p>
        </p:txBody>
      </p:sp>
      <p:grpSp>
        <p:nvGrpSpPr>
          <p:cNvPr id="460" name="Group 459"/>
          <p:cNvGrpSpPr/>
          <p:nvPr/>
        </p:nvGrpSpPr>
        <p:grpSpPr>
          <a:xfrm>
            <a:off x="12004350" y="20488245"/>
            <a:ext cx="301752" cy="228600"/>
            <a:chOff x="11288482" y="20173707"/>
            <a:chExt cx="301752" cy="228600"/>
          </a:xfrm>
        </p:grpSpPr>
        <p:cxnSp>
          <p:nvCxnSpPr>
            <p:cNvPr id="452" name="Straight Connector 451"/>
            <p:cNvCxnSpPr/>
            <p:nvPr/>
          </p:nvCxnSpPr>
          <p:spPr>
            <a:xfrm>
              <a:off x="11300674" y="20173707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11439358" y="20022831"/>
              <a:ext cx="0" cy="301752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1576518" y="20173707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11439358" y="20251431"/>
              <a:ext cx="0" cy="301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Rectangle 460"/>
          <p:cNvSpPr/>
          <p:nvPr/>
        </p:nvSpPr>
        <p:spPr>
          <a:xfrm>
            <a:off x="1193820" y="26746200"/>
            <a:ext cx="5486400" cy="5486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 rot="18900000">
            <a:off x="894343" y="28386303"/>
            <a:ext cx="57919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Gill Sans MT" pitchFamily="34" charset="0"/>
              </a:rPr>
              <a:t>Diagrams</a:t>
            </a:r>
            <a:endParaRPr lang="en-US" sz="11500" dirty="0">
              <a:latin typeface="Gill Sans MT" pitchFamily="34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8164930" y="26746200"/>
            <a:ext cx="5486400" cy="5486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extBox 465"/>
          <p:cNvSpPr txBox="1"/>
          <p:nvPr/>
        </p:nvSpPr>
        <p:spPr>
          <a:xfrm rot="18900000">
            <a:off x="9235956" y="28386303"/>
            <a:ext cx="30509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Gill Sans MT" pitchFamily="34" charset="0"/>
              </a:rPr>
              <a:t>from</a:t>
            </a:r>
            <a:endParaRPr lang="en-US" sz="11500" dirty="0">
              <a:latin typeface="Gill Sans MT" pitchFamily="34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15136040" y="26746200"/>
            <a:ext cx="5486400" cy="5486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TextBox 468"/>
          <p:cNvSpPr txBox="1"/>
          <p:nvPr/>
        </p:nvSpPr>
        <p:spPr>
          <a:xfrm rot="18900000">
            <a:off x="15712606" y="28386303"/>
            <a:ext cx="40398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 smtClean="0">
                <a:latin typeface="Gill Sans MT" pitchFamily="34" charset="0"/>
              </a:rPr>
              <a:t>Shaddi</a:t>
            </a:r>
            <a:endParaRPr lang="en-US" sz="115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344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ksteph</dc:creator>
  <cp:lastModifiedBy>ksteph</cp:lastModifiedBy>
  <cp:revision>62</cp:revision>
  <dcterms:created xsi:type="dcterms:W3CDTF">2012-01-06T22:24:40Z</dcterms:created>
  <dcterms:modified xsi:type="dcterms:W3CDTF">2012-01-16T22:55:15Z</dcterms:modified>
</cp:coreProperties>
</file>