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0" r:id="rId3"/>
    <p:sldId id="261" r:id="rId4"/>
    <p:sldId id="275" r:id="rId5"/>
    <p:sldId id="259" r:id="rId6"/>
    <p:sldId id="263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  <p:sldId id="264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orient="horz" pos="192">
          <p15:clr>
            <a:srgbClr val="A4A3A4"/>
          </p15:clr>
        </p15:guide>
        <p15:guide id="3" orient="horz" pos="96">
          <p15:clr>
            <a:srgbClr val="A4A3A4"/>
          </p15:clr>
        </p15:guide>
        <p15:guide id="4">
          <p15:clr>
            <a:srgbClr val="A4A3A4"/>
          </p15:clr>
        </p15:guide>
        <p15:guide id="5" pos="48">
          <p15:clr>
            <a:srgbClr val="A4A3A4"/>
          </p15:clr>
        </p15:guide>
        <p15:guide id="6" pos="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DF7"/>
    <a:srgbClr val="800040"/>
    <a:srgbClr val="FF0080"/>
    <a:srgbClr val="5D7E9D"/>
    <a:srgbClr val="191919"/>
    <a:srgbClr val="FFFDDD"/>
    <a:srgbClr val="CEC339"/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48" autoAdjust="0"/>
    <p:restoredTop sz="92980" autoAdjust="0"/>
  </p:normalViewPr>
  <p:slideViewPr>
    <p:cSldViewPr snapToObjects="1">
      <p:cViewPr>
        <p:scale>
          <a:sx n="100" d="100"/>
          <a:sy n="100" d="100"/>
        </p:scale>
        <p:origin x="-480" y="-120"/>
      </p:cViewPr>
      <p:guideLst>
        <p:guide orient="horz"/>
        <p:guide orient="horz" pos="192"/>
        <p:guide orient="horz" pos="96"/>
        <p:guide/>
        <p:guide pos="48"/>
        <p:guide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55B964F-E492-492F-9C30-EB42BBB8B1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3183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447CA2B-2AFA-4C02-A580-8E7AC11941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06133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6E1C64-D489-43AC-AE1E-B0D6EAB356D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089997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EFE99D-60DF-4218-94BC-57C0F379703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803730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5C0F7D-7F0A-4709-AA8B-727C6E90B281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710465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009575-A0BB-41D0-AEAF-1BDDE0E04F6F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858235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EFE99D-60DF-4218-94BC-57C0F3797033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803730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5C0F7D-7F0A-4709-AA8B-727C6E90B28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710465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009575-A0BB-41D0-AEAF-1BDDE0E04F6F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858235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5C0F7D-7F0A-4709-AA8B-727C6E90B28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710465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EFE99D-60DF-4218-94BC-57C0F3797033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803730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EFE99D-60DF-4218-94BC-57C0F3797033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8037306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EFE99D-60DF-4218-94BC-57C0F3797033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803730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009575-A0BB-41D0-AEAF-1BDDE0E04F6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8582356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009575-A0BB-41D0-AEAF-1BDDE0E04F6F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858235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61AC4E-DDE1-4184-AFA1-0A02EA1F1FC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536346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009575-A0BB-41D0-AEAF-1BDDE0E04F6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858235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EFE99D-60DF-4218-94BC-57C0F3797033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803730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009575-A0BB-41D0-AEAF-1BDDE0E04F6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858235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5C0F7D-7F0A-4709-AA8B-727C6E90B28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710465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5C0F7D-7F0A-4709-AA8B-727C6E90B28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710465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009575-A0BB-41D0-AEAF-1BDDE0E04F6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858235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 userDrawn="1"/>
        </p:nvSpPr>
        <p:spPr bwMode="auto">
          <a:xfrm rot="19237452">
            <a:off x="4622800" y="5191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52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7478A2-FA94-4F03-B717-30DDCD87A3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684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3C25B-E43C-4BEC-A3BE-1C4F3B4892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73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4492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4492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3235D3-7A32-4F1B-AAC5-B6F018A4D0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2312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66800"/>
            <a:ext cx="8229600" cy="37004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34EB8-5C1B-4830-9CAD-A02C2FF5D7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5752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513D1-9D20-433B-A882-D5BAC238F1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56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54903-346A-4AB7-976D-B9666E1AE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31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FA813-607D-4C19-8682-EFBB02BBB8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418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6032C-628E-40EC-B836-5F8C4AD4D8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644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75788-4A84-4057-9FB4-D9F39D02A6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743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A8DAC-66ED-4C85-B624-2173B82090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735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D277E-FE31-4574-A1C1-9821261547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744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FAEEF-CE2E-43CD-8DC3-68F1A7B54F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251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44C61-F391-4A85-A505-B73D9A7CF0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300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370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8DBF8FA9-5D67-4DEB-A690-678414B73A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laravel.com/php/memcache.close.html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02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01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00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99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Text Box 93"/>
          <p:cNvSpPr txBox="1">
            <a:spLocks noChangeArrowheads="1"/>
          </p:cNvSpPr>
          <p:nvPr/>
        </p:nvSpPr>
        <p:spPr bwMode="auto">
          <a:xfrm>
            <a:off x="3124200" y="442913"/>
            <a:ext cx="51054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9600" b="1" dirty="0">
                <a:solidFill>
                  <a:srgbClr val="FF0080"/>
                </a:solidFill>
              </a:rPr>
              <a:t>WINTER</a:t>
            </a:r>
            <a:endParaRPr lang="en-US" altLang="en-US" sz="9600" dirty="0">
              <a:solidFill>
                <a:srgbClr val="FF0080"/>
              </a:solidFill>
            </a:endParaRPr>
          </a:p>
        </p:txBody>
      </p:sp>
      <p:sp>
        <p:nvSpPr>
          <p:cNvPr id="5127" name="Text Box 90"/>
          <p:cNvSpPr txBox="1">
            <a:spLocks noChangeArrowheads="1"/>
          </p:cNvSpPr>
          <p:nvPr/>
        </p:nvSpPr>
        <p:spPr bwMode="auto">
          <a:xfrm>
            <a:off x="3352800" y="1677988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>
                <a:solidFill>
                  <a:schemeClr val="bg2"/>
                </a:solidFill>
              </a:rPr>
              <a:t>Template</a:t>
            </a:r>
            <a:endParaRPr lang="en-US" altLang="en-US"/>
          </a:p>
        </p:txBody>
      </p:sp>
      <p:pic>
        <p:nvPicPr>
          <p:cNvPr id="5128" name="Picture 98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" name="Rectangle 105"/>
          <p:cNvSpPr>
            <a:spLocks noChangeArrowheads="1"/>
          </p:cNvSpPr>
          <p:nvPr/>
        </p:nvSpPr>
        <p:spPr bwMode="auto">
          <a:xfrm>
            <a:off x="5715000" y="166688"/>
            <a:ext cx="1447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GB" altLang="en-US"/>
          </a:p>
        </p:txBody>
      </p:sp>
      <p:sp>
        <p:nvSpPr>
          <p:cNvPr id="5131" name="Text Box 108"/>
          <p:cNvSpPr txBox="1">
            <a:spLocks noChangeArrowheads="1"/>
          </p:cNvSpPr>
          <p:nvPr/>
        </p:nvSpPr>
        <p:spPr bwMode="auto">
          <a:xfrm>
            <a:off x="6629400" y="166688"/>
            <a:ext cx="106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6000">
                <a:solidFill>
                  <a:srgbClr val="F2FDF7"/>
                </a:solidFill>
              </a:rPr>
              <a:t>01</a:t>
            </a:r>
            <a:endParaRPr lang="en-US" altLang="en-US"/>
          </a:p>
        </p:txBody>
      </p:sp>
      <p:sp>
        <p:nvSpPr>
          <p:cNvPr id="2" name="矩形 1"/>
          <p:cNvSpPr/>
          <p:nvPr/>
        </p:nvSpPr>
        <p:spPr>
          <a:xfrm>
            <a:off x="1403648" y="1813996"/>
            <a:ext cx="50352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 err="1">
                <a:latin typeface="標楷體" pitchFamily="65" charset="-120"/>
                <a:ea typeface="標楷體" pitchFamily="65" charset="-120"/>
              </a:rPr>
              <a:t>Memcached</a:t>
            </a:r>
            <a:r>
              <a:rPr lang="zh-TW" altLang="en-US" sz="3200" b="1" dirty="0">
                <a:latin typeface="標楷體" pitchFamily="65" charset="-120"/>
                <a:ea typeface="標楷體" pitchFamily="65" charset="-120"/>
              </a:rPr>
              <a:t>環境</a:t>
            </a:r>
            <a:r>
              <a:rPr lang="zh-TW" altLang="en-US" sz="3200" b="1" dirty="0" smtClean="0">
                <a:latin typeface="標楷體" pitchFamily="65" charset="-120"/>
                <a:ea typeface="標楷體" pitchFamily="65" charset="-120"/>
              </a:rPr>
              <a:t>安裝</a:t>
            </a:r>
            <a:r>
              <a:rPr lang="zh-TW" altLang="en-US" sz="3200" b="1" dirty="0">
                <a:latin typeface="標楷體" pitchFamily="65" charset="-120"/>
                <a:ea typeface="標楷體" pitchFamily="65" charset="-120"/>
              </a:rPr>
              <a:t>與使用</a:t>
            </a:r>
            <a:endParaRPr lang="zh-TW" altLang="en-US" sz="32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824028" y="5049180"/>
            <a:ext cx="2515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Rain_Wang</a:t>
            </a:r>
            <a:endParaRPr lang="en-US" altLang="zh-TW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4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55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56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7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58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38"/>
          <a:stretch>
            <a:fillRect/>
          </a:stretch>
        </p:blipFill>
        <p:spPr bwMode="auto">
          <a:xfrm>
            <a:off x="0" y="0"/>
            <a:ext cx="1943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 Box 60"/>
          <p:cNvSpPr txBox="1">
            <a:spLocks noChangeArrowheads="1"/>
          </p:cNvSpPr>
          <p:nvPr/>
        </p:nvSpPr>
        <p:spPr bwMode="auto">
          <a:xfrm>
            <a:off x="6705600" y="166688"/>
            <a:ext cx="1066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6000" dirty="0" smtClean="0">
                <a:solidFill>
                  <a:srgbClr val="F2FDF7"/>
                </a:solidFill>
              </a:rPr>
              <a:t>10</a:t>
            </a:r>
            <a:endParaRPr lang="en-US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67644" y="1362894"/>
            <a:ext cx="21968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標楷體" pitchFamily="65" charset="-120"/>
                <a:ea typeface="標楷體" pitchFamily="65" charset="-120"/>
              </a:rPr>
              <a:t>哈希算</a:t>
            </a:r>
            <a:r>
              <a:rPr lang="zh-CN" altLang="en-US" sz="3200" dirty="0" smtClean="0">
                <a:latin typeface="標楷體" pitchFamily="65" charset="-120"/>
                <a:ea typeface="標楷體" pitchFamily="65" charset="-120"/>
              </a:rPr>
              <a:t>法</a:t>
            </a:r>
            <a:endParaRPr lang="zh-TW" altLang="en-US" sz="3200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2289" name="Picture 1" descr="C:\Users\rain_wang\Desktop\f14b15a02ab0644a26b35930379d8aca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362894"/>
            <a:ext cx="4035152" cy="317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367644" y="4647920"/>
            <a:ext cx="65887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hash</a:t>
            </a:r>
            <a:r>
              <a:rPr lang="zh-TW" altLang="en-US" dirty="0"/>
              <a:t>算法結果一般為</a:t>
            </a:r>
            <a:r>
              <a:rPr lang="en-US" altLang="zh-TW" dirty="0"/>
              <a:t>unsigned </a:t>
            </a:r>
            <a:r>
              <a:rPr lang="en-US" altLang="zh-TW" dirty="0" err="1"/>
              <a:t>int</a:t>
            </a:r>
            <a:r>
              <a:rPr lang="zh-TW" altLang="en-US" dirty="0"/>
              <a:t>型，因此對於</a:t>
            </a:r>
            <a:r>
              <a:rPr lang="en-US" altLang="zh-TW" dirty="0"/>
              <a:t>hash</a:t>
            </a:r>
            <a:r>
              <a:rPr lang="zh-TW" altLang="en-US" dirty="0"/>
              <a:t>函數的結果應該均勻分佈在</a:t>
            </a:r>
            <a:r>
              <a:rPr lang="en-US" altLang="zh-TW" dirty="0"/>
              <a:t>[0,232-1]</a:t>
            </a:r>
            <a:r>
              <a:rPr lang="zh-TW" altLang="en-US" dirty="0"/>
              <a:t>間，如果我們把一個圓環用</a:t>
            </a:r>
            <a:r>
              <a:rPr lang="en-US" altLang="zh-TW" dirty="0"/>
              <a:t>232 </a:t>
            </a:r>
            <a:r>
              <a:rPr lang="zh-TW" altLang="en-US" dirty="0"/>
              <a:t>個點來進行均勻切割，首先按照</a:t>
            </a:r>
            <a:r>
              <a:rPr lang="en-US" altLang="zh-TW" dirty="0"/>
              <a:t>hash(key)</a:t>
            </a:r>
            <a:r>
              <a:rPr lang="zh-TW" altLang="en-US" dirty="0"/>
              <a:t>函數算出服務器（節點）的哈希值， 並將其分佈到</a:t>
            </a:r>
            <a:r>
              <a:rPr lang="en-US" altLang="zh-TW" dirty="0"/>
              <a:t>0</a:t>
            </a:r>
            <a:r>
              <a:rPr lang="zh-TW" altLang="en-US" dirty="0"/>
              <a:t>～</a:t>
            </a:r>
            <a:r>
              <a:rPr lang="en-US" altLang="zh-TW" dirty="0"/>
              <a:t>232</a:t>
            </a:r>
            <a:r>
              <a:rPr lang="zh-TW" altLang="en-US" dirty="0"/>
              <a:t>的圓上。</a:t>
            </a:r>
          </a:p>
        </p:txBody>
      </p:sp>
    </p:spTree>
    <p:extLst>
      <p:ext uri="{BB962C8B-B14F-4D97-AF65-F5344CB8AC3E}">
        <p14:creationId xmlns:p14="http://schemas.microsoft.com/office/powerpoint/2010/main" val="221019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4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5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58"/>
          <a:stretch>
            <a:fillRect/>
          </a:stretch>
        </p:blipFill>
        <p:spPr bwMode="auto">
          <a:xfrm>
            <a:off x="0" y="-28575"/>
            <a:ext cx="16383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36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58"/>
          <a:stretch>
            <a:fillRect/>
          </a:stretch>
        </p:blipFill>
        <p:spPr bwMode="auto">
          <a:xfrm>
            <a:off x="0" y="0"/>
            <a:ext cx="16383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37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88" r="6224"/>
          <a:stretch>
            <a:fillRect/>
          </a:stretch>
        </p:blipFill>
        <p:spPr bwMode="auto">
          <a:xfrm>
            <a:off x="0" y="0"/>
            <a:ext cx="9906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38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18" r="8714"/>
          <a:stretch>
            <a:fillRect/>
          </a:stretch>
        </p:blipFill>
        <p:spPr bwMode="auto">
          <a:xfrm>
            <a:off x="0" y="0"/>
            <a:ext cx="6858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 Box 39"/>
          <p:cNvSpPr txBox="1">
            <a:spLocks noChangeArrowheads="1"/>
          </p:cNvSpPr>
          <p:nvPr/>
        </p:nvSpPr>
        <p:spPr bwMode="auto">
          <a:xfrm>
            <a:off x="7397750" y="166688"/>
            <a:ext cx="1066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6000" dirty="0" smtClean="0">
                <a:solidFill>
                  <a:srgbClr val="F2FDF7"/>
                </a:solidFill>
              </a:rPr>
              <a:t>11</a:t>
            </a:r>
            <a:endParaRPr lang="en-US" altLang="en-US" dirty="0"/>
          </a:p>
        </p:txBody>
      </p:sp>
      <p:sp>
        <p:nvSpPr>
          <p:cNvPr id="13320" name="Rectangle 40"/>
          <p:cNvSpPr>
            <a:spLocks noChangeArrowheads="1"/>
          </p:cNvSpPr>
          <p:nvPr/>
        </p:nvSpPr>
        <p:spPr bwMode="auto">
          <a:xfrm>
            <a:off x="7556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" name="矩形 1"/>
          <p:cNvSpPr/>
          <p:nvPr/>
        </p:nvSpPr>
        <p:spPr>
          <a:xfrm>
            <a:off x="1763688" y="1448780"/>
            <a:ext cx="3804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/>
              <a:t>Memcache</a:t>
            </a:r>
            <a:r>
              <a:rPr lang="en-US" altLang="zh-TW" sz="2800" dirty="0"/>
              <a:t>::</a:t>
            </a:r>
            <a:r>
              <a:rPr lang="en-US" altLang="zh-TW" sz="2800" dirty="0" err="1"/>
              <a:t>addServer</a:t>
            </a:r>
            <a:endParaRPr lang="en-US" altLang="zh-TW" sz="2800" dirty="0"/>
          </a:p>
        </p:txBody>
      </p:sp>
      <p:sp>
        <p:nvSpPr>
          <p:cNvPr id="4" name="矩形 3"/>
          <p:cNvSpPr/>
          <p:nvPr/>
        </p:nvSpPr>
        <p:spPr>
          <a:xfrm>
            <a:off x="2286000" y="2690336"/>
            <a:ext cx="47702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err="1">
                <a:latin typeface="標楷體" pitchFamily="65" charset="-120"/>
                <a:ea typeface="標楷體" pitchFamily="65" charset="-120"/>
              </a:rPr>
              <a:t>Memcache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::</a:t>
            </a:r>
            <a:r>
              <a:rPr lang="en-US" altLang="zh-TW" sz="2000" dirty="0" err="1">
                <a:latin typeface="標楷體" pitchFamily="65" charset="-120"/>
                <a:ea typeface="標楷體" pitchFamily="65" charset="-120"/>
              </a:rPr>
              <a:t>addServer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()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增加一個服務器到連接池中。通過</a:t>
            </a:r>
            <a:r>
              <a:rPr lang="en-US" altLang="zh-TW" sz="2000" dirty="0" err="1">
                <a:latin typeface="標楷體" pitchFamily="65" charset="-120"/>
                <a:ea typeface="標楷體" pitchFamily="65" charset="-120"/>
              </a:rPr>
              <a:t>Memcache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::</a:t>
            </a:r>
            <a:r>
              <a:rPr lang="en-US" altLang="zh-TW" sz="2000" dirty="0" err="1">
                <a:latin typeface="標楷體" pitchFamily="65" charset="-120"/>
                <a:ea typeface="標楷體" pitchFamily="65" charset="-120"/>
              </a:rPr>
              <a:t>addServer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() 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打開的連接將會在腳本執行結束後自動關閉，也可以使用</a:t>
            </a:r>
            <a:r>
              <a:rPr lang="en-US" altLang="zh-TW" sz="2000" dirty="0" err="1">
                <a:latin typeface="標楷體" pitchFamily="65" charset="-120"/>
                <a:ea typeface="標楷體" pitchFamily="65" charset="-120"/>
                <a:hlinkClick r:id="rId8"/>
              </a:rPr>
              <a:t>Memcache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  <a:hlinkClick r:id="rId8"/>
              </a:rPr>
              <a:t>::close()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進行手動關閉</a:t>
            </a:r>
            <a:endParaRPr lang="zh-TW" altLang="en-US" sz="20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212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8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59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60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61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68"/>
          <a:stretch>
            <a:fillRect/>
          </a:stretch>
        </p:blipFill>
        <p:spPr bwMode="auto">
          <a:xfrm>
            <a:off x="0" y="0"/>
            <a:ext cx="18669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2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98"/>
          <a:stretch>
            <a:fillRect/>
          </a:stretch>
        </p:blipFill>
        <p:spPr bwMode="auto">
          <a:xfrm>
            <a:off x="0" y="0"/>
            <a:ext cx="17907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Text Box 72"/>
          <p:cNvSpPr txBox="1">
            <a:spLocks noChangeArrowheads="1"/>
          </p:cNvSpPr>
          <p:nvPr/>
        </p:nvSpPr>
        <p:spPr bwMode="auto">
          <a:xfrm>
            <a:off x="6934200" y="166688"/>
            <a:ext cx="1066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6000" dirty="0" smtClean="0">
                <a:solidFill>
                  <a:srgbClr val="F2FDF7"/>
                </a:solidFill>
              </a:rPr>
              <a:t>12</a:t>
            </a:r>
            <a:endParaRPr lang="en-US" altLang="en-US" dirty="0"/>
          </a:p>
        </p:txBody>
      </p:sp>
      <p:sp>
        <p:nvSpPr>
          <p:cNvPr id="2" name="矩形 1"/>
          <p:cNvSpPr/>
          <p:nvPr/>
        </p:nvSpPr>
        <p:spPr>
          <a:xfrm>
            <a:off x="1778893" y="1412776"/>
            <a:ext cx="2622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/>
              <a:t>Memcache</a:t>
            </a:r>
            <a:r>
              <a:rPr lang="en-US" altLang="zh-TW" sz="2800" dirty="0"/>
              <a:t>::set</a:t>
            </a:r>
          </a:p>
        </p:txBody>
      </p:sp>
      <p:sp>
        <p:nvSpPr>
          <p:cNvPr id="5" name="矩形 4"/>
          <p:cNvSpPr/>
          <p:nvPr/>
        </p:nvSpPr>
        <p:spPr>
          <a:xfrm>
            <a:off x="2305050" y="440110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000" dirty="0" err="1"/>
              <a:t>Memcache</a:t>
            </a:r>
            <a:r>
              <a:rPr lang="en-US" altLang="zh-TW" sz="2000" dirty="0"/>
              <a:t>::set()</a:t>
            </a:r>
            <a:r>
              <a:rPr lang="zh-TW" altLang="en-US" sz="2000" dirty="0"/>
              <a:t>向</a:t>
            </a:r>
            <a:r>
              <a:rPr lang="en-US" altLang="zh-TW" sz="2000" dirty="0"/>
              <a:t>key</a:t>
            </a:r>
            <a:r>
              <a:rPr lang="zh-TW" altLang="en-US" sz="2000" dirty="0"/>
              <a:t>存儲一個元素值為 </a:t>
            </a:r>
            <a:r>
              <a:rPr lang="en-US" altLang="zh-TW" sz="2000" dirty="0" err="1"/>
              <a:t>var</a:t>
            </a:r>
            <a:endParaRPr lang="zh-TW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362200" y="2660923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000" dirty="0" err="1"/>
              <a:t>bool</a:t>
            </a:r>
            <a:r>
              <a:rPr lang="en-US" altLang="zh-TW" sz="2000" dirty="0"/>
              <a:t> </a:t>
            </a:r>
            <a:r>
              <a:rPr lang="en-US" altLang="zh-TW" sz="2000" dirty="0" err="1"/>
              <a:t>Memcache</a:t>
            </a:r>
            <a:r>
              <a:rPr lang="en-US" altLang="zh-TW" sz="2000" dirty="0"/>
              <a:t>::set ( string $key , mixed $</a:t>
            </a:r>
            <a:r>
              <a:rPr lang="en-US" altLang="zh-TW" sz="2000" dirty="0" err="1"/>
              <a:t>var</a:t>
            </a:r>
            <a:r>
              <a:rPr lang="en-US" altLang="zh-TW" sz="2000" dirty="0"/>
              <a:t> [,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$flag [,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$expire ]] 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3714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4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55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56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7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58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38"/>
          <a:stretch>
            <a:fillRect/>
          </a:stretch>
        </p:blipFill>
        <p:spPr bwMode="auto">
          <a:xfrm>
            <a:off x="0" y="0"/>
            <a:ext cx="1943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 Box 60"/>
          <p:cNvSpPr txBox="1">
            <a:spLocks noChangeArrowheads="1"/>
          </p:cNvSpPr>
          <p:nvPr/>
        </p:nvSpPr>
        <p:spPr bwMode="auto">
          <a:xfrm>
            <a:off x="6705600" y="166688"/>
            <a:ext cx="106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6000" dirty="0" smtClean="0">
                <a:solidFill>
                  <a:srgbClr val="F2FDF7"/>
                </a:solidFill>
              </a:rPr>
              <a:t>1</a:t>
            </a:r>
            <a:r>
              <a:rPr lang="en-US" altLang="zh-TW" sz="6000" dirty="0">
                <a:solidFill>
                  <a:srgbClr val="F2FDF7"/>
                </a:solidFill>
              </a:rPr>
              <a:t>3</a:t>
            </a:r>
            <a:endParaRPr lang="en-US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91680" y="1592796"/>
            <a:ext cx="2643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/>
              <a:t>Memcache</a:t>
            </a:r>
            <a:r>
              <a:rPr lang="en-US" altLang="zh-TW" sz="2800" dirty="0"/>
              <a:t>::get</a:t>
            </a:r>
          </a:p>
        </p:txBody>
      </p:sp>
      <p:sp>
        <p:nvSpPr>
          <p:cNvPr id="7" name="矩形 6"/>
          <p:cNvSpPr/>
          <p:nvPr/>
        </p:nvSpPr>
        <p:spPr>
          <a:xfrm>
            <a:off x="1691680" y="4221088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如果服務端之前有以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key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作為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key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存儲的元素，</a:t>
            </a:r>
            <a:r>
              <a:rPr lang="en-US" altLang="zh-TW" sz="2000" dirty="0" err="1">
                <a:latin typeface="標楷體" pitchFamily="65" charset="-120"/>
                <a:ea typeface="標楷體" pitchFamily="65" charset="-120"/>
              </a:rPr>
              <a:t>Memcache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::get()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方法此時返回之前存儲的值</a:t>
            </a:r>
          </a:p>
        </p:txBody>
      </p:sp>
      <p:sp>
        <p:nvSpPr>
          <p:cNvPr id="9" name="矩形 8"/>
          <p:cNvSpPr/>
          <p:nvPr/>
        </p:nvSpPr>
        <p:spPr>
          <a:xfrm>
            <a:off x="1691680" y="2797641"/>
            <a:ext cx="58326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string </a:t>
            </a:r>
            <a:r>
              <a:rPr lang="en-US" altLang="zh-TW" sz="2000" dirty="0" err="1"/>
              <a:t>Memcache</a:t>
            </a:r>
            <a:r>
              <a:rPr lang="en-US" altLang="zh-TW" sz="2000" dirty="0"/>
              <a:t>::get ( string $key [,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&amp;$flags ] 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1019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4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5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58"/>
          <a:stretch>
            <a:fillRect/>
          </a:stretch>
        </p:blipFill>
        <p:spPr bwMode="auto">
          <a:xfrm>
            <a:off x="0" y="-28575"/>
            <a:ext cx="16383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36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58"/>
          <a:stretch>
            <a:fillRect/>
          </a:stretch>
        </p:blipFill>
        <p:spPr bwMode="auto">
          <a:xfrm>
            <a:off x="0" y="0"/>
            <a:ext cx="16383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37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88" r="6224"/>
          <a:stretch>
            <a:fillRect/>
          </a:stretch>
        </p:blipFill>
        <p:spPr bwMode="auto">
          <a:xfrm>
            <a:off x="0" y="0"/>
            <a:ext cx="9906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38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18" r="8714"/>
          <a:stretch>
            <a:fillRect/>
          </a:stretch>
        </p:blipFill>
        <p:spPr bwMode="auto">
          <a:xfrm>
            <a:off x="0" y="0"/>
            <a:ext cx="6858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 Box 39"/>
          <p:cNvSpPr txBox="1">
            <a:spLocks noChangeArrowheads="1"/>
          </p:cNvSpPr>
          <p:nvPr/>
        </p:nvSpPr>
        <p:spPr bwMode="auto">
          <a:xfrm>
            <a:off x="7397750" y="166688"/>
            <a:ext cx="1066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6000" dirty="0" smtClean="0">
                <a:solidFill>
                  <a:srgbClr val="F2FDF7"/>
                </a:solidFill>
              </a:rPr>
              <a:t>1</a:t>
            </a:r>
            <a:r>
              <a:rPr lang="en-US" altLang="zh-TW" sz="6000" dirty="0" smtClean="0">
                <a:solidFill>
                  <a:srgbClr val="F2FDF7"/>
                </a:solidFill>
              </a:rPr>
              <a:t>4</a:t>
            </a:r>
            <a:endParaRPr lang="en-US" altLang="en-US" dirty="0"/>
          </a:p>
        </p:txBody>
      </p:sp>
      <p:sp>
        <p:nvSpPr>
          <p:cNvPr id="13320" name="Rectangle 40"/>
          <p:cNvSpPr>
            <a:spLocks noChangeArrowheads="1"/>
          </p:cNvSpPr>
          <p:nvPr/>
        </p:nvSpPr>
        <p:spPr bwMode="auto">
          <a:xfrm>
            <a:off x="7556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484784"/>
            <a:ext cx="3848100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5688124" y="234903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增加一個服務器到連接池中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212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8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59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60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61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68"/>
          <a:stretch>
            <a:fillRect/>
          </a:stretch>
        </p:blipFill>
        <p:spPr bwMode="auto">
          <a:xfrm>
            <a:off x="0" y="0"/>
            <a:ext cx="18669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2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98"/>
          <a:stretch>
            <a:fillRect/>
          </a:stretch>
        </p:blipFill>
        <p:spPr bwMode="auto">
          <a:xfrm>
            <a:off x="0" y="0"/>
            <a:ext cx="17907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Text Box 72"/>
          <p:cNvSpPr txBox="1">
            <a:spLocks noChangeArrowheads="1"/>
          </p:cNvSpPr>
          <p:nvPr/>
        </p:nvSpPr>
        <p:spPr bwMode="auto">
          <a:xfrm>
            <a:off x="6934200" y="166688"/>
            <a:ext cx="1066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6000" dirty="0" smtClean="0">
                <a:solidFill>
                  <a:srgbClr val="F2FDF7"/>
                </a:solidFill>
              </a:rPr>
              <a:t>15</a:t>
            </a:r>
            <a:endParaRPr lang="en-US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1340768"/>
            <a:ext cx="369570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1403648" y="3140968"/>
            <a:ext cx="2628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Store an 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item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並設定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KEY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333714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4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5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58"/>
          <a:stretch>
            <a:fillRect/>
          </a:stretch>
        </p:blipFill>
        <p:spPr bwMode="auto">
          <a:xfrm>
            <a:off x="0" y="-28575"/>
            <a:ext cx="16383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36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58"/>
          <a:stretch>
            <a:fillRect/>
          </a:stretch>
        </p:blipFill>
        <p:spPr bwMode="auto">
          <a:xfrm>
            <a:off x="0" y="0"/>
            <a:ext cx="16383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37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88" r="6224"/>
          <a:stretch>
            <a:fillRect/>
          </a:stretch>
        </p:blipFill>
        <p:spPr bwMode="auto">
          <a:xfrm>
            <a:off x="0" y="0"/>
            <a:ext cx="9906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38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18" r="8714"/>
          <a:stretch>
            <a:fillRect/>
          </a:stretch>
        </p:blipFill>
        <p:spPr bwMode="auto">
          <a:xfrm>
            <a:off x="0" y="0"/>
            <a:ext cx="6858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 Box 39"/>
          <p:cNvSpPr txBox="1">
            <a:spLocks noChangeArrowheads="1"/>
          </p:cNvSpPr>
          <p:nvPr/>
        </p:nvSpPr>
        <p:spPr bwMode="auto">
          <a:xfrm>
            <a:off x="7397750" y="166688"/>
            <a:ext cx="106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6000" dirty="0" smtClean="0">
                <a:solidFill>
                  <a:srgbClr val="F2FDF7"/>
                </a:solidFill>
              </a:rPr>
              <a:t>1</a:t>
            </a:r>
            <a:r>
              <a:rPr lang="en-US" altLang="zh-TW" sz="6000" dirty="0">
                <a:solidFill>
                  <a:srgbClr val="F2FDF7"/>
                </a:solidFill>
              </a:rPr>
              <a:t>6</a:t>
            </a:r>
            <a:endParaRPr lang="en-US" altLang="en-US" dirty="0"/>
          </a:p>
        </p:txBody>
      </p:sp>
      <p:sp>
        <p:nvSpPr>
          <p:cNvPr id="13320" name="Rectangle 40"/>
          <p:cNvSpPr>
            <a:spLocks noChangeArrowheads="1"/>
          </p:cNvSpPr>
          <p:nvPr/>
        </p:nvSpPr>
        <p:spPr bwMode="auto">
          <a:xfrm>
            <a:off x="7556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2243137"/>
            <a:ext cx="366712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2987824" y="443711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取出存入的值</a:t>
            </a:r>
          </a:p>
        </p:txBody>
      </p:sp>
    </p:spTree>
    <p:extLst>
      <p:ext uri="{BB962C8B-B14F-4D97-AF65-F5344CB8AC3E}">
        <p14:creationId xmlns:p14="http://schemas.microsoft.com/office/powerpoint/2010/main" val="381212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4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55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56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58" descr="card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38"/>
          <a:stretch>
            <a:fillRect/>
          </a:stretch>
        </p:blipFill>
        <p:spPr bwMode="auto">
          <a:xfrm>
            <a:off x="0" y="0"/>
            <a:ext cx="1943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 Box 60"/>
          <p:cNvSpPr txBox="1">
            <a:spLocks noChangeArrowheads="1"/>
          </p:cNvSpPr>
          <p:nvPr/>
        </p:nvSpPr>
        <p:spPr bwMode="auto">
          <a:xfrm>
            <a:off x="6705600" y="166688"/>
            <a:ext cx="1066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6000" dirty="0" smtClean="0">
                <a:solidFill>
                  <a:srgbClr val="F2FDF7"/>
                </a:solidFill>
              </a:rPr>
              <a:t>17</a:t>
            </a:r>
            <a:endParaRPr lang="en-US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43100" y="3140968"/>
            <a:ext cx="559836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Memory </a:t>
            </a:r>
            <a:r>
              <a:rPr lang="zh-TW" altLang="en-US" sz="2000" dirty="0"/>
              <a:t>：內存存儲，速度快，對於內存的要求高，所緩存的內容非持久化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r>
              <a:rPr lang="zh-TW" altLang="en-US" sz="2000" dirty="0" smtClean="0"/>
              <a:t>對於 </a:t>
            </a:r>
            <a:r>
              <a:rPr lang="en-US" altLang="zh-TW" sz="2000" dirty="0"/>
              <a:t>CPU </a:t>
            </a:r>
            <a:r>
              <a:rPr lang="zh-TW" altLang="en-US" sz="2000" dirty="0"/>
              <a:t>要求很低，所以常常採用將 </a:t>
            </a:r>
            <a:r>
              <a:rPr lang="en-US" altLang="zh-TW" sz="2000" dirty="0" err="1"/>
              <a:t>Memcached</a:t>
            </a:r>
            <a:r>
              <a:rPr lang="en-US" altLang="zh-TW" sz="2000" dirty="0"/>
              <a:t> </a:t>
            </a:r>
            <a:r>
              <a:rPr lang="zh-TW" altLang="en-US" sz="2000" dirty="0"/>
              <a:t>服務端和一些 </a:t>
            </a:r>
            <a:r>
              <a:rPr lang="en-US" altLang="zh-TW" sz="2000" dirty="0"/>
              <a:t>CPU </a:t>
            </a:r>
            <a:r>
              <a:rPr lang="zh-TW" altLang="en-US" sz="2000" dirty="0"/>
              <a:t>高消耗 </a:t>
            </a:r>
            <a:r>
              <a:rPr lang="en-US" altLang="zh-TW" sz="2000" dirty="0"/>
              <a:t>Memory </a:t>
            </a:r>
            <a:r>
              <a:rPr lang="zh-TW" altLang="en-US" sz="2000" dirty="0"/>
              <a:t>低消耗應用部屬在一起 。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943100" y="1573341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 smtClean="0">
                <a:latin typeface="標楷體" pitchFamily="65" charset="-120"/>
                <a:ea typeface="標楷體" pitchFamily="65" charset="-120"/>
              </a:rPr>
              <a:t>優點</a:t>
            </a:r>
            <a:endParaRPr lang="zh-TW" altLang="en-US" sz="48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019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4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55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56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7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58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38"/>
          <a:stretch>
            <a:fillRect/>
          </a:stretch>
        </p:blipFill>
        <p:spPr bwMode="auto">
          <a:xfrm>
            <a:off x="0" y="0"/>
            <a:ext cx="1943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 Box 60"/>
          <p:cNvSpPr txBox="1">
            <a:spLocks noChangeArrowheads="1"/>
          </p:cNvSpPr>
          <p:nvPr/>
        </p:nvSpPr>
        <p:spPr bwMode="auto">
          <a:xfrm>
            <a:off x="6705600" y="166688"/>
            <a:ext cx="1066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6000" dirty="0" smtClean="0">
                <a:solidFill>
                  <a:srgbClr val="F2FDF7"/>
                </a:solidFill>
              </a:rPr>
              <a:t>18</a:t>
            </a:r>
            <a:endParaRPr lang="en-US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943100" y="1573341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>
                <a:latin typeface="標楷體" pitchFamily="65" charset="-120"/>
                <a:ea typeface="標楷體" pitchFamily="65" charset="-120"/>
              </a:rPr>
              <a:t>缺</a:t>
            </a:r>
            <a:r>
              <a:rPr lang="zh-TW" altLang="en-US" sz="4800" dirty="0" smtClean="0">
                <a:latin typeface="標楷體" pitchFamily="65" charset="-120"/>
                <a:ea typeface="標楷體" pitchFamily="65" charset="-120"/>
              </a:rPr>
              <a:t>點</a:t>
            </a:r>
            <a:endParaRPr lang="zh-TW" altLang="en-US" sz="4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33600" y="2780928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、緩存空間有限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：一台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電腦的</a:t>
            </a:r>
            <a:r>
              <a:rPr lang="en-US" altLang="zh-TW" sz="2000" dirty="0" err="1">
                <a:latin typeface="標楷體" pitchFamily="65" charset="-120"/>
                <a:ea typeface="標楷體" pitchFamily="65" charset="-120"/>
              </a:rPr>
              <a:t>mem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緩存開到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2g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以上會出現不穩定，數據無故丟失的現象。</a:t>
            </a:r>
          </a:p>
          <a:p>
            <a:endParaRPr lang="zh-TW" altLang="en-US" sz="2000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2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、掉電丟失數據：由於是把數據放在內存裡的，所有一旦機器掉電，數據也就全部丟失了。</a:t>
            </a:r>
          </a:p>
        </p:txBody>
      </p:sp>
    </p:spTree>
    <p:extLst>
      <p:ext uri="{BB962C8B-B14F-4D97-AF65-F5344CB8AC3E}">
        <p14:creationId xmlns:p14="http://schemas.microsoft.com/office/powerpoint/2010/main" val="221019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4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55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56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7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58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38"/>
          <a:stretch>
            <a:fillRect/>
          </a:stretch>
        </p:blipFill>
        <p:spPr bwMode="auto">
          <a:xfrm>
            <a:off x="0" y="0"/>
            <a:ext cx="1943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 Box 60"/>
          <p:cNvSpPr txBox="1">
            <a:spLocks noChangeArrowheads="1"/>
          </p:cNvSpPr>
          <p:nvPr/>
        </p:nvSpPr>
        <p:spPr bwMode="auto">
          <a:xfrm>
            <a:off x="6705600" y="166688"/>
            <a:ext cx="1066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6000" dirty="0" smtClean="0">
                <a:solidFill>
                  <a:srgbClr val="F2FDF7"/>
                </a:solidFill>
              </a:rPr>
              <a:t>19</a:t>
            </a:r>
            <a:endParaRPr lang="en-US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47764" y="3140968"/>
            <a:ext cx="392443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TW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Q&amp;A</a:t>
            </a:r>
            <a:endParaRPr lang="zh-TW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019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8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59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60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61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68"/>
          <a:stretch>
            <a:fillRect/>
          </a:stretch>
        </p:blipFill>
        <p:spPr bwMode="auto">
          <a:xfrm>
            <a:off x="0" y="0"/>
            <a:ext cx="18669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2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98"/>
          <a:stretch>
            <a:fillRect/>
          </a:stretch>
        </p:blipFill>
        <p:spPr bwMode="auto">
          <a:xfrm>
            <a:off x="0" y="0"/>
            <a:ext cx="17907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Text Box 72"/>
          <p:cNvSpPr txBox="1">
            <a:spLocks noChangeArrowheads="1"/>
          </p:cNvSpPr>
          <p:nvPr/>
        </p:nvSpPr>
        <p:spPr bwMode="auto">
          <a:xfrm>
            <a:off x="6934200" y="166688"/>
            <a:ext cx="106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6000" dirty="0" smtClean="0">
                <a:solidFill>
                  <a:srgbClr val="F2FDF7"/>
                </a:solidFill>
              </a:rPr>
              <a:t>02</a:t>
            </a:r>
            <a:endParaRPr lang="en-US" altLang="en-US" dirty="0"/>
          </a:p>
        </p:txBody>
      </p:sp>
      <p:sp>
        <p:nvSpPr>
          <p:cNvPr id="2" name="矩形 1"/>
          <p:cNvSpPr/>
          <p:nvPr/>
        </p:nvSpPr>
        <p:spPr>
          <a:xfrm>
            <a:off x="1324676" y="2427624"/>
            <a:ext cx="66763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memcached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是一種緩存技術，存儲在內存中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高性能分布式內存緩存伺服器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。目的：提速。（傳統的都是把數據保存在關係型資料庫管理系統即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RDBMS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，客戶端請求時會從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RDBMS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中讀取數據並在瀏覽器中顯示，這樣當訪問量過大時或集中時，導致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RSBMS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負擔過重，資料庫響應惡化，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瀏覽器中顯示延遲等嚴重問題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，使用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memcached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減少資料庫查詢和訪問次數以提高訪問速度，提高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擴展性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466790" y="16288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簡介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8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59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60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61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68"/>
          <a:stretch>
            <a:fillRect/>
          </a:stretch>
        </p:blipFill>
        <p:spPr bwMode="auto">
          <a:xfrm>
            <a:off x="0" y="0"/>
            <a:ext cx="18669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2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98"/>
          <a:stretch>
            <a:fillRect/>
          </a:stretch>
        </p:blipFill>
        <p:spPr bwMode="auto">
          <a:xfrm>
            <a:off x="0" y="0"/>
            <a:ext cx="17907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Text Box 72"/>
          <p:cNvSpPr txBox="1">
            <a:spLocks noChangeArrowheads="1"/>
          </p:cNvSpPr>
          <p:nvPr/>
        </p:nvSpPr>
        <p:spPr bwMode="auto">
          <a:xfrm>
            <a:off x="6934200" y="166688"/>
            <a:ext cx="1066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6000" dirty="0" smtClean="0">
                <a:solidFill>
                  <a:srgbClr val="F2FDF7"/>
                </a:solidFill>
              </a:rPr>
              <a:t>20</a:t>
            </a:r>
            <a:endParaRPr lang="en-US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06132" y="2967334"/>
            <a:ext cx="412806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THANKS!!</a:t>
            </a:r>
            <a:endParaRPr lang="zh-TW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38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9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60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61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98"/>
          <a:stretch>
            <a:fillRect/>
          </a:stretch>
        </p:blipFill>
        <p:spPr bwMode="auto">
          <a:xfrm>
            <a:off x="0" y="0"/>
            <a:ext cx="17907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62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28" r="6224"/>
          <a:stretch>
            <a:fillRect/>
          </a:stretch>
        </p:blipFill>
        <p:spPr bwMode="auto">
          <a:xfrm>
            <a:off x="0" y="0"/>
            <a:ext cx="11430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3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58" r="8714"/>
          <a:stretch>
            <a:fillRect/>
          </a:stretch>
        </p:blipFill>
        <p:spPr bwMode="auto">
          <a:xfrm>
            <a:off x="0" y="0"/>
            <a:ext cx="8382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Text Box 66"/>
          <p:cNvSpPr txBox="1">
            <a:spLocks noChangeArrowheads="1"/>
          </p:cNvSpPr>
          <p:nvPr/>
        </p:nvSpPr>
        <p:spPr bwMode="auto">
          <a:xfrm>
            <a:off x="7162800" y="166688"/>
            <a:ext cx="106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6000" dirty="0" smtClean="0">
                <a:solidFill>
                  <a:srgbClr val="F2FDF7"/>
                </a:solidFill>
              </a:rPr>
              <a:t>03</a:t>
            </a:r>
            <a:endParaRPr lang="en-US" altLang="en-US"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sz="half" idx="1"/>
          </p:nvPr>
        </p:nvSpPr>
        <p:spPr>
          <a:xfrm>
            <a:off x="1223628" y="1593055"/>
            <a:ext cx="7239000" cy="3700463"/>
          </a:xfrm>
        </p:spPr>
        <p:txBody>
          <a:bodyPr/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適合對象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、訪問頻繁的字典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數據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2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、大量的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hot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數據（熱門數據緩存）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3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、頁面緩存（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web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站常用）</a:t>
            </a:r>
          </a:p>
          <a:p>
            <a:pPr marL="0" indent="0">
              <a:buNone/>
            </a:pP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4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、搜索的查詢條件和結果（熱門搜索的內容緩存起來）</a:t>
            </a:r>
          </a:p>
          <a:p>
            <a:pPr marL="0" indent="0">
              <a:buNone/>
            </a:pP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5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、臨時處理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數據不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需要入庫，排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重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8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59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60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388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61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68"/>
          <a:stretch>
            <a:fillRect/>
          </a:stretch>
        </p:blipFill>
        <p:spPr bwMode="auto">
          <a:xfrm>
            <a:off x="0" y="0"/>
            <a:ext cx="18669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2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98"/>
          <a:stretch>
            <a:fillRect/>
          </a:stretch>
        </p:blipFill>
        <p:spPr bwMode="auto">
          <a:xfrm>
            <a:off x="0" y="0"/>
            <a:ext cx="17907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Text Box 72"/>
          <p:cNvSpPr txBox="1">
            <a:spLocks noChangeArrowheads="1"/>
          </p:cNvSpPr>
          <p:nvPr/>
        </p:nvSpPr>
        <p:spPr bwMode="auto">
          <a:xfrm>
            <a:off x="6934200" y="166688"/>
            <a:ext cx="1066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6000" dirty="0" smtClean="0">
                <a:solidFill>
                  <a:srgbClr val="F2FDF7"/>
                </a:solidFill>
              </a:rPr>
              <a:t>04</a:t>
            </a:r>
            <a:endParaRPr lang="en-US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51451" y="3258621"/>
            <a:ext cx="4284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打開終端，然後輸入以下命令：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265962" y="1758647"/>
            <a:ext cx="28283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dirty="0"/>
              <a:t>安裝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3714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4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55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56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7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58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38"/>
          <a:stretch>
            <a:fillRect/>
          </a:stretch>
        </p:blipFill>
        <p:spPr bwMode="auto">
          <a:xfrm>
            <a:off x="0" y="0"/>
            <a:ext cx="1943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 Box 60"/>
          <p:cNvSpPr txBox="1">
            <a:spLocks noChangeArrowheads="1"/>
          </p:cNvSpPr>
          <p:nvPr/>
        </p:nvSpPr>
        <p:spPr bwMode="auto">
          <a:xfrm>
            <a:off x="6705600" y="166688"/>
            <a:ext cx="106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6000" dirty="0" smtClean="0">
                <a:solidFill>
                  <a:srgbClr val="F2FDF7"/>
                </a:solidFill>
              </a:rPr>
              <a:t>0</a:t>
            </a:r>
            <a:r>
              <a:rPr lang="en-US" altLang="zh-TW" sz="6000" dirty="0">
                <a:solidFill>
                  <a:srgbClr val="F2FDF7"/>
                </a:solidFill>
              </a:rPr>
              <a:t>5</a:t>
            </a:r>
            <a:endParaRPr lang="en-US" altLang="en-US" dirty="0"/>
          </a:p>
        </p:txBody>
      </p:sp>
      <p:sp>
        <p:nvSpPr>
          <p:cNvPr id="2" name="矩形 1"/>
          <p:cNvSpPr/>
          <p:nvPr/>
        </p:nvSpPr>
        <p:spPr>
          <a:xfrm>
            <a:off x="1239619" y="2168860"/>
            <a:ext cx="4284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打開終端，然後輸入以下命令：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39619" y="1376772"/>
            <a:ext cx="28283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dirty="0"/>
              <a:t>安裝</a:t>
            </a:r>
            <a:endParaRPr lang="zh-TW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1239619" y="285293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Step 1. 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$ </a:t>
            </a:r>
            <a:r>
              <a:rPr lang="en-US" altLang="zh-TW" dirty="0" err="1"/>
              <a:t>sudo</a:t>
            </a:r>
            <a:r>
              <a:rPr lang="en-US" altLang="zh-TW" dirty="0"/>
              <a:t> apt-get install </a:t>
            </a:r>
            <a:r>
              <a:rPr lang="en-US" altLang="zh-TW" dirty="0" err="1"/>
              <a:t>memcached</a:t>
            </a:r>
            <a:r>
              <a:rPr lang="en-US" altLang="zh-TW" dirty="0"/>
              <a:t> 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Step 2. 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$ </a:t>
            </a:r>
            <a:r>
              <a:rPr lang="en-US" altLang="zh-TW" dirty="0" err="1"/>
              <a:t>sudo</a:t>
            </a:r>
            <a:r>
              <a:rPr lang="en-US" altLang="zh-TW" dirty="0"/>
              <a:t> apt-get install php5-memcached 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Step 3. 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$ </a:t>
            </a:r>
            <a:r>
              <a:rPr lang="en-US" altLang="zh-TW" dirty="0" err="1"/>
              <a:t>sudo</a:t>
            </a:r>
            <a:r>
              <a:rPr lang="en-US" altLang="zh-TW" dirty="0"/>
              <a:t>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init.d</a:t>
            </a:r>
            <a:r>
              <a:rPr lang="en-US" altLang="zh-TW" dirty="0"/>
              <a:t>/apache2 restart 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8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59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60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61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68"/>
          <a:stretch>
            <a:fillRect/>
          </a:stretch>
        </p:blipFill>
        <p:spPr bwMode="auto">
          <a:xfrm>
            <a:off x="0" y="0"/>
            <a:ext cx="18669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2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98"/>
          <a:stretch>
            <a:fillRect/>
          </a:stretch>
        </p:blipFill>
        <p:spPr bwMode="auto">
          <a:xfrm>
            <a:off x="0" y="0"/>
            <a:ext cx="17907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Text Box 72"/>
          <p:cNvSpPr txBox="1">
            <a:spLocks noChangeArrowheads="1"/>
          </p:cNvSpPr>
          <p:nvPr/>
        </p:nvSpPr>
        <p:spPr bwMode="auto">
          <a:xfrm>
            <a:off x="6934200" y="166688"/>
            <a:ext cx="106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6000" dirty="0" smtClean="0">
                <a:solidFill>
                  <a:srgbClr val="F2FDF7"/>
                </a:solidFill>
              </a:rPr>
              <a:t>0</a:t>
            </a:r>
            <a:r>
              <a:rPr lang="en-US" altLang="zh-TW" sz="6000" dirty="0" smtClean="0">
                <a:solidFill>
                  <a:srgbClr val="F2FDF7"/>
                </a:solidFill>
              </a:rPr>
              <a:t>6</a:t>
            </a:r>
            <a:endParaRPr lang="en-US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67830" y="1793032"/>
            <a:ext cx="62910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要確認</a:t>
            </a:r>
            <a:r>
              <a:rPr lang="en-US" altLang="zh-TW" sz="2800" dirty="0" err="1">
                <a:latin typeface="標楷體" pitchFamily="65" charset="-120"/>
                <a:ea typeface="標楷體" pitchFamily="65" charset="-120"/>
              </a:rPr>
              <a:t>memcached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安裝與否，需要運行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下面的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命令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：</a:t>
            </a:r>
            <a:endParaRPr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3" y="4113076"/>
            <a:ext cx="7509659" cy="769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39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4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5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58"/>
          <a:stretch>
            <a:fillRect/>
          </a:stretch>
        </p:blipFill>
        <p:spPr bwMode="auto">
          <a:xfrm>
            <a:off x="0" y="-28575"/>
            <a:ext cx="16383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36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58"/>
          <a:stretch>
            <a:fillRect/>
          </a:stretch>
        </p:blipFill>
        <p:spPr bwMode="auto">
          <a:xfrm>
            <a:off x="0" y="0"/>
            <a:ext cx="16383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37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88" r="6224"/>
          <a:stretch>
            <a:fillRect/>
          </a:stretch>
        </p:blipFill>
        <p:spPr bwMode="auto">
          <a:xfrm>
            <a:off x="0" y="0"/>
            <a:ext cx="9906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38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18" r="8714"/>
          <a:stretch>
            <a:fillRect/>
          </a:stretch>
        </p:blipFill>
        <p:spPr bwMode="auto">
          <a:xfrm>
            <a:off x="0" y="0"/>
            <a:ext cx="6858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 Box 39"/>
          <p:cNvSpPr txBox="1">
            <a:spLocks noChangeArrowheads="1"/>
          </p:cNvSpPr>
          <p:nvPr/>
        </p:nvSpPr>
        <p:spPr bwMode="auto">
          <a:xfrm>
            <a:off x="7397750" y="166688"/>
            <a:ext cx="106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6000" dirty="0" smtClean="0">
                <a:solidFill>
                  <a:srgbClr val="F2FDF7"/>
                </a:solidFill>
              </a:rPr>
              <a:t>0</a:t>
            </a:r>
            <a:r>
              <a:rPr lang="en-US" altLang="zh-TW" sz="6000" dirty="0">
                <a:solidFill>
                  <a:srgbClr val="F2FDF7"/>
                </a:solidFill>
              </a:rPr>
              <a:t>7</a:t>
            </a:r>
            <a:endParaRPr lang="en-US" altLang="en-US" dirty="0"/>
          </a:p>
        </p:txBody>
      </p:sp>
      <p:sp>
        <p:nvSpPr>
          <p:cNvPr id="13320" name="Rectangle 40"/>
          <p:cNvSpPr>
            <a:spLocks noChangeArrowheads="1"/>
          </p:cNvSpPr>
          <p:nvPr/>
        </p:nvSpPr>
        <p:spPr bwMode="auto">
          <a:xfrm>
            <a:off x="7556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3" name="矩形 2"/>
          <p:cNvSpPr/>
          <p:nvPr/>
        </p:nvSpPr>
        <p:spPr>
          <a:xfrm>
            <a:off x="1653741" y="1315973"/>
            <a:ext cx="53003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這將會啟動一個佔用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2G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內存的進程，並打開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11211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端口用於接收請求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905" y="2147925"/>
            <a:ext cx="427672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4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5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58"/>
          <a:stretch>
            <a:fillRect/>
          </a:stretch>
        </p:blipFill>
        <p:spPr bwMode="auto">
          <a:xfrm>
            <a:off x="0" y="-28575"/>
            <a:ext cx="16383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36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58"/>
          <a:stretch>
            <a:fillRect/>
          </a:stretch>
        </p:blipFill>
        <p:spPr bwMode="auto">
          <a:xfrm>
            <a:off x="0" y="0"/>
            <a:ext cx="16383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37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88" r="6224"/>
          <a:stretch>
            <a:fillRect/>
          </a:stretch>
        </p:blipFill>
        <p:spPr bwMode="auto">
          <a:xfrm>
            <a:off x="0" y="0"/>
            <a:ext cx="9906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38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18" r="8714"/>
          <a:stretch>
            <a:fillRect/>
          </a:stretch>
        </p:blipFill>
        <p:spPr bwMode="auto">
          <a:xfrm>
            <a:off x="0" y="0"/>
            <a:ext cx="6858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 Box 39"/>
          <p:cNvSpPr txBox="1">
            <a:spLocks noChangeArrowheads="1"/>
          </p:cNvSpPr>
          <p:nvPr/>
        </p:nvSpPr>
        <p:spPr bwMode="auto">
          <a:xfrm>
            <a:off x="7397750" y="166688"/>
            <a:ext cx="106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6000" dirty="0" smtClean="0">
                <a:solidFill>
                  <a:srgbClr val="F2FDF7"/>
                </a:solidFill>
              </a:rPr>
              <a:t>0</a:t>
            </a:r>
            <a:r>
              <a:rPr lang="en-US" altLang="zh-TW" sz="6000" dirty="0">
                <a:solidFill>
                  <a:srgbClr val="F2FDF7"/>
                </a:solidFill>
              </a:rPr>
              <a:t>8</a:t>
            </a:r>
            <a:endParaRPr lang="en-US" altLang="en-US" dirty="0"/>
          </a:p>
        </p:txBody>
      </p:sp>
      <p:sp>
        <p:nvSpPr>
          <p:cNvPr id="13320" name="Rectangle 40"/>
          <p:cNvSpPr>
            <a:spLocks noChangeArrowheads="1"/>
          </p:cNvSpPr>
          <p:nvPr/>
        </p:nvSpPr>
        <p:spPr bwMode="auto">
          <a:xfrm>
            <a:off x="7556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pic>
        <p:nvPicPr>
          <p:cNvPr id="16386" name="Picture 2" descr="C:\Users\rain_wang\Desktop\06WsRO00.jpe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68413"/>
            <a:ext cx="4325389" cy="342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815916" y="4686670"/>
            <a:ext cx="464863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 </a:t>
            </a:r>
            <a:r>
              <a:rPr lang="en-US" altLang="zh-TW" sz="2000" dirty="0" err="1">
                <a:latin typeface="標楷體" pitchFamily="65" charset="-120"/>
                <a:ea typeface="標楷體" pitchFamily="65" charset="-120"/>
              </a:rPr>
              <a:t>memcached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客戶端就是通過一種分佈式算法將數據保存到不同的 </a:t>
            </a:r>
            <a:r>
              <a:rPr lang="en-US" altLang="zh-TW" sz="2000" dirty="0" err="1">
                <a:latin typeface="標楷體" pitchFamily="65" charset="-120"/>
                <a:ea typeface="標楷體" pitchFamily="65" charset="-120"/>
              </a:rPr>
              <a:t>memcached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服務器上，將數據進行緩存。分佈式緩存，可以而知 </a:t>
            </a:r>
            <a:r>
              <a:rPr lang="en-US" altLang="zh-TW" sz="2000" dirty="0" err="1">
                <a:latin typeface="標楷體" pitchFamily="65" charset="-120"/>
                <a:ea typeface="標楷體" pitchFamily="65" charset="-120"/>
              </a:rPr>
              <a:t>memcached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可以進行大數據量的緩存</a:t>
            </a:r>
          </a:p>
        </p:txBody>
      </p:sp>
    </p:spTree>
    <p:extLst>
      <p:ext uri="{BB962C8B-B14F-4D97-AF65-F5344CB8AC3E}">
        <p14:creationId xmlns:p14="http://schemas.microsoft.com/office/powerpoint/2010/main" val="381212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8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59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60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61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68"/>
          <a:stretch>
            <a:fillRect/>
          </a:stretch>
        </p:blipFill>
        <p:spPr bwMode="auto">
          <a:xfrm>
            <a:off x="0" y="0"/>
            <a:ext cx="18669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2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98"/>
          <a:stretch>
            <a:fillRect/>
          </a:stretch>
        </p:blipFill>
        <p:spPr bwMode="auto">
          <a:xfrm>
            <a:off x="0" y="0"/>
            <a:ext cx="17907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Text Box 72"/>
          <p:cNvSpPr txBox="1">
            <a:spLocks noChangeArrowheads="1"/>
          </p:cNvSpPr>
          <p:nvPr/>
        </p:nvSpPr>
        <p:spPr bwMode="auto">
          <a:xfrm>
            <a:off x="6934200" y="166688"/>
            <a:ext cx="106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6000" dirty="0" smtClean="0">
                <a:solidFill>
                  <a:srgbClr val="F2FDF7"/>
                </a:solidFill>
              </a:rPr>
              <a:t>0</a:t>
            </a:r>
            <a:r>
              <a:rPr lang="en-US" altLang="zh-TW" sz="6000" dirty="0">
                <a:solidFill>
                  <a:srgbClr val="F2FDF7"/>
                </a:solidFill>
              </a:rPr>
              <a:t>9</a:t>
            </a:r>
            <a:endParaRPr lang="en-US" altLang="en-US" dirty="0"/>
          </a:p>
        </p:txBody>
      </p:sp>
      <p:pic>
        <p:nvPicPr>
          <p:cNvPr id="14339" name="Picture 3" descr="C:\Users\rain_wang\Desktop\06WsRO01.jpe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4930105" cy="421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858169" y="1439198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運作流程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:</a:t>
            </a:r>
            <a:endParaRPr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714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4C4C4C"/>
      </a:dk1>
      <a:lt1>
        <a:srgbClr val="CCCCCC"/>
      </a:lt1>
      <a:dk2>
        <a:srgbClr val="FF0080"/>
      </a:dk2>
      <a:lt2>
        <a:srgbClr val="666666"/>
      </a:lt2>
      <a:accent1>
        <a:srgbClr val="333333"/>
      </a:accent1>
      <a:accent2>
        <a:srgbClr val="66CCFF"/>
      </a:accent2>
      <a:accent3>
        <a:srgbClr val="E2E2E2"/>
      </a:accent3>
      <a:accent4>
        <a:srgbClr val="404040"/>
      </a:accent4>
      <a:accent5>
        <a:srgbClr val="ADADAD"/>
      </a:accent5>
      <a:accent6>
        <a:srgbClr val="5CB9E7"/>
      </a:accent6>
      <a:hlink>
        <a:srgbClr val="FF0080"/>
      </a:hlink>
      <a:folHlink>
        <a:srgbClr val="66666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3287</TotalTime>
  <Words>622</Words>
  <Application>Microsoft Office PowerPoint</Application>
  <PresentationFormat>如螢幕大小 (4:3)</PresentationFormat>
  <Paragraphs>83</Paragraphs>
  <Slides>20</Slides>
  <Notes>20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Default Design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Presentation Magazine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Coloured slides template background</dc:title>
  <dc:creator>Presentation Magazine</dc:creator>
  <cp:lastModifiedBy>Windows 使用者</cp:lastModifiedBy>
  <cp:revision>157</cp:revision>
  <dcterms:modified xsi:type="dcterms:W3CDTF">2016-08-18T09:42:46Z</dcterms:modified>
</cp:coreProperties>
</file>