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9" r:id="rId4"/>
    <p:sldId id="260" r:id="rId5"/>
    <p:sldId id="261" r:id="rId6"/>
    <p:sldId id="333" r:id="rId7"/>
    <p:sldId id="334" r:id="rId8"/>
    <p:sldId id="335" r:id="rId9"/>
    <p:sldId id="336" r:id="rId10"/>
    <p:sldId id="337" r:id="rId11"/>
    <p:sldId id="340" r:id="rId12"/>
    <p:sldId id="332" r:id="rId13"/>
    <p:sldId id="269" r:id="rId14"/>
    <p:sldId id="330" r:id="rId15"/>
    <p:sldId id="331" r:id="rId16"/>
    <p:sldId id="339" r:id="rId17"/>
    <p:sldId id="341" r:id="rId18"/>
    <p:sldId id="342" r:id="rId19"/>
    <p:sldId id="343" r:id="rId20"/>
    <p:sldId id="344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75" d="100"/>
          <a:sy n="75" d="100"/>
        </p:scale>
        <p:origin x="1152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5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6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57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779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388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1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6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3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0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7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6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7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838098"/>
            <a:ext cx="12192000" cy="1511666"/>
          </a:xfrm>
        </p:spPr>
        <p:txBody>
          <a:bodyPr/>
          <a:lstStyle/>
          <a:p>
            <a:pPr algn="ctr"/>
            <a:r>
              <a:rPr lang="en-US" altLang="ko-KR" dirty="0" smtClean="0"/>
              <a:t>ERP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웹개발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24155" y="5158380"/>
            <a:ext cx="2437331" cy="861420"/>
          </a:xfrm>
        </p:spPr>
        <p:txBody>
          <a:bodyPr/>
          <a:lstStyle/>
          <a:p>
            <a:r>
              <a:rPr lang="ko-KR" altLang="en-US" dirty="0" smtClean="0"/>
              <a:t>회사 프로젝트</a:t>
            </a:r>
            <a:endParaRPr lang="en-US" altLang="ko-KR" dirty="0" smtClean="0"/>
          </a:p>
          <a:p>
            <a:r>
              <a:rPr lang="ko-KR" altLang="en-US" dirty="0" smtClean="0"/>
              <a:t>강민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0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075" name="_x146837464" descr="EMB000027842c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2379504"/>
            <a:ext cx="5314668" cy="375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146836824" descr="EMB000027842c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81" y="2379504"/>
            <a:ext cx="4983148" cy="375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0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/>
          <p:cNvSpPr txBox="1">
            <a:spLocks/>
          </p:cNvSpPr>
          <p:nvPr/>
        </p:nvSpPr>
        <p:spPr>
          <a:xfrm>
            <a:off x="2143985" y="2731462"/>
            <a:ext cx="7818621" cy="2277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코드 구현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8728547" cy="951866"/>
          </a:xfrm>
        </p:spPr>
        <p:txBody>
          <a:bodyPr/>
          <a:lstStyle/>
          <a:p>
            <a:r>
              <a:rPr lang="en-US" altLang="ko-KR" dirty="0" smtClean="0"/>
              <a:t>React,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819" y="2267988"/>
            <a:ext cx="5133799" cy="173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037" y="4148659"/>
            <a:ext cx="5130650" cy="167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309360" y="2769402"/>
            <a:ext cx="5586627" cy="2454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chemeClr val="bg2"/>
                </a:solidFill>
              </a:rPr>
              <a:t>1. React</a:t>
            </a:r>
            <a:r>
              <a:rPr lang="ko-KR" altLang="en-US" sz="1700" dirty="0" smtClean="0">
                <a:solidFill>
                  <a:schemeClr val="bg2"/>
                </a:solidFill>
              </a:rPr>
              <a:t>와 </a:t>
            </a:r>
            <a:r>
              <a:rPr lang="en-US" altLang="ko-KR" sz="1700" dirty="0" err="1" smtClean="0">
                <a:solidFill>
                  <a:schemeClr val="bg2"/>
                </a:solidFill>
              </a:rPr>
              <a:t>Springboot</a:t>
            </a:r>
            <a:r>
              <a:rPr lang="ko-KR" altLang="en-US" sz="1700" dirty="0" smtClean="0">
                <a:solidFill>
                  <a:schemeClr val="bg2"/>
                </a:solidFill>
              </a:rPr>
              <a:t>를 연동하기 위해</a:t>
            </a:r>
            <a:endParaRPr lang="en-US" altLang="ko-KR" sz="1700" dirty="0" smtClean="0">
              <a:solidFill>
                <a:schemeClr val="bg2"/>
              </a:solidFill>
            </a:endParaRPr>
          </a:p>
          <a:p>
            <a:r>
              <a:rPr lang="en-US" altLang="ko-KR" sz="1700" dirty="0" smtClean="0">
                <a:solidFill>
                  <a:schemeClr val="bg2"/>
                </a:solidFill>
              </a:rPr>
              <a:t>    Apache Tomcat </a:t>
            </a:r>
            <a:r>
              <a:rPr lang="ko-KR" altLang="en-US" sz="1700" dirty="0" smtClean="0">
                <a:solidFill>
                  <a:schemeClr val="bg2"/>
                </a:solidFill>
              </a:rPr>
              <a:t>서버를 이용합니다</a:t>
            </a:r>
            <a:r>
              <a:rPr lang="en-US" altLang="ko-KR" sz="1700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sz="1700" dirty="0" smtClean="0">
              <a:solidFill>
                <a:schemeClr val="bg2"/>
              </a:solidFill>
            </a:endParaRPr>
          </a:p>
          <a:p>
            <a:r>
              <a:rPr lang="en-US" altLang="ko-KR" sz="1700" dirty="0" smtClean="0">
                <a:solidFill>
                  <a:schemeClr val="bg2"/>
                </a:solidFill>
              </a:rPr>
              <a:t>2. </a:t>
            </a:r>
            <a:r>
              <a:rPr lang="ko-KR" altLang="en-US" sz="1700" dirty="0" smtClean="0">
                <a:solidFill>
                  <a:schemeClr val="bg2"/>
                </a:solidFill>
              </a:rPr>
              <a:t>모든 </a:t>
            </a:r>
            <a:r>
              <a:rPr lang="en-US" altLang="ko-KR" sz="1700" dirty="0" smtClean="0">
                <a:solidFill>
                  <a:schemeClr val="bg2"/>
                </a:solidFill>
              </a:rPr>
              <a:t>@</a:t>
            </a:r>
            <a:r>
              <a:rPr lang="en-US" altLang="ko-KR" sz="1700" dirty="0" err="1" smtClean="0">
                <a:solidFill>
                  <a:schemeClr val="bg2"/>
                </a:solidFill>
              </a:rPr>
              <a:t>RestController</a:t>
            </a:r>
            <a:r>
              <a:rPr lang="ko-KR" altLang="en-US" sz="1700" dirty="0" smtClean="0">
                <a:solidFill>
                  <a:schemeClr val="bg2"/>
                </a:solidFill>
              </a:rPr>
              <a:t> 요청에 </a:t>
            </a:r>
            <a:r>
              <a:rPr lang="en-US" altLang="ko-KR" sz="1700" dirty="0" smtClean="0">
                <a:solidFill>
                  <a:schemeClr val="bg2"/>
                </a:solidFill>
              </a:rPr>
              <a:t>“/</a:t>
            </a:r>
            <a:r>
              <a:rPr lang="en-US" altLang="ko-KR" sz="1700" dirty="0" err="1" smtClean="0">
                <a:solidFill>
                  <a:schemeClr val="bg2"/>
                </a:solidFill>
              </a:rPr>
              <a:t>api</a:t>
            </a:r>
            <a:r>
              <a:rPr lang="en-US" altLang="ko-KR" sz="1700" dirty="0" smtClean="0">
                <a:solidFill>
                  <a:schemeClr val="bg2"/>
                </a:solidFill>
              </a:rPr>
              <a:t>/</a:t>
            </a:r>
            <a:r>
              <a:rPr lang="en-US" altLang="ko-KR" sz="1700" dirty="0" err="1" smtClean="0">
                <a:solidFill>
                  <a:schemeClr val="bg2"/>
                </a:solidFill>
              </a:rPr>
              <a:t>bmsweb</a:t>
            </a:r>
            <a:r>
              <a:rPr lang="en-US" altLang="ko-KR" sz="1700" dirty="0" smtClean="0">
                <a:solidFill>
                  <a:schemeClr val="bg2"/>
                </a:solidFill>
              </a:rPr>
              <a:t>”</a:t>
            </a:r>
          </a:p>
          <a:p>
            <a:r>
              <a:rPr lang="ko-KR" altLang="en-US" sz="1700" dirty="0" smtClean="0">
                <a:solidFill>
                  <a:schemeClr val="bg2"/>
                </a:solidFill>
              </a:rPr>
              <a:t>    을 붙이기 위해 </a:t>
            </a:r>
            <a:r>
              <a:rPr lang="en-US" altLang="ko-KR" sz="1700" dirty="0" err="1" smtClean="0">
                <a:solidFill>
                  <a:schemeClr val="bg2"/>
                </a:solidFill>
              </a:rPr>
              <a:t>configurePathMatch</a:t>
            </a:r>
            <a:r>
              <a:rPr lang="en-US" altLang="ko-KR" sz="1700" dirty="0" smtClean="0">
                <a:solidFill>
                  <a:schemeClr val="bg2"/>
                </a:solidFill>
              </a:rPr>
              <a:t> </a:t>
            </a:r>
            <a:r>
              <a:rPr lang="ko-KR" altLang="en-US" sz="1700" dirty="0" smtClean="0">
                <a:solidFill>
                  <a:schemeClr val="bg2"/>
                </a:solidFill>
              </a:rPr>
              <a:t>설정합니다</a:t>
            </a:r>
            <a:r>
              <a:rPr lang="en-US" altLang="ko-KR" sz="1700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sz="1700" dirty="0" smtClean="0">
              <a:solidFill>
                <a:schemeClr val="bg2"/>
              </a:solidFill>
            </a:endParaRPr>
          </a:p>
          <a:p>
            <a:r>
              <a:rPr lang="en-US" altLang="ko-KR" sz="1700" dirty="0" smtClean="0">
                <a:solidFill>
                  <a:schemeClr val="bg2"/>
                </a:solidFill>
              </a:rPr>
              <a:t>3. JWT Token</a:t>
            </a:r>
            <a:r>
              <a:rPr lang="ko-KR" altLang="en-US" sz="1700" dirty="0" smtClean="0">
                <a:solidFill>
                  <a:schemeClr val="bg2"/>
                </a:solidFill>
              </a:rPr>
              <a:t>을 헤더에 담아 응답 하기 위한 설정을</a:t>
            </a:r>
            <a:endParaRPr lang="en-US" altLang="ko-KR" sz="1700" dirty="0" smtClean="0">
              <a:solidFill>
                <a:schemeClr val="bg2"/>
              </a:solidFill>
            </a:endParaRPr>
          </a:p>
          <a:p>
            <a:r>
              <a:rPr lang="en-US" altLang="ko-KR" sz="1700" dirty="0">
                <a:solidFill>
                  <a:schemeClr val="bg2"/>
                </a:solidFill>
              </a:rPr>
              <a:t> </a:t>
            </a:r>
            <a:r>
              <a:rPr lang="en-US" altLang="ko-KR" sz="1700" dirty="0" smtClean="0">
                <a:solidFill>
                  <a:schemeClr val="bg2"/>
                </a:solidFill>
              </a:rPr>
              <a:t>   </a:t>
            </a:r>
            <a:r>
              <a:rPr lang="ko-KR" altLang="en-US" sz="1700" dirty="0" smtClean="0">
                <a:solidFill>
                  <a:schemeClr val="bg2"/>
                </a:solidFill>
              </a:rPr>
              <a:t>합니다</a:t>
            </a:r>
            <a:r>
              <a:rPr lang="en-US" altLang="ko-KR" sz="1700" dirty="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6497" y="25919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497" y="34553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362" y="47587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2055899" cy="951866"/>
          </a:xfrm>
        </p:spPr>
        <p:txBody>
          <a:bodyPr/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551" y="1488090"/>
            <a:ext cx="5556032" cy="313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1408080" y="4908043"/>
            <a:ext cx="9152827" cy="1591609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bg2"/>
                </a:solidFill>
              </a:rPr>
              <a:t>로그인을</a:t>
            </a:r>
            <a:r>
              <a:rPr lang="ko-KR" altLang="en-US" sz="2800" dirty="0" smtClean="0">
                <a:solidFill>
                  <a:schemeClr val="bg2"/>
                </a:solidFill>
              </a:rPr>
              <a:t> 시도하면 </a:t>
            </a:r>
            <a:r>
              <a:rPr lang="en-US" altLang="ko-KR" sz="2800" dirty="0" err="1" smtClean="0">
                <a:solidFill>
                  <a:schemeClr val="bg2"/>
                </a:solidFill>
              </a:rPr>
              <a:t>Springboot</a:t>
            </a:r>
            <a:r>
              <a:rPr lang="en-US" altLang="ko-KR" sz="2800" dirty="0" smtClean="0">
                <a:solidFill>
                  <a:schemeClr val="bg2"/>
                </a:solidFill>
              </a:rPr>
              <a:t> Security</a:t>
            </a:r>
            <a:r>
              <a:rPr lang="ko-KR" altLang="en-US" sz="2800" dirty="0" smtClean="0">
                <a:solidFill>
                  <a:schemeClr val="bg2"/>
                </a:solidFill>
              </a:rPr>
              <a:t>를 이용해서 인증을 하고</a:t>
            </a:r>
            <a:r>
              <a:rPr lang="en-US" altLang="ko-KR" sz="2800" dirty="0" smtClean="0">
                <a:solidFill>
                  <a:schemeClr val="bg2"/>
                </a:solidFill>
              </a:rPr>
              <a:t>, </a:t>
            </a:r>
            <a:r>
              <a:rPr lang="ko-KR" altLang="en-US" sz="2800" dirty="0" smtClean="0">
                <a:solidFill>
                  <a:schemeClr val="bg2"/>
                </a:solidFill>
              </a:rPr>
              <a:t>성공하면 </a:t>
            </a:r>
            <a:r>
              <a:rPr lang="en-US" altLang="ko-KR" sz="2800" dirty="0" smtClean="0">
                <a:solidFill>
                  <a:schemeClr val="bg2"/>
                </a:solidFill>
              </a:rPr>
              <a:t>JWT </a:t>
            </a:r>
            <a:r>
              <a:rPr lang="ko-KR" altLang="en-US" sz="2800" dirty="0" smtClean="0">
                <a:solidFill>
                  <a:schemeClr val="bg2"/>
                </a:solidFill>
              </a:rPr>
              <a:t>토큰을 생성하여 사용자에게 </a:t>
            </a:r>
            <a:r>
              <a:rPr lang="en-US" altLang="ko-KR" sz="2800" dirty="0" smtClean="0">
                <a:solidFill>
                  <a:schemeClr val="bg2"/>
                </a:solidFill>
              </a:rPr>
              <a:t>Response </a:t>
            </a:r>
            <a:r>
              <a:rPr lang="ko-KR" altLang="en-US" sz="2800" dirty="0" smtClean="0">
                <a:solidFill>
                  <a:schemeClr val="bg2"/>
                </a:solidFill>
              </a:rPr>
              <a:t>합니다</a:t>
            </a:r>
            <a:r>
              <a:rPr lang="en-US" altLang="ko-KR" sz="2800" dirty="0" smtClean="0">
                <a:solidFill>
                  <a:schemeClr val="bg2"/>
                </a:solidFill>
              </a:rPr>
              <a:t>.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058" y="818377"/>
            <a:ext cx="1975536" cy="380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7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en-US" altLang="ko-KR" dirty="0" smtClean="0"/>
              <a:t>Security</a:t>
            </a:r>
            <a:endParaRPr lang="ko-KR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373" y="3488210"/>
            <a:ext cx="6483178" cy="267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7013927" y="2737375"/>
            <a:ext cx="4930937" cy="22300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/>
                </a:solidFill>
              </a:rPr>
              <a:t>로그인 요청이 들어오면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pPr algn="ctr"/>
            <a:r>
              <a:rPr lang="en-US" altLang="ko-KR" sz="1700" dirty="0" err="1" smtClean="0">
                <a:solidFill>
                  <a:schemeClr val="bg2"/>
                </a:solidFill>
              </a:rPr>
              <a:t>UsernamePasswordAuthenticationToken</a:t>
            </a:r>
            <a:r>
              <a:rPr lang="en-US" altLang="ko-KR" sz="2000" dirty="0" smtClean="0">
                <a:solidFill>
                  <a:schemeClr val="bg2"/>
                </a:solidFill>
              </a:rPr>
              <a:t> </a:t>
            </a:r>
            <a:r>
              <a:rPr lang="ko-KR" altLang="en-US" sz="2000" dirty="0" smtClean="0">
                <a:solidFill>
                  <a:schemeClr val="bg2"/>
                </a:solidFill>
              </a:rPr>
              <a:t>을 생성해서 </a:t>
            </a:r>
            <a:r>
              <a:rPr lang="en-US" altLang="ko-KR" sz="1700" dirty="0" err="1" smtClean="0">
                <a:solidFill>
                  <a:schemeClr val="bg2"/>
                </a:solidFill>
              </a:rPr>
              <a:t>AuthenticationManager</a:t>
            </a:r>
            <a:r>
              <a:rPr lang="ko-KR" altLang="en-US" sz="2000" dirty="0" smtClean="0">
                <a:solidFill>
                  <a:schemeClr val="bg2"/>
                </a:solidFill>
              </a:rPr>
              <a:t>에 전달하여 인증을 합니다</a:t>
            </a:r>
            <a:r>
              <a:rPr lang="en-US" altLang="ko-KR" sz="2000" dirty="0" smtClean="0">
                <a:solidFill>
                  <a:schemeClr val="bg2"/>
                </a:solidFill>
              </a:rPr>
              <a:t>.</a:t>
            </a:r>
          </a:p>
          <a:p>
            <a:pPr algn="ctr"/>
            <a:endParaRPr lang="ko-KR" altLang="en-US" sz="2000" dirty="0">
              <a:solidFill>
                <a:schemeClr val="bg2"/>
              </a:solidFill>
            </a:endParaRP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107" y="1737926"/>
            <a:ext cx="6475228" cy="142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7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en-US" altLang="ko-KR" dirty="0" smtClean="0"/>
              <a:t>JWT Token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026" y="1456267"/>
            <a:ext cx="5697272" cy="214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026" y="3642411"/>
            <a:ext cx="5705173" cy="310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570456" y="2431889"/>
            <a:ext cx="4930937" cy="22300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</a:rPr>
              <a:t>Security </a:t>
            </a:r>
            <a:r>
              <a:rPr lang="ko-KR" altLang="en-US" sz="2000" dirty="0" smtClean="0">
                <a:solidFill>
                  <a:schemeClr val="bg2"/>
                </a:solidFill>
              </a:rPr>
              <a:t>에서 로그인 인증을 성공하면 </a:t>
            </a:r>
            <a:r>
              <a:rPr lang="en-US" altLang="ko-KR" sz="2000" dirty="0" smtClean="0">
                <a:solidFill>
                  <a:schemeClr val="bg2"/>
                </a:solidFill>
              </a:rPr>
              <a:t>JWT </a:t>
            </a:r>
            <a:r>
              <a:rPr lang="en-US" altLang="ko-KR" sz="2000" dirty="0" err="1" smtClean="0">
                <a:solidFill>
                  <a:schemeClr val="bg2"/>
                </a:solidFill>
              </a:rPr>
              <a:t>AccessToken</a:t>
            </a:r>
            <a:r>
              <a:rPr lang="en-US" altLang="ko-KR" sz="2000" dirty="0" smtClean="0">
                <a:solidFill>
                  <a:schemeClr val="bg2"/>
                </a:solidFill>
              </a:rPr>
              <a:t> </a:t>
            </a:r>
            <a:r>
              <a:rPr lang="ko-KR" altLang="en-US" sz="2000" dirty="0" smtClean="0">
                <a:solidFill>
                  <a:schemeClr val="bg2"/>
                </a:solidFill>
              </a:rPr>
              <a:t>과 </a:t>
            </a:r>
            <a:r>
              <a:rPr lang="en-US" altLang="ko-KR" sz="2000" dirty="0" err="1" smtClean="0">
                <a:solidFill>
                  <a:schemeClr val="bg2"/>
                </a:solidFill>
              </a:rPr>
              <a:t>RefreshToken</a:t>
            </a:r>
            <a:r>
              <a:rPr lang="ko-KR" altLang="en-US" sz="2000" dirty="0" smtClean="0">
                <a:solidFill>
                  <a:schemeClr val="bg2"/>
                </a:solidFill>
              </a:rPr>
              <a:t>을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2"/>
                </a:solidFill>
              </a:rPr>
              <a:t>생성하여 </a:t>
            </a:r>
            <a:r>
              <a:rPr lang="en-US" altLang="ko-KR" sz="2000" dirty="0" smtClean="0">
                <a:solidFill>
                  <a:schemeClr val="bg2"/>
                </a:solidFill>
              </a:rPr>
              <a:t>Response </a:t>
            </a:r>
            <a:r>
              <a:rPr lang="ko-KR" altLang="en-US" sz="2000" dirty="0" smtClean="0">
                <a:solidFill>
                  <a:schemeClr val="bg2"/>
                </a:solidFill>
              </a:rPr>
              <a:t>합니다</a:t>
            </a:r>
            <a:r>
              <a:rPr lang="en-US" altLang="ko-KR" sz="2000" dirty="0" smtClean="0">
                <a:solidFill>
                  <a:schemeClr val="bg2"/>
                </a:solidFill>
              </a:rPr>
              <a:t>.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en-US" altLang="ko-KR" dirty="0"/>
              <a:t>Validation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6" y="3190481"/>
            <a:ext cx="7242493" cy="3004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6" y="1953578"/>
            <a:ext cx="7242493" cy="102683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901417" y="2674938"/>
            <a:ext cx="3975624" cy="22300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/>
                </a:solidFill>
              </a:rPr>
              <a:t>컨트롤러 요청 시에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2"/>
                </a:solidFill>
              </a:rPr>
              <a:t>메시지 컨버터로 전달받은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2"/>
                </a:solidFill>
              </a:rPr>
              <a:t>데이터들을 검사합니다</a:t>
            </a:r>
            <a:r>
              <a:rPr lang="en-US" altLang="ko-KR" sz="2000" dirty="0" smtClean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9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en-US" altLang="ko-KR" dirty="0" smtClean="0"/>
              <a:t>AOP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3" y="1932904"/>
            <a:ext cx="5062065" cy="2943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64" y="1934490"/>
            <a:ext cx="6475898" cy="294231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08050" y="5405120"/>
            <a:ext cx="10167950" cy="8607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/>
                </a:solidFill>
              </a:rPr>
              <a:t>유효성 검사 후 예외 발생 시에 설정한 </a:t>
            </a:r>
            <a:r>
              <a:rPr lang="en-US" altLang="ko-KR" sz="2000" dirty="0" err="1" smtClean="0">
                <a:solidFill>
                  <a:schemeClr val="bg2"/>
                </a:solidFill>
              </a:rPr>
              <a:t>CustomException</a:t>
            </a:r>
            <a:r>
              <a:rPr lang="en-US" altLang="ko-KR" sz="2000" dirty="0" smtClean="0">
                <a:solidFill>
                  <a:schemeClr val="bg2"/>
                </a:solidFill>
              </a:rPr>
              <a:t> </a:t>
            </a:r>
            <a:r>
              <a:rPr lang="ko-KR" altLang="en-US" sz="2000" dirty="0" smtClean="0">
                <a:solidFill>
                  <a:schemeClr val="bg2"/>
                </a:solidFill>
              </a:rPr>
              <a:t>을 작동합니다</a:t>
            </a:r>
            <a:r>
              <a:rPr lang="en-US" altLang="ko-KR" sz="2000" dirty="0" smtClean="0">
                <a:solidFill>
                  <a:schemeClr val="bg2"/>
                </a:solidFill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schemeClr val="bg2"/>
                </a:solidFill>
              </a:rPr>
              <a:t>그리고 </a:t>
            </a:r>
            <a:r>
              <a:rPr lang="ko-KR" altLang="en-US" sz="2000" dirty="0" err="1" smtClean="0">
                <a:solidFill>
                  <a:schemeClr val="bg2"/>
                </a:solidFill>
              </a:rPr>
              <a:t>상태코드</a:t>
            </a:r>
            <a:r>
              <a:rPr lang="en-US" altLang="ko-KR" sz="2000" dirty="0" smtClean="0">
                <a:solidFill>
                  <a:schemeClr val="bg2"/>
                </a:solidFill>
              </a:rPr>
              <a:t>, </a:t>
            </a:r>
            <a:r>
              <a:rPr lang="ko-KR" altLang="en-US" sz="2000" dirty="0" smtClean="0">
                <a:solidFill>
                  <a:schemeClr val="bg2"/>
                </a:solidFill>
              </a:rPr>
              <a:t>에러메시지를 </a:t>
            </a:r>
            <a:r>
              <a:rPr lang="en-US" altLang="ko-KR" sz="2000" dirty="0" smtClean="0">
                <a:solidFill>
                  <a:schemeClr val="bg2"/>
                </a:solidFill>
              </a:rPr>
              <a:t>Response </a:t>
            </a:r>
            <a:r>
              <a:rPr lang="ko-KR" altLang="en-US" sz="2000" dirty="0" smtClean="0">
                <a:solidFill>
                  <a:schemeClr val="bg2"/>
                </a:solidFill>
              </a:rPr>
              <a:t>합니다</a:t>
            </a:r>
            <a:r>
              <a:rPr lang="en-US" altLang="ko-KR" sz="2000" dirty="0" smtClean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6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en-US" altLang="ko-KR" dirty="0"/>
              <a:t>Transaction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9" y="1889760"/>
            <a:ext cx="6048120" cy="404368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776719" y="2330975"/>
            <a:ext cx="5218945" cy="33484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8400" y="2926080"/>
            <a:ext cx="4043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INSERT, UPDATE, DELETE </a:t>
            </a:r>
            <a:r>
              <a:rPr lang="ko-KR" altLang="en-US" dirty="0">
                <a:solidFill>
                  <a:schemeClr val="bg2"/>
                </a:solidFill>
              </a:rPr>
              <a:t>를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여러 건 동시에 처리해야 하는 경우에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만약 </a:t>
            </a:r>
            <a:r>
              <a:rPr lang="en-US" altLang="ko-KR" dirty="0">
                <a:solidFill>
                  <a:schemeClr val="bg2"/>
                </a:solidFill>
              </a:rPr>
              <a:t>1</a:t>
            </a:r>
            <a:r>
              <a:rPr lang="ko-KR" altLang="en-US" dirty="0">
                <a:solidFill>
                  <a:schemeClr val="bg2"/>
                </a:solidFill>
              </a:rPr>
              <a:t>건 이라도 실패하면 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Rollback </a:t>
            </a:r>
            <a:r>
              <a:rPr lang="ko-KR" altLang="en-US" dirty="0">
                <a:solidFill>
                  <a:schemeClr val="bg2"/>
                </a:solidFill>
              </a:rPr>
              <a:t>이 되고</a:t>
            </a:r>
            <a:r>
              <a:rPr lang="en-US" altLang="ko-KR" dirty="0">
                <a:solidFill>
                  <a:schemeClr val="bg2"/>
                </a:solidFill>
              </a:rPr>
              <a:t>,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AOP</a:t>
            </a:r>
            <a:r>
              <a:rPr lang="ko-KR" altLang="en-US" dirty="0">
                <a:solidFill>
                  <a:schemeClr val="bg2"/>
                </a:solidFill>
              </a:rPr>
              <a:t>에 의해 발생한 예외에 대한 처리를 합니다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5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en-US" altLang="ko-KR" dirty="0" smtClean="0"/>
              <a:t>File Upload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57" y="1517790"/>
            <a:ext cx="5178806" cy="495732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502503" y="1690657"/>
            <a:ext cx="5218945" cy="46115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4227" y="2149791"/>
            <a:ext cx="4043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파일 업로드 </a:t>
            </a:r>
            <a:r>
              <a:rPr lang="ko-KR" altLang="en-US" dirty="0" err="1" smtClean="0">
                <a:solidFill>
                  <a:schemeClr val="bg2"/>
                </a:solidFill>
              </a:rPr>
              <a:t>요청시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FTP </a:t>
            </a:r>
            <a:r>
              <a:rPr lang="ko-KR" altLang="en-US" dirty="0">
                <a:solidFill>
                  <a:schemeClr val="bg2"/>
                </a:solidFill>
              </a:rPr>
              <a:t>서버에 </a:t>
            </a:r>
            <a:r>
              <a:rPr lang="ko-KR" altLang="en-US" dirty="0" smtClean="0">
                <a:solidFill>
                  <a:schemeClr val="bg2"/>
                </a:solidFill>
              </a:rPr>
              <a:t>접속하고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저장 경로에 폴더 유무 확인 후에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파일 업로드를 하고</a:t>
            </a:r>
            <a:r>
              <a:rPr lang="en-US" altLang="ko-KR" dirty="0" smtClean="0">
                <a:solidFill>
                  <a:schemeClr val="bg2"/>
                </a:solidFill>
              </a:rPr>
              <a:t>,</a:t>
            </a: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FTP </a:t>
            </a:r>
            <a:r>
              <a:rPr lang="ko-KR" altLang="en-US" dirty="0" smtClean="0">
                <a:solidFill>
                  <a:schemeClr val="bg2"/>
                </a:solidFill>
              </a:rPr>
              <a:t>서버를 닫아 줍니다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그리고 데이터베이스에 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INSERT / UPDATE </a:t>
            </a:r>
            <a:r>
              <a:rPr lang="ko-KR" altLang="en-US" dirty="0" smtClean="0">
                <a:solidFill>
                  <a:schemeClr val="bg2"/>
                </a:solidFill>
              </a:rPr>
              <a:t>를 합니다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383766" y="331652"/>
            <a:ext cx="3095897" cy="739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mtClean="0"/>
              <a:t>개발자 소개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63040" y="1476103"/>
            <a:ext cx="8882743" cy="18679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강민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r>
              <a:rPr lang="en-US" altLang="ko-KR" dirty="0" smtClean="0">
                <a:solidFill>
                  <a:schemeClr val="tx1"/>
                </a:solidFill>
              </a:rPr>
              <a:t>: 010-9046-7290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>
                <a:solidFill>
                  <a:schemeClr val="tx1"/>
                </a:solidFill>
              </a:rPr>
              <a:t>https://github.com/bugger0330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Blog </a:t>
            </a:r>
            <a:r>
              <a:rPr lang="en-US" altLang="ko-KR" dirty="0">
                <a:solidFill>
                  <a:schemeClr val="tx1"/>
                </a:solidFill>
              </a:rPr>
              <a:t>: https://blog.naver.com/bugger0330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3039" y="3749040"/>
            <a:ext cx="8882743" cy="25799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4389121" y="3801270"/>
            <a:ext cx="2651760" cy="731520"/>
          </a:xfrm>
          <a:prstGeom prst="horizontalScroll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 있는 분야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1714" y="5139417"/>
            <a:ext cx="2457407" cy="1104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HTML/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44434" y="5139417"/>
            <a:ext cx="2457407" cy="1104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r>
              <a:rPr lang="en-US" altLang="ko-KR" dirty="0" smtClean="0"/>
              <a:t>Spring / </a:t>
            </a:r>
            <a:r>
              <a:rPr lang="en-US" altLang="ko-KR" dirty="0" err="1" smtClean="0"/>
              <a:t>springboot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57154" y="5139417"/>
            <a:ext cx="2457407" cy="111310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MYSQL / </a:t>
            </a:r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sp>
        <p:nvSpPr>
          <p:cNvPr id="11" name="포인트가 5개인 별 10"/>
          <p:cNvSpPr/>
          <p:nvPr/>
        </p:nvSpPr>
        <p:spPr>
          <a:xfrm>
            <a:off x="5632268" y="4623827"/>
            <a:ext cx="431075" cy="4278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5027023" y="4622200"/>
            <a:ext cx="431075" cy="4278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237513" y="4622200"/>
            <a:ext cx="431075" cy="4278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2902970" y="4605395"/>
            <a:ext cx="431075" cy="4278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2297725" y="4603768"/>
            <a:ext cx="431075" cy="4278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3508215" y="4619836"/>
            <a:ext cx="431075" cy="4278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8387825" y="4586757"/>
            <a:ext cx="431075" cy="4278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5개인 별 19"/>
          <p:cNvSpPr/>
          <p:nvPr/>
        </p:nvSpPr>
        <p:spPr>
          <a:xfrm>
            <a:off x="7782580" y="4585130"/>
            <a:ext cx="431075" cy="4278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5개인 별 20"/>
          <p:cNvSpPr/>
          <p:nvPr/>
        </p:nvSpPr>
        <p:spPr>
          <a:xfrm>
            <a:off x="8993070" y="4585130"/>
            <a:ext cx="431075" cy="4278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en-US" altLang="ko-KR" dirty="0" smtClean="0"/>
              <a:t>File Download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656079"/>
            <a:ext cx="5131226" cy="47974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502503" y="1690657"/>
            <a:ext cx="5218945" cy="46115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4227" y="2149791"/>
            <a:ext cx="4043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파일 </a:t>
            </a:r>
            <a:r>
              <a:rPr lang="ko-KR" altLang="en-US" dirty="0" smtClean="0">
                <a:solidFill>
                  <a:schemeClr val="bg2"/>
                </a:solidFill>
              </a:rPr>
              <a:t>다운로드 </a:t>
            </a:r>
            <a:r>
              <a:rPr lang="ko-KR" altLang="en-US" dirty="0" err="1" smtClean="0">
                <a:solidFill>
                  <a:schemeClr val="bg2"/>
                </a:solidFill>
              </a:rPr>
              <a:t>요청시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FTP </a:t>
            </a:r>
            <a:r>
              <a:rPr lang="ko-KR" altLang="en-US" dirty="0">
                <a:solidFill>
                  <a:schemeClr val="bg2"/>
                </a:solidFill>
              </a:rPr>
              <a:t>서버에 </a:t>
            </a:r>
            <a:r>
              <a:rPr lang="ko-KR" altLang="en-US" dirty="0" smtClean="0">
                <a:solidFill>
                  <a:schemeClr val="bg2"/>
                </a:solidFill>
              </a:rPr>
              <a:t>접속하고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저장 경로에 폴더 유무 확인 후에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전체 파일 리스트를 가지고 옵니다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파일 </a:t>
            </a:r>
            <a:r>
              <a:rPr lang="ko-KR" altLang="en-US" dirty="0" err="1" smtClean="0">
                <a:solidFill>
                  <a:schemeClr val="bg2"/>
                </a:solidFill>
              </a:rPr>
              <a:t>확장자를</a:t>
            </a:r>
            <a:r>
              <a:rPr lang="ko-KR" altLang="en-US" dirty="0" smtClean="0">
                <a:solidFill>
                  <a:schemeClr val="bg2"/>
                </a:solidFill>
              </a:rPr>
              <a:t> 대문자로 통일하고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파일을 찾으면 </a:t>
            </a:r>
            <a:r>
              <a:rPr lang="en-US" altLang="ko-KR" dirty="0" smtClean="0">
                <a:solidFill>
                  <a:schemeClr val="bg2"/>
                </a:solidFill>
              </a:rPr>
              <a:t>Response </a:t>
            </a:r>
            <a:r>
              <a:rPr lang="ko-KR" altLang="en-US" dirty="0" smtClean="0">
                <a:solidFill>
                  <a:schemeClr val="bg2"/>
                </a:solidFill>
              </a:rPr>
              <a:t>합니다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그리고 </a:t>
            </a:r>
            <a:r>
              <a:rPr lang="en-US" altLang="ko-KR" dirty="0" smtClean="0">
                <a:solidFill>
                  <a:schemeClr val="bg2"/>
                </a:solidFill>
              </a:rPr>
              <a:t>FTP </a:t>
            </a:r>
            <a:r>
              <a:rPr lang="ko-KR" altLang="en-US" dirty="0" smtClean="0">
                <a:solidFill>
                  <a:schemeClr val="bg2"/>
                </a:solidFill>
              </a:rPr>
              <a:t>서버를 닫아 줍니다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8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3128055" y="2675649"/>
            <a:ext cx="7165476" cy="1506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8800" dirty="0" smtClean="0"/>
              <a:t>감사합니다</a:t>
            </a:r>
            <a:r>
              <a:rPr lang="en-US" altLang="ko-KR" sz="8800" dirty="0" smtClean="0"/>
              <a:t>!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45575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4141789" cy="99059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1672046" y="2165766"/>
            <a:ext cx="9944098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800" dirty="0" smtClean="0"/>
              <a:t>프로젝트 개요</a:t>
            </a: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800" dirty="0" err="1" smtClean="0"/>
              <a:t>테스팅</a:t>
            </a:r>
            <a:r>
              <a:rPr lang="ko-KR" altLang="en-US" sz="2800" dirty="0" smtClean="0"/>
              <a:t> 결과 화면</a:t>
            </a: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800" dirty="0" smtClean="0"/>
              <a:t>코드 구현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6145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4141789" cy="990599"/>
          </a:xfrm>
        </p:spPr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758313" y="1645607"/>
            <a:ext cx="10733088" cy="47963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/>
              <a:t>프로젝트 명 </a:t>
            </a:r>
            <a:r>
              <a:rPr lang="en-US" altLang="ko-KR" sz="2800" dirty="0" smtClean="0"/>
              <a:t>: BMSWEB ERP </a:t>
            </a:r>
            <a:r>
              <a:rPr lang="ko-KR" altLang="en-US" sz="2800" dirty="0" smtClean="0"/>
              <a:t>시스템 </a:t>
            </a:r>
            <a:r>
              <a:rPr lang="ko-KR" altLang="en-US" sz="2800" dirty="0" err="1" smtClean="0"/>
              <a:t>웹개발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800" dirty="0" smtClean="0"/>
          </a:p>
          <a:p>
            <a:r>
              <a:rPr lang="ko-KR" altLang="en-US" sz="2800" dirty="0" smtClean="0"/>
              <a:t>개발 기간 </a:t>
            </a:r>
            <a:r>
              <a:rPr lang="en-US" altLang="ko-KR" sz="2800" dirty="0" smtClean="0"/>
              <a:t>: 2023.1.12 </a:t>
            </a:r>
            <a:r>
              <a:rPr lang="en-US" altLang="ko-KR" sz="2800" dirty="0"/>
              <a:t>~ </a:t>
            </a:r>
            <a:r>
              <a:rPr lang="ko-KR" altLang="en-US" sz="2800" dirty="0" err="1" smtClean="0"/>
              <a:t>진행중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개발 인원 </a:t>
            </a:r>
            <a:r>
              <a:rPr lang="en-US" altLang="ko-KR" sz="2800" dirty="0" smtClean="0"/>
              <a:t>: 2</a:t>
            </a:r>
            <a:r>
              <a:rPr lang="ko-KR" altLang="en-US" sz="2800" dirty="0" smtClean="0"/>
              <a:t>명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개발 목표 </a:t>
            </a:r>
            <a:r>
              <a:rPr lang="en-US" altLang="ko-KR" sz="2800" dirty="0" smtClean="0"/>
              <a:t>: Visual </a:t>
            </a:r>
            <a:r>
              <a:rPr lang="en-US" altLang="ko-KR" sz="2800" dirty="0" err="1" smtClean="0"/>
              <a:t>FoxPRO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를 사용하여 만든 </a:t>
            </a:r>
            <a:r>
              <a:rPr lang="en-US" altLang="ko-KR" sz="2800" dirty="0" smtClean="0"/>
              <a:t>ERP </a:t>
            </a:r>
            <a:r>
              <a:rPr lang="ko-KR" altLang="en-US" sz="2800" dirty="0" smtClean="0"/>
              <a:t>시스템을</a:t>
            </a:r>
            <a:endParaRPr lang="en-US" altLang="ko-KR" sz="2800" dirty="0" smtClean="0"/>
          </a:p>
          <a:p>
            <a:pPr lvl="4">
              <a:buNone/>
            </a:pPr>
            <a:r>
              <a:rPr lang="en-US" altLang="ko-KR" sz="2200" dirty="0" smtClean="0"/>
              <a:t>	  </a:t>
            </a:r>
            <a:r>
              <a:rPr lang="en-US" altLang="ko-KR" sz="2800" dirty="0" err="1" smtClean="0"/>
              <a:t>Springboot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를 활용한 웹 </a:t>
            </a:r>
            <a:r>
              <a:rPr lang="en-US" altLang="ko-KR" sz="2800" dirty="0" smtClean="0"/>
              <a:t>ERP </a:t>
            </a:r>
            <a:r>
              <a:rPr lang="ko-KR" altLang="en-US" sz="2800" dirty="0" smtClean="0"/>
              <a:t>시스템으로 개발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065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815430" y="378026"/>
            <a:ext cx="2078519" cy="766482"/>
          </a:xfrm>
        </p:spPr>
        <p:txBody>
          <a:bodyPr/>
          <a:lstStyle/>
          <a:p>
            <a:r>
              <a:rPr lang="ko-KR" altLang="en-US" dirty="0" smtClean="0"/>
              <a:t>개발 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98" y="2964979"/>
            <a:ext cx="1078133" cy="15210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2" y="3248298"/>
            <a:ext cx="1149423" cy="11494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2" y="4519984"/>
            <a:ext cx="979096" cy="14094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32" y="2956974"/>
            <a:ext cx="1529070" cy="15290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686" y="4783548"/>
            <a:ext cx="1282463" cy="1158030"/>
          </a:xfrm>
          <a:prstGeom prst="rect">
            <a:avLst/>
          </a:prstGeom>
        </p:spPr>
      </p:pic>
      <p:sp>
        <p:nvSpPr>
          <p:cNvPr id="15" name="제목 4"/>
          <p:cNvSpPr txBox="1">
            <a:spLocks/>
          </p:cNvSpPr>
          <p:nvPr/>
        </p:nvSpPr>
        <p:spPr>
          <a:xfrm>
            <a:off x="1373740" y="1590277"/>
            <a:ext cx="3447500" cy="7664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/>
              <a:t>FrontEnd</a:t>
            </a:r>
            <a:endParaRPr lang="ko-KR" altLang="en-US" dirty="0"/>
          </a:p>
        </p:txBody>
      </p:sp>
      <p:sp>
        <p:nvSpPr>
          <p:cNvPr id="16" name="제목 4"/>
          <p:cNvSpPr txBox="1">
            <a:spLocks/>
          </p:cNvSpPr>
          <p:nvPr/>
        </p:nvSpPr>
        <p:spPr>
          <a:xfrm>
            <a:off x="7673419" y="1513299"/>
            <a:ext cx="3168427" cy="7664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err="1"/>
              <a:t>BackEnd</a:t>
            </a:r>
            <a:endParaRPr lang="ko-KR" altLang="en-US" dirty="0"/>
          </a:p>
        </p:txBody>
      </p:sp>
      <p:pic>
        <p:nvPicPr>
          <p:cNvPr id="1026" name="Picture 2" descr="스프링(Spring), 스프링 부트(Spring Boot)란? 개념 정리 - Easy is Perf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71" y="2741361"/>
            <a:ext cx="3688081" cy="15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] 스프링 부트 시큐리티(Spring Boot Security) 개념 : 네이버 블로그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144" y="2926796"/>
            <a:ext cx="1741403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8" name="Picture 2" descr="JWT(Json Web Token) 알아가기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27854" y="4860325"/>
            <a:ext cx="2374457" cy="1107260"/>
          </a:xfrm>
          <a:prstGeom prst="rect">
            <a:avLst/>
          </a:prstGeom>
          <a:noFill/>
        </p:spPr>
      </p:pic>
      <p:pic>
        <p:nvPicPr>
          <p:cNvPr id="50180" name="Picture 4" descr="React 18 버전의 실상을 파헤치다. - 오픈소스컨설팅 테크블로그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59324" y="4937854"/>
            <a:ext cx="2171271" cy="1011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41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/>
          <p:cNvSpPr txBox="1">
            <a:spLocks/>
          </p:cNvSpPr>
          <p:nvPr/>
        </p:nvSpPr>
        <p:spPr>
          <a:xfrm>
            <a:off x="2997425" y="2843222"/>
            <a:ext cx="7818621" cy="2277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테스팅</a:t>
            </a: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결과 화면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77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1025" name="_x146959504" descr="EMB00003cfc23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928" y="2367866"/>
            <a:ext cx="7634055" cy="38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46957584" descr="EMB00003cfc23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24" y="2023061"/>
            <a:ext cx="1306199" cy="4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28928" y="2494280"/>
            <a:ext cx="184272" cy="51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23323" y="2023060"/>
            <a:ext cx="1306199" cy="4157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651760" y="2738120"/>
            <a:ext cx="1046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1025" name="_x146839784" descr="EMB000027842b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770344"/>
            <a:ext cx="4761157" cy="238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46838184" descr="EMB000027842b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30" y="2334724"/>
            <a:ext cx="3758810" cy="39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46838504" descr="EMB000027842bf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4293681"/>
            <a:ext cx="4761158" cy="237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5707380" y="3162300"/>
            <a:ext cx="19964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707380" y="5425440"/>
            <a:ext cx="19964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63991" y="2689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63992" y="4953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7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46112" y="452718"/>
            <a:ext cx="4435340" cy="951866"/>
          </a:xfrm>
        </p:spPr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2049" name="_x146837384" descr="EMB000027842c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2645935"/>
            <a:ext cx="5400675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146838824" descr="EMB000027842c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4257394"/>
            <a:ext cx="5400675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998581" y="1808480"/>
            <a:ext cx="2685180" cy="7325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2"/>
                </a:solidFill>
              </a:rPr>
              <a:t>Excel </a:t>
            </a:r>
            <a:r>
              <a:rPr lang="ko-KR" altLang="en-US" sz="2000" dirty="0" smtClean="0">
                <a:solidFill>
                  <a:schemeClr val="bg2"/>
                </a:solidFill>
              </a:rPr>
              <a:t>다운로드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pic>
        <p:nvPicPr>
          <p:cNvPr id="2053" name="_x146838264" descr="EMB000027842c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8" y="2639659"/>
            <a:ext cx="2045017" cy="16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146838024" descr="EMB000027842c0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60" y="4382806"/>
            <a:ext cx="5400675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7717907" y="1808480"/>
            <a:ext cx="2685180" cy="7325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2"/>
                </a:solidFill>
              </a:rPr>
              <a:t>알림창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</TotalTime>
  <Words>322</Words>
  <Application>Microsoft Office PowerPoint</Application>
  <PresentationFormat>와이드스크린</PresentationFormat>
  <Paragraphs>108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Wingdings 3</vt:lpstr>
      <vt:lpstr>이온</vt:lpstr>
      <vt:lpstr>ERP 시스템 웹개발</vt:lpstr>
      <vt:lpstr>PowerPoint 프레젠테이션</vt:lpstr>
      <vt:lpstr>목차</vt:lpstr>
      <vt:lpstr>프로젝트 개요</vt:lpstr>
      <vt:lpstr>개발 툴</vt:lpstr>
      <vt:lpstr>PowerPoint 프레젠테이션</vt:lpstr>
      <vt:lpstr>인터페이스</vt:lpstr>
      <vt:lpstr>인터페이스</vt:lpstr>
      <vt:lpstr>인터페이스</vt:lpstr>
      <vt:lpstr>인터페이스</vt:lpstr>
      <vt:lpstr>PowerPoint 프레젠테이션</vt:lpstr>
      <vt:lpstr>React, Springboot 연동</vt:lpstr>
      <vt:lpstr>Login</vt:lpstr>
      <vt:lpstr>Security</vt:lpstr>
      <vt:lpstr>JWT Token</vt:lpstr>
      <vt:lpstr>Validation</vt:lpstr>
      <vt:lpstr>AOP</vt:lpstr>
      <vt:lpstr>Transaction</vt:lpstr>
      <vt:lpstr>File Upload</vt:lpstr>
      <vt:lpstr>File Download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정관장 몰</dc:title>
  <dc:creator>강민</dc:creator>
  <cp:lastModifiedBy>kang</cp:lastModifiedBy>
  <cp:revision>209</cp:revision>
  <dcterms:created xsi:type="dcterms:W3CDTF">2022-08-21T04:17:41Z</dcterms:created>
  <dcterms:modified xsi:type="dcterms:W3CDTF">2023-12-05T07:49:41Z</dcterms:modified>
</cp:coreProperties>
</file>