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2" r:id="rId4"/>
    <p:sldId id="262" r:id="rId5"/>
    <p:sldId id="261" r:id="rId6"/>
    <p:sldId id="296" r:id="rId7"/>
    <p:sldId id="264" r:id="rId8"/>
    <p:sldId id="311" r:id="rId9"/>
    <p:sldId id="295" r:id="rId10"/>
    <p:sldId id="263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66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</p:embeddedFont>
    <p:embeddedFont>
      <p:font typeface="Roboto Condensed" panose="020000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58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33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8" name="Google Shape;128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 panose="02000000000000000000"/>
              <a:buChar char="»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⋄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●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○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 panose="02000000000000000000"/>
              <a:buChar char="■"/>
              <a:defRPr sz="2000">
                <a:solidFill>
                  <a:schemeClr val="dk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107315" y="1707515"/>
            <a:ext cx="5671185" cy="1695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XÂY DỰNG WEBSITE BÁN XE ĐẠP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179070" y="3402965"/>
            <a:ext cx="27019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bg1"/>
                </a:solidFill>
                <a:latin typeface="Oswald" charset="0"/>
                <a:cs typeface="Oswald" charset="0"/>
                <a:sym typeface="+mn-ea"/>
              </a:rPr>
              <a:t>THÀNH VIÊN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bg1"/>
                </a:solidFill>
                <a:latin typeface="Oswald" charset="0"/>
                <a:cs typeface="Oswald" charset="0"/>
                <a:sym typeface="+mn-ea"/>
              </a:rPr>
              <a:t>NGUYỄN HOÀNG NHÂN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bg1"/>
                </a:solidFill>
                <a:latin typeface="Oswald" charset="0"/>
                <a:cs typeface="Oswald" charset="0"/>
                <a:sym typeface="+mn-ea"/>
              </a:rPr>
              <a:t>HUỲNH NHỰT HUY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bg1"/>
                </a:solidFill>
                <a:latin typeface="Oswald" charset="0"/>
                <a:cs typeface="Oswald" charset="0"/>
                <a:sym typeface="+mn-ea"/>
              </a:rPr>
              <a:t>LÂM SƠN TÙNG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611505" y="771525"/>
            <a:ext cx="6132195" cy="843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/>
              <a:t>MÔ HÌNH THỰC THỂ KẾT HỢP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07833"/>
            <a:ext cx="5760720" cy="29038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611505" y="771525"/>
            <a:ext cx="6132195" cy="843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/>
              <a:t>MÔ HÌNH VẬT LÝ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615123"/>
            <a:ext cx="5760720" cy="30702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6697345" cy="680720"/>
          </a:xfrm>
        </p:spPr>
        <p:txBody>
          <a:bodyPr/>
          <a:lstStyle/>
          <a:p>
            <a:r>
              <a:rPr lang="en-US" altLang="en-US"/>
              <a:t>GIAO DIỆN QUẢN LÝ CHÍNH CỦA ADMIN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635760"/>
            <a:ext cx="5760720" cy="32753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6697345" cy="680720"/>
          </a:xfrm>
        </p:spPr>
        <p:txBody>
          <a:bodyPr/>
          <a:lstStyle/>
          <a:p>
            <a:r>
              <a:rPr lang="en-US" altLang="en-US"/>
              <a:t>GIAO DIỆN TRANG CHỦ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1563688"/>
            <a:ext cx="5760720" cy="325564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6697345" cy="680720"/>
          </a:xfrm>
        </p:spPr>
        <p:txBody>
          <a:bodyPr/>
          <a:lstStyle/>
          <a:p>
            <a:r>
              <a:rPr lang="en-US" altLang="en-US"/>
              <a:t>GIAO DIỆN TRANG CHI TIẾT SẢN PHẨM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1563688"/>
            <a:ext cx="5760720" cy="32480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6697345" cy="680720"/>
          </a:xfrm>
        </p:spPr>
        <p:txBody>
          <a:bodyPr/>
          <a:lstStyle/>
          <a:p>
            <a:r>
              <a:rPr lang="en-US" altLang="en-US"/>
              <a:t>GIAO DIỆN GIỎ HÀNG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596390"/>
            <a:ext cx="5760720" cy="32804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6697345" cy="680720"/>
          </a:xfrm>
        </p:spPr>
        <p:txBody>
          <a:bodyPr/>
          <a:lstStyle/>
          <a:p>
            <a:r>
              <a:rPr lang="en-US" altLang="en-US"/>
              <a:t>GIAO DIỆN THANH TOÁN ĐƠN HÀNG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596073"/>
            <a:ext cx="5760720" cy="32861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7270750" cy="680720"/>
          </a:xfrm>
        </p:spPr>
        <p:txBody>
          <a:bodyPr/>
          <a:lstStyle/>
          <a:p>
            <a:r>
              <a:rPr lang="en-US" altLang="en-US"/>
              <a:t>GIAO DIỆN TRANG THÔNG TIN NGƯỜI DÙNG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563688"/>
            <a:ext cx="5760720" cy="32480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85" y="915670"/>
            <a:ext cx="7270750" cy="680720"/>
          </a:xfrm>
        </p:spPr>
        <p:txBody>
          <a:bodyPr/>
          <a:lstStyle/>
          <a:p>
            <a:r>
              <a:rPr lang="en-US" altLang="en-US"/>
              <a:t>GIAO DIỆN ĐƠN HÀNG CỦA KHÁCH HÀNG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491298"/>
            <a:ext cx="5760720" cy="32772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395605" y="1779905"/>
            <a:ext cx="8493760" cy="1280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6000"/>
              <a:t>CHƯƠNG 4: DEMO</a:t>
            </a:r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611690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PHÂN CÔNG NHIỆM VỤ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1D946B-F8E9-BA89-EDB3-8F2A99BF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5902"/>
              </p:ext>
            </p:extLst>
          </p:nvPr>
        </p:nvGraphicFramePr>
        <p:xfrm>
          <a:off x="710338" y="1991532"/>
          <a:ext cx="6349140" cy="148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570">
                  <a:extLst>
                    <a:ext uri="{9D8B030D-6E8A-4147-A177-3AD203B41FA5}">
                      <a16:colId xmlns:a16="http://schemas.microsoft.com/office/drawing/2014/main" val="4048519421"/>
                    </a:ext>
                  </a:extLst>
                </a:gridCol>
                <a:gridCol w="3174570">
                  <a:extLst>
                    <a:ext uri="{9D8B030D-6E8A-4147-A177-3AD203B41FA5}">
                      <a16:colId xmlns:a16="http://schemas.microsoft.com/office/drawing/2014/main" val="1198843575"/>
                    </a:ext>
                  </a:extLst>
                </a:gridCol>
              </a:tblGrid>
              <a:tr h="375899">
                <a:tc>
                  <a:txBody>
                    <a:bodyPr/>
                    <a:lstStyle/>
                    <a:p>
                      <a:r>
                        <a:rPr lang="en-US"/>
                        <a:t>Họ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Nhiệm vụ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6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Huỳnh Nhựt Huy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Code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0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Nguyễn Hoàng Nhân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Code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Lâm Sơn Tùng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Làm Word, thiết kế 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45814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395605" y="1995805"/>
            <a:ext cx="8493760" cy="2141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6000"/>
              <a:t>CH</a:t>
            </a:r>
            <a:r>
              <a:rPr lang="" altLang="en-US" sz="6000"/>
              <a:t>ƯƠ</a:t>
            </a:r>
            <a:r>
              <a:rPr lang="en-US" altLang="en-US" sz="6000"/>
              <a:t>NG 5: KẾT LUẬN V</a:t>
            </a:r>
            <a:r>
              <a:rPr lang="" altLang="en-US" sz="6000"/>
              <a:t>À</a:t>
            </a:r>
            <a:r>
              <a:rPr lang="en-US" altLang="en-US" sz="6000"/>
              <a:t> H</a:t>
            </a:r>
            <a:r>
              <a:rPr lang="" altLang="en-US" sz="6000"/>
              <a:t>Ư</a:t>
            </a:r>
            <a:r>
              <a:rPr lang="en-US" altLang="en-US" sz="6000"/>
              <a:t>ỚNG PH</a:t>
            </a:r>
            <a:r>
              <a:rPr lang="" altLang="en-US" sz="6000"/>
              <a:t>Á</a:t>
            </a:r>
            <a:r>
              <a:rPr lang="en-US" altLang="en-US" sz="6000"/>
              <a:t>T TRIỂN</a:t>
            </a:r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50723" y="1203960"/>
            <a:ext cx="8610600" cy="2859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Kết luận: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Dự án xây dựng website bán xe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ạp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ã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ạt </a:t>
            </a:r>
            <a:r>
              <a:rPr lang="" altLang="en-US">
                <a:latin typeface="Oswald" charset="0"/>
                <a:cs typeface="Oswald" charset="0"/>
              </a:rPr>
              <a:t>đư</a:t>
            </a:r>
            <a:r>
              <a:rPr lang="en-US" altLang="en-US">
                <a:latin typeface="Oswald" charset="0"/>
                <a:cs typeface="Oswald" charset="0"/>
              </a:rPr>
              <a:t>ợc những kết quả tích cực và mang lại những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óng góp quan trọng trong quá trình triển khai và phát triển.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Giao diện thân thiện, quản l</a:t>
            </a:r>
            <a:r>
              <a:rPr lang="" altLang="en-US">
                <a:latin typeface="Oswald" charset="0"/>
                <a:cs typeface="Oswald" charset="0"/>
              </a:rPr>
              <a:t>ý</a:t>
            </a:r>
            <a:r>
              <a:rPr lang="en-US" altLang="en-US">
                <a:latin typeface="Oswald" charset="0"/>
                <a:cs typeface="Oswald" charset="0"/>
              </a:rPr>
              <a:t>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ơn hàng hiệu quả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Không chỉ là th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ơng mại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iện tử,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ây còn là nơi các tay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ua có thể s</a:t>
            </a:r>
            <a:r>
              <a:rPr lang="" altLang="en-US">
                <a:latin typeface="Oswald" charset="0"/>
                <a:cs typeface="Oswald" charset="0"/>
              </a:rPr>
              <a:t>ă</a:t>
            </a:r>
            <a:r>
              <a:rPr lang="en-US" altLang="en-US">
                <a:latin typeface="Oswald" charset="0"/>
                <a:cs typeface="Oswald" charset="0"/>
              </a:rPr>
              <a:t>n những chiếc xe chất l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ợng c</a:t>
            </a:r>
            <a:r>
              <a:rPr lang="" altLang="en-US">
                <a:latin typeface="Oswald" charset="0"/>
                <a:cs typeface="Oswald" charset="0"/>
              </a:rPr>
              <a:t>ũ</a:t>
            </a:r>
            <a:r>
              <a:rPr lang="en-US" altLang="en-US">
                <a:latin typeface="Oswald" charset="0"/>
                <a:cs typeface="Oswald" charset="0"/>
              </a:rPr>
              <a:t>ng nh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 </a:t>
            </a:r>
            <a:r>
              <a:rPr lang="" altLang="en-US">
                <a:latin typeface="Oswald" charset="0"/>
                <a:cs typeface="Oswald" charset="0"/>
              </a:rPr>
              <a:t>đư</a:t>
            </a:r>
            <a:r>
              <a:rPr lang="en-US" altLang="en-US">
                <a:latin typeface="Oswald" charset="0"/>
                <a:cs typeface="Oswald" charset="0"/>
              </a:rPr>
              <a:t>ợc trải nghiệm một dịch vụ tuyệt vời mà trang web mang lại, luôn cung cấp những chiếc xe mới nhất, trải nghiệm mua sắm thú vị cho ng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ời thích những chiếc xe chính hãng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altLang="en-US">
              <a:latin typeface="Oswald" charset="0"/>
              <a:cs typeface="Oswald" charset="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79070" y="1203960"/>
            <a:ext cx="8644890" cy="3081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Hạn chế: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Hiện tại chức năng giỏ hàng đã có nhưng còn vài điều thiếu sót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Giao diện website từ phía người dùng và admin vẫn còn nhiều điều thiếu sót cần phải điều chỉnh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Các tiêu chí để tìm kiếm hoặc lọc những thứ cần thiết cho cả người quản trị lẫn người dùng vẫn còn quá ít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Số lượng sản phẩm chỉ có các xe đạp cùng với nhà sản xuất, chưa có nhiều sản phẩm khác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Cơ sở dữ liệu còn khá ít và ch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a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ầy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ủ thông tin cho sản phẩm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79070" y="1203960"/>
            <a:ext cx="864489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ớng phát triển: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Mở rộng sản phẩm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Tối 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u hóa trải nghiệm của ng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ời dùng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Thêm những chức n</a:t>
            </a:r>
            <a:r>
              <a:rPr lang="" altLang="en-US">
                <a:latin typeface="Oswald" charset="0"/>
                <a:cs typeface="Oswald" charset="0"/>
              </a:rPr>
              <a:t>ă</a:t>
            </a:r>
            <a:r>
              <a:rPr lang="en-US" altLang="en-US">
                <a:latin typeface="Oswald" charset="0"/>
                <a:cs typeface="Oswald" charset="0"/>
              </a:rPr>
              <a:t>ng mới nh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: giảm giá sản phẩm, áp mã giảm giá cho sản phẩm, những sản phẩm nổi bật, sản phẩm mới sẽ </a:t>
            </a:r>
            <a:r>
              <a:rPr lang="" altLang="en-US">
                <a:latin typeface="Oswald" charset="0"/>
                <a:cs typeface="Oswald" charset="0"/>
              </a:rPr>
              <a:t>đư</a:t>
            </a:r>
            <a:r>
              <a:rPr lang="en-US" altLang="en-US">
                <a:latin typeface="Oswald" charset="0"/>
                <a:cs typeface="Oswald" charset="0"/>
              </a:rPr>
              <a:t>ợc </a:t>
            </a:r>
            <a:r>
              <a:rPr lang="" altLang="en-US">
                <a:latin typeface="Oswald" charset="0"/>
                <a:cs typeface="Oswald" charset="0"/>
              </a:rPr>
              <a:t>đư</a:t>
            </a:r>
            <a:r>
              <a:rPr lang="en-US" altLang="en-US">
                <a:latin typeface="Oswald" charset="0"/>
                <a:cs typeface="Oswald" charset="0"/>
              </a:rPr>
              <a:t>a lên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ầu tiên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Oswald" charset="0"/>
                <a:cs typeface="Oswald" charset="0"/>
              </a:rPr>
              <a:t>- Mở rộng kiến thức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93980" y="1131570"/>
            <a:ext cx="8956040" cy="2616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</a:rPr>
              <a:t>CẢM ƠN THẦY CÔ VÀ CÁC BẠN ĐÃ THEO DÕI</a:t>
            </a: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49545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TỔNG QUAN CÁC CHƯƠNG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467360" y="1851660"/>
            <a:ext cx="5560060" cy="2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>
                <a:latin typeface="Oswald" charset="0"/>
                <a:cs typeface="Oswald" charset="0"/>
              </a:rPr>
              <a:t>CH</a:t>
            </a:r>
            <a:r>
              <a:rPr lang="" altLang="en-US" sz="2400">
                <a:latin typeface="Oswald" charset="0"/>
                <a:cs typeface="Oswald" charset="0"/>
              </a:rPr>
              <a:t>ƯƠ</a:t>
            </a:r>
            <a:r>
              <a:rPr lang="en-US" altLang="en-US" sz="2400">
                <a:latin typeface="Oswald" charset="0"/>
                <a:cs typeface="Oswald" charset="0"/>
              </a:rPr>
              <a:t>NG 1: TỔNG QUAN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>
                <a:latin typeface="Oswald" charset="0"/>
                <a:cs typeface="Oswald" charset="0"/>
              </a:rPr>
              <a:t>CH</a:t>
            </a:r>
            <a:r>
              <a:rPr lang="" altLang="en-US" sz="2400">
                <a:latin typeface="Oswald" charset="0"/>
                <a:cs typeface="Oswald" charset="0"/>
              </a:rPr>
              <a:t>ƯƠ</a:t>
            </a:r>
            <a:r>
              <a:rPr lang="en-US" altLang="en-US" sz="2400">
                <a:latin typeface="Oswald" charset="0"/>
                <a:cs typeface="Oswald" charset="0"/>
              </a:rPr>
              <a:t>NG 2: NGHI</a:t>
            </a:r>
            <a:r>
              <a:rPr lang="" altLang="en-US" sz="2400">
                <a:latin typeface="Oswald" charset="0"/>
                <a:cs typeface="Oswald" charset="0"/>
              </a:rPr>
              <a:t>Ê</a:t>
            </a:r>
            <a:r>
              <a:rPr lang="en-US" altLang="en-US" sz="2400">
                <a:latin typeface="Oswald" charset="0"/>
                <a:cs typeface="Oswald" charset="0"/>
              </a:rPr>
              <a:t>N CỨU L</a:t>
            </a:r>
            <a:r>
              <a:rPr lang="" altLang="en-US" sz="2400">
                <a:latin typeface="Oswald" charset="0"/>
                <a:cs typeface="Oswald" charset="0"/>
              </a:rPr>
              <a:t>Ý</a:t>
            </a:r>
            <a:r>
              <a:rPr lang="en-US" altLang="en-US" sz="2400">
                <a:latin typeface="Oswald" charset="0"/>
                <a:cs typeface="Oswald" charset="0"/>
              </a:rPr>
              <a:t> THUYẾT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>
                <a:latin typeface="Oswald" charset="0"/>
                <a:cs typeface="Oswald" charset="0"/>
              </a:rPr>
              <a:t>CH</a:t>
            </a:r>
            <a:r>
              <a:rPr lang="" altLang="en-US" sz="2400">
                <a:latin typeface="Oswald" charset="0"/>
                <a:cs typeface="Oswald" charset="0"/>
              </a:rPr>
              <a:t>ƯƠ</a:t>
            </a:r>
            <a:r>
              <a:rPr lang="en-US" altLang="en-US" sz="2400">
                <a:latin typeface="Oswald" charset="0"/>
                <a:cs typeface="Oswald" charset="0"/>
              </a:rPr>
              <a:t>NG 3: HIỆN THỰC H</a:t>
            </a:r>
            <a:r>
              <a:rPr lang="" altLang="en-US" sz="2400">
                <a:latin typeface="Oswald" charset="0"/>
                <a:cs typeface="Oswald" charset="0"/>
              </a:rPr>
              <a:t>Ó</a:t>
            </a:r>
            <a:r>
              <a:rPr lang="en-US" altLang="en-US" sz="2400">
                <a:latin typeface="Oswald" charset="0"/>
                <a:cs typeface="Oswald" charset="0"/>
              </a:rPr>
              <a:t>A NGHI</a:t>
            </a:r>
            <a:r>
              <a:rPr lang="" altLang="en-US" sz="2400">
                <a:latin typeface="Oswald" charset="0"/>
                <a:cs typeface="Oswald" charset="0"/>
              </a:rPr>
              <a:t>Ê</a:t>
            </a:r>
            <a:r>
              <a:rPr lang="en-US" altLang="en-US" sz="2400">
                <a:latin typeface="Oswald" charset="0"/>
                <a:cs typeface="Oswald" charset="0"/>
              </a:rPr>
              <a:t>N CỨU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>
                <a:latin typeface="Oswald" charset="0"/>
                <a:cs typeface="Oswald" charset="0"/>
              </a:rPr>
              <a:t>CHƯƠNG 4: 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2400">
                <a:latin typeface="Oswald" charset="0"/>
                <a:cs typeface="Oswald" charset="0"/>
              </a:rPr>
              <a:t>CH</a:t>
            </a:r>
            <a:r>
              <a:rPr lang="" altLang="en-US" sz="2400">
                <a:latin typeface="Oswald" charset="0"/>
                <a:cs typeface="Oswald" charset="0"/>
              </a:rPr>
              <a:t>ƯƠ</a:t>
            </a:r>
            <a:r>
              <a:rPr lang="en-US" altLang="en-US" sz="2400">
                <a:latin typeface="Oswald" charset="0"/>
                <a:cs typeface="Oswald" charset="0"/>
              </a:rPr>
              <a:t>NG 5: KẾT LUẬN V</a:t>
            </a:r>
            <a:r>
              <a:rPr lang="" altLang="en-US" sz="2400">
                <a:latin typeface="Oswald" charset="0"/>
                <a:cs typeface="Oswald" charset="0"/>
              </a:rPr>
              <a:t>À</a:t>
            </a:r>
            <a:r>
              <a:rPr lang="en-US" altLang="en-US" sz="2400">
                <a:latin typeface="Oswald" charset="0"/>
                <a:cs typeface="Oswald" charset="0"/>
              </a:rPr>
              <a:t> H</a:t>
            </a:r>
            <a:r>
              <a:rPr lang="" altLang="en-US" sz="2400">
                <a:latin typeface="Oswald" charset="0"/>
                <a:cs typeface="Oswald" charset="0"/>
              </a:rPr>
              <a:t>Ư</a:t>
            </a:r>
            <a:r>
              <a:rPr lang="en-US" altLang="en-US" sz="2400">
                <a:latin typeface="Oswald" charset="0"/>
                <a:cs typeface="Oswald" charset="0"/>
              </a:rPr>
              <a:t>ỚNG PH</a:t>
            </a:r>
            <a:r>
              <a:rPr lang="" altLang="en-US" sz="2400">
                <a:latin typeface="Oswald" charset="0"/>
                <a:cs typeface="Oswald" charset="0"/>
              </a:rPr>
              <a:t>Á</a:t>
            </a:r>
            <a:r>
              <a:rPr lang="en-US" altLang="en-US" sz="2400">
                <a:latin typeface="Oswald" charset="0"/>
                <a:cs typeface="Oswald" charset="0"/>
              </a:rPr>
              <a:t>T TRIỂN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Oswald" charset="0"/>
              <a:cs typeface="Oswald" charset="0"/>
            </a:endParaRPr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624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467360" y="1347470"/>
            <a:ext cx="6742430" cy="1004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5400">
                <a:latin typeface="Oswald" charset="0"/>
                <a:cs typeface="Oswald" charset="0"/>
                <a:sym typeface="+mn-ea"/>
              </a:rPr>
              <a:t>CHƯƠNG 1: TỔNG QUAN</a:t>
            </a:r>
            <a:endParaRPr sz="5400">
              <a:solidFill>
                <a:schemeClr val="accent3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467360" y="2499995"/>
            <a:ext cx="5291455" cy="1090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>
                <a:latin typeface="Oswald" charset="0"/>
                <a:cs typeface="Oswald" charset="0"/>
              </a:rPr>
              <a:t>Dự án này tập trung vào việc tạo và phát triển một website th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ơng mại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iện tử sử dụng Laravel cho backend và Reactjs cho frontend</a:t>
            </a:r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251460" y="1275715"/>
            <a:ext cx="3910965" cy="2029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Sử dụng Laravel cho backend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ể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ảm bảo tính bảo mật và hiệu suất tối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u,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ồng thời sử dụng React.js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ể xây dựng giao diện ng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ời dùng t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ơng tác, dễ sử dụng và dễ bảo trì.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2" name="Picture 0" descr="chươ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275715"/>
            <a:ext cx="4305300" cy="22637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4" name="Picture 3" descr="html-c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306705"/>
            <a:ext cx="7731760" cy="45300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395605" y="3580130"/>
            <a:ext cx="4879340" cy="1217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>
                <a:latin typeface="Oswald" charset="0"/>
                <a:cs typeface="Oswald" charset="0"/>
              </a:rPr>
              <a:t>Laravel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>
                <a:latin typeface="Oswald" charset="0"/>
                <a:cs typeface="Oswald" charset="0"/>
              </a:rPr>
              <a:t>Laravel, </a:t>
            </a:r>
            <a:r>
              <a:rPr lang="" altLang="en-US">
                <a:latin typeface="Oswald" charset="0"/>
                <a:cs typeface="Oswald" charset="0"/>
              </a:rPr>
              <a:t>đư</a:t>
            </a:r>
            <a:r>
              <a:rPr lang="en-US" altLang="en-US">
                <a:latin typeface="Oswald" charset="0"/>
                <a:cs typeface="Oswald" charset="0"/>
              </a:rPr>
              <a:t>ợc phát triển bằng PHP, là một framework mã nguồn mở cho phép xây dựng các ứng dụng web mạnh mẽ và dễ bảo trì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US">
              <a:latin typeface="Oswald" charset="0"/>
              <a:cs typeface="Oswald" charset="0"/>
            </a:endParaRPr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95605" y="955040"/>
            <a:ext cx="4807585" cy="1445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>
                <a:latin typeface="Oswald" charset="0"/>
                <a:cs typeface="Oswald" charset="0"/>
              </a:rPr>
              <a:t>React.js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>
                <a:latin typeface="Oswald" charset="0"/>
                <a:cs typeface="Oswald" charset="0"/>
              </a:rPr>
              <a:t>Reactjs là một th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 viện JavaScript </a:t>
            </a:r>
            <a:r>
              <a:rPr lang="" altLang="en-US">
                <a:latin typeface="Oswald" charset="0"/>
                <a:cs typeface="Oswald" charset="0"/>
              </a:rPr>
              <a:t>đư</a:t>
            </a:r>
            <a:r>
              <a:rPr lang="en-US" altLang="en-US">
                <a:latin typeface="Oswald" charset="0"/>
                <a:cs typeface="Oswald" charset="0"/>
              </a:rPr>
              <a:t>ợc phát triển bởi Facebook, thiết kế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ể xây dựng giao diện ng</a:t>
            </a:r>
            <a:r>
              <a:rPr lang="" altLang="en-US">
                <a:latin typeface="Oswald" charset="0"/>
                <a:cs typeface="Oswald" charset="0"/>
              </a:rPr>
              <a:t>ư</a:t>
            </a:r>
            <a:r>
              <a:rPr lang="en-US" altLang="en-US">
                <a:latin typeface="Oswald" charset="0"/>
                <a:cs typeface="Oswald" charset="0"/>
              </a:rPr>
              <a:t>ời dùng </a:t>
            </a:r>
            <a:r>
              <a:rPr lang="" altLang="en-US">
                <a:latin typeface="Oswald" charset="0"/>
                <a:cs typeface="Oswald" charset="0"/>
              </a:rPr>
              <a:t>đ</a:t>
            </a:r>
            <a:r>
              <a:rPr lang="en-US" altLang="en-US">
                <a:latin typeface="Oswald" charset="0"/>
                <a:cs typeface="Oswald" charset="0"/>
              </a:rPr>
              <a:t>ơn trang (Single Page Applications)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>
              <a:latin typeface="Oswald" charset="0"/>
              <a:cs typeface="Oswald" charset="0"/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3" name="Picture 2" descr="reactjs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809625"/>
            <a:ext cx="2602230" cy="1762125"/>
          </a:xfrm>
          <a:prstGeom prst="rect">
            <a:avLst/>
          </a:prstGeom>
        </p:spPr>
      </p:pic>
      <p:pic>
        <p:nvPicPr>
          <p:cNvPr id="4" name="Picture 3" descr="larav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235" y="3084195"/>
            <a:ext cx="2740660" cy="1713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56859" y="1489732"/>
            <a:ext cx="4807585" cy="1710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sz="1800">
                <a:latin typeface="Oswald" charset="0"/>
                <a:cs typeface="Tahoma" panose="020B0604030504040204" pitchFamily="34" charset="0"/>
              </a:rPr>
              <a:t>MySQL</a:t>
            </a:r>
            <a:endParaRPr lang="en-US" altLang="en-US">
              <a:latin typeface="Oswald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Oswald" panose="00000500000000000000" pitchFamily="2" charset="0"/>
                <a:ea typeface="Tahoma" panose="020B0604030504040204" pitchFamily="34" charset="0"/>
              </a:rPr>
              <a:t>MySQL là một hệ quản trị cơ sở dữ liệu mã nguồn mở (RDBMS - Relational Database Management System) hoạt động theo mô hình client-server. </a:t>
            </a:r>
            <a:endParaRPr lang="en-GB">
              <a:latin typeface="Oswald" panose="00000500000000000000" pitchFamily="2" charset="0"/>
              <a:cs typeface="Tahoma" panose="020B0604030504040204" pitchFamily="34" charset="0"/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1026" name="Picture 2" descr="Mysql là gì? Những ưu điểm và nhược điểm của Mysql">
            <a:extLst>
              <a:ext uri="{FF2B5EF4-FFF2-40B4-BE49-F238E27FC236}">
                <a16:creationId xmlns:a16="http://schemas.microsoft.com/office/drawing/2014/main" id="{DD0A0A11-B86C-BDAE-3D86-35C2582D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20" y="1591751"/>
            <a:ext cx="2487478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807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187185" y="1047923"/>
            <a:ext cx="8769630" cy="2601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6000"/>
              <a:t>CH</a:t>
            </a:r>
            <a:r>
              <a:rPr lang="" altLang="en-US" sz="6000"/>
              <a:t>ƯƠ</a:t>
            </a:r>
            <a:r>
              <a:rPr lang="en-US" altLang="en-US" sz="6000"/>
              <a:t>NG 3: HIỆN THỰC H</a:t>
            </a:r>
            <a:r>
              <a:rPr lang="" altLang="en-US" sz="6000"/>
              <a:t>Ó</a:t>
            </a:r>
            <a:r>
              <a:rPr lang="en-US" altLang="en-US" sz="6000"/>
              <a:t>A NGHI</a:t>
            </a:r>
            <a:r>
              <a:rPr lang="" altLang="en-US" sz="6000"/>
              <a:t>Ê</a:t>
            </a:r>
            <a:r>
              <a:rPr lang="en-US" altLang="en-US" sz="6000"/>
              <a:t>N CỨU</a:t>
            </a:r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718</Words>
  <Application>Microsoft Office PowerPoint</Application>
  <PresentationFormat>On-screen Show (16:9)</PresentationFormat>
  <Paragraphs>80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Oswald</vt:lpstr>
      <vt:lpstr>Roboto Condensed</vt:lpstr>
      <vt:lpstr>Arial</vt:lpstr>
      <vt:lpstr>Wolsey template</vt:lpstr>
      <vt:lpstr>XÂY DỰNG WEBSITE BÁN XE ĐẠP</vt:lpstr>
      <vt:lpstr>PHÂN CÔNG NHIỆM VỤ</vt:lpstr>
      <vt:lpstr>TỔNG QUAN CÁC CHƯƠNG</vt:lpstr>
      <vt:lpstr>CHƯƠNG 1: TỔNG QUAN</vt:lpstr>
      <vt:lpstr>PowerPoint Presentation</vt:lpstr>
      <vt:lpstr>PowerPoint Presentation</vt:lpstr>
      <vt:lpstr>PowerPoint Presentation</vt:lpstr>
      <vt:lpstr>PowerPoint Presentation</vt:lpstr>
      <vt:lpstr>CHƯƠNG 3: HIỆN THỰC HÓA NGHIÊN CỨU</vt:lpstr>
      <vt:lpstr>MÔ HÌNH THỰC THỂ KẾT HỢP</vt:lpstr>
      <vt:lpstr>MÔ HÌNH VẬT LÝ</vt:lpstr>
      <vt:lpstr>GIAO DIỆN QUẢN LÝ CHÍNH CỦA ADMIN</vt:lpstr>
      <vt:lpstr>GIAO DIỆN TRANG CHỦ</vt:lpstr>
      <vt:lpstr>GIAO DIỆN TRANG CHI TIẾT SẢN PHẨM</vt:lpstr>
      <vt:lpstr>GIAO DIỆN GIỎ HÀNG</vt:lpstr>
      <vt:lpstr>GIAO DIỆN THANH TOÁN ĐƠN HÀNG</vt:lpstr>
      <vt:lpstr>GIAO DIỆN TRANG THÔNG TIN NGƯỜI DÙNG</vt:lpstr>
      <vt:lpstr>GIAO DIỆN ĐƠN HÀNG CỦA KHÁCH HÀNG</vt:lpstr>
      <vt:lpstr>CHƯƠNG 4: DEMO</vt:lpstr>
      <vt:lpstr>CHƯƠNG 5: KẾT LUẬN VÀ HƯỚNG PHÁT TRIỂN</vt:lpstr>
      <vt:lpstr>PowerPoint Presentation</vt:lpstr>
      <vt:lpstr>PowerPoint Presentation</vt:lpstr>
      <vt:lpstr>PowerPoint Presentation</vt:lpstr>
      <vt:lpstr>CẢM ƠN THẦY CÔ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XE ĐẠP</dc:title>
  <dc:creator>HP</dc:creator>
  <cp:lastModifiedBy>Nguyen Nhan</cp:lastModifiedBy>
  <cp:revision>17</cp:revision>
  <dcterms:created xsi:type="dcterms:W3CDTF">2025-01-10T18:21:45Z</dcterms:created>
  <dcterms:modified xsi:type="dcterms:W3CDTF">2025-01-11T00:43:35Z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0F24E5DDC4664D1D94BF1B6BBCD08742_13</vt:lpwstr>
  </property>
  <property fmtid="{D5CDD505-2E9C-101B-9397-08002B2CF9AE}" pid="3" name="KSOProductBuildVer">
    <vt:lpwstr>1033-12.2.0.19307</vt:lpwstr>
  </property>
</Properties>
</file>