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9" r:id="rId3"/>
    <p:sldId id="318" r:id="rId4"/>
    <p:sldId id="325" r:id="rId5"/>
    <p:sldId id="320" r:id="rId6"/>
    <p:sldId id="326" r:id="rId7"/>
    <p:sldId id="327" r:id="rId8"/>
    <p:sldId id="321" r:id="rId9"/>
    <p:sldId id="322" r:id="rId10"/>
    <p:sldId id="328" r:id="rId11"/>
    <p:sldId id="329" r:id="rId12"/>
    <p:sldId id="330" r:id="rId13"/>
    <p:sldId id="331" r:id="rId14"/>
    <p:sldId id="323" r:id="rId15"/>
    <p:sldId id="332" r:id="rId16"/>
    <p:sldId id="333" r:id="rId17"/>
    <p:sldId id="324" r:id="rId18"/>
    <p:sldId id="313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70" autoAdjust="0"/>
    <p:restoredTop sz="95268" autoAdjust="0"/>
  </p:normalViewPr>
  <p:slideViewPr>
    <p:cSldViewPr snapToGrid="0">
      <p:cViewPr varScale="1">
        <p:scale>
          <a:sx n="70" d="100"/>
          <a:sy n="70" d="100"/>
        </p:scale>
        <p:origin x="67" y="32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21EF5-4E22-47B4-A564-1EAC9B2884D7}" type="datetimeFigureOut">
              <a:rPr lang="pt-BR" smtClean="0"/>
              <a:t>30/11/2019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044C3-9562-4F14-9D60-23ABE7A9DF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95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2C00-EF82-4E7E-AE2C-532D8C346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4C733-BE5F-4759-ACC5-689E2E20D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9D09-2E4A-40F1-B827-01C1A0FA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29AD-8F89-472A-B55C-4FC1C890BD1B}" type="datetime1">
              <a:rPr lang="pt-BR" smtClean="0"/>
              <a:t>30/11/2019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69433-23CE-4737-A4C5-B612C0EA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5F2E9-FDF6-4136-8A41-E028E3FED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04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B968-2881-413C-9708-C348D0CC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AEDE8-431D-4A59-98CF-F38B86C75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397B4-4CA0-44E4-9ED2-2FBEE4B3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3AFEE-4E43-4D28-AC61-EB4626F5036C}" type="datetime1">
              <a:rPr lang="pt-BR" smtClean="0"/>
              <a:t>30/11/2019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57334-49C4-4CAC-8BAD-D268FC5A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E600E-9237-411C-8335-A440C24A1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99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2996E5-7482-4D81-868B-03FE160F5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85F3A-B187-4A61-B1F2-0F2A6D861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F6F82-3752-41E7-8BBA-292EE91A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13B-0C09-4D16-AEEE-EB4273B7D5F3}" type="datetime1">
              <a:rPr lang="pt-BR" smtClean="0"/>
              <a:t>30/11/2019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9632C-165F-43C9-8838-8A687C93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B3F07-6F61-4EBC-8699-CFBC5728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11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2E103-08E8-4299-9CFF-A603DED2C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B2011-27E8-4645-9D5B-9F98EF79E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3D787-384D-44F4-83D3-0C91DDC1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AA41-E2FD-4242-9062-9FC765BE516C}" type="datetime1">
              <a:rPr lang="pt-BR" smtClean="0"/>
              <a:t>30/11/2019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ACA6F-32D1-45C3-BF83-2F595CF7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F3633-07BA-4E10-9D0E-EA71E051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03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F43C-7B27-4165-B3A3-1EB76120F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32BAB-EA54-4676-9C4D-6A2449E1D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3C01C-2D32-457C-B7DB-114509E0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FE0A-1D9F-49C5-AC79-D9C3E16CFABF}" type="datetime1">
              <a:rPr lang="pt-BR" smtClean="0"/>
              <a:t>30/11/2019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2937E-DCE3-4A2D-90C0-2B95744D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CB557-162C-45DB-AAAC-5DE44C0D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20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AF95-D463-4CFA-B64D-5B9FFCB83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4978E-9F54-4E0B-AB7A-AD8B4AD26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B4B80-B53C-4B25-BB68-20DDE9E39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474B8-691A-4641-BC69-4EBCB7D6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25F1-C1FE-4042-A944-499662FCCBD4}" type="datetime1">
              <a:rPr lang="pt-BR" smtClean="0"/>
              <a:t>30/11/2019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64F05-BEA6-493C-BA1B-D962B4CC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FEB0F-A572-41AC-BD84-A3FCF829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30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261D-74F4-43FE-BC9A-D27AD1B8F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17D00-6E58-4BA1-8569-0EADA412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0E75A-8029-4596-AB5F-7EF115C1E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92CD-101E-4931-8FC6-6EA5B6781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C0F31-8579-4478-A3EE-F090F91F0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A1C25-44A5-4364-9954-B0F472A1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D1F6-6E6A-4E14-9623-5CB284B8B5C5}" type="datetime1">
              <a:rPr lang="pt-BR" smtClean="0"/>
              <a:t>30/11/2019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53B26F-3519-4E53-8A96-434A1278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8176B4-9DAD-4425-A016-01F48801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85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367EC-A35C-4116-A73E-7D98308C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409E3-FE86-4F76-A0AD-B5F184D2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296E-20E5-4426-974A-B43C5F091CF6}" type="datetime1">
              <a:rPr lang="pt-BR" smtClean="0"/>
              <a:t>30/11/2019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BE4E7-B1CD-4C2D-859B-ABCB44470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84C12-063C-43B2-B8EF-380124FD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13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D10B9-2D3C-463A-ACA0-B17D8F521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81FF-2789-4D09-B05C-B1028EBFD3F1}" type="datetime1">
              <a:rPr lang="pt-BR" smtClean="0"/>
              <a:t>30/11/2019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9D5A0-BE74-44C2-86BE-B38F4CBF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E21DD-6999-44D3-8C3C-921C6994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51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2C76C-9389-42DC-AAB8-375E9C7DE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325B0-25B8-4768-B2B2-CEA18BCF1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A9DF5-7965-41E1-8CAE-B84BA4DBE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D8437-71E8-4902-A36D-FC8B7D083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3654-1296-429D-998A-9BC47132FF41}" type="datetime1">
              <a:rPr lang="pt-BR" smtClean="0"/>
              <a:t>30/11/2019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9452F-ACCB-4A7E-927B-12E041C41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A5264-8C9A-4E28-906E-2FE23780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28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C7269-8D3C-43CA-A6F9-AFECB95D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9E65E3-EA36-4E6F-94CE-87D854283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C02A3-7490-410A-AE56-AA92D715B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D4334-EAD9-4EEC-B034-F86EC3AB7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3BEB-0549-4A86-9932-19DF7CABBCDF}" type="datetime1">
              <a:rPr lang="pt-BR" smtClean="0"/>
              <a:t>30/11/2019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463D6-E47F-429D-96C7-95F27511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56C4F-DD75-4A94-A910-A9B6F9DF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13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4160D-BEE7-4F21-A127-7F2AF284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92C91-5D3F-48A9-9B60-8DF24E7CA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37F76-F4DA-4772-9082-06A570851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872A2-0AFB-433D-BAF0-366014638D29}" type="datetime1">
              <a:rPr lang="pt-BR" smtClean="0"/>
              <a:t>30/11/2019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914BA-6D2F-4ACA-BFAD-7BF0005D1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426D0-B1E0-4423-8B54-AA82D7344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83489-0FD9-4273-B2B9-A8A56628C6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776E9-9D2F-4FFC-B988-811004EF6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092" y="1908747"/>
            <a:ext cx="9957816" cy="2387600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Playing Atari with Deep Reinforcement Learning</a:t>
            </a:r>
            <a:br>
              <a:rPr lang="pt-BR" i="1" dirty="0"/>
            </a:br>
            <a:r>
              <a:rPr lang="pt-BR" dirty="0"/>
              <a:t>2013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E2D6F-C411-472C-9A0D-C3D4AA363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5444236"/>
            <a:ext cx="2847975" cy="912114"/>
          </a:xfrm>
        </p:spPr>
        <p:txBody>
          <a:bodyPr/>
          <a:lstStyle/>
          <a:p>
            <a:r>
              <a:rPr lang="pt-BR" dirty="0"/>
              <a:t>Gabriel Buginga </a:t>
            </a:r>
          </a:p>
          <a:p>
            <a:r>
              <a:rPr lang="pt-BR" dirty="0"/>
              <a:t>PESC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DE497-59A6-400B-80D2-152BF73F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28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AC0D-14EB-4DA9-8206-4CD9ECCF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7240" cy="1325563"/>
          </a:xfrm>
        </p:spPr>
        <p:txBody>
          <a:bodyPr>
            <a:normAutofit/>
          </a:bodyPr>
          <a:lstStyle/>
          <a:p>
            <a:r>
              <a:rPr lang="en-US" dirty="0"/>
              <a:t>4 </a:t>
            </a:r>
            <a:r>
              <a:rPr lang="en-US" i="1" dirty="0"/>
              <a:t>Deep Reinforcement Learning</a:t>
            </a:r>
            <a:endParaRPr lang="pt-BR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578F6-E567-478B-8062-CDE2CE6B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10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32157-78FF-46F8-AF91-8C0ED2C88C63}"/>
              </a:ext>
            </a:extLst>
          </p:cNvPr>
          <p:cNvSpPr txBox="1"/>
          <p:nvPr/>
        </p:nvSpPr>
        <p:spPr>
          <a:xfrm>
            <a:off x="678180" y="1378089"/>
            <a:ext cx="1141708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Rede Neural Convolucional (DQN) utilizada: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Input: 84x84x4 tensor produzido por    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Primeira camada: 16 filtros 8x8 com stride 4 e RELU.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Segunda camada: 32 filtros 4x4 com stride 2 e RELU.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Última camada: 256 unidades RELU totalmente conectadas.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Camada de saída: camada linear totalmente conectada com número de saídas sendo o número de ações possíveis.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Pontos positivos do algoritmo: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Cada amostra de experiência pode ser usada várias vezes.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Randomizar as amostras quebra a correlação delas, diminuindo a variância.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Se fosse </a:t>
            </a:r>
            <a:r>
              <a:rPr lang="pt-BR" sz="2400" i="1" dirty="0"/>
              <a:t>on-policy </a:t>
            </a:r>
            <a:r>
              <a:rPr lang="pt-BR" sz="2400" dirty="0"/>
              <a:t>os parâmetros atuais determinariam as próximas amostras que os parâmetros iriam ser treinados. Todavia o presente algoritmo é </a:t>
            </a:r>
            <a:r>
              <a:rPr lang="pt-BR" sz="2400" i="1" dirty="0"/>
              <a:t>off-polic</a:t>
            </a:r>
            <a:r>
              <a:rPr lang="pt-BR" sz="2400" dirty="0"/>
              <a:t>y</a:t>
            </a:r>
            <a:r>
              <a:rPr lang="pt-BR" sz="2400" i="1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34762-3823-4866-A14C-B861C3EFC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922" y="1791168"/>
            <a:ext cx="248221" cy="36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5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578F6-E567-478B-8062-CDE2CE6B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11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177B12-2018-497E-9C88-7AFE70EE8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986"/>
            <a:ext cx="12192000" cy="62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92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AC0D-14EB-4DA9-8206-4CD9ECCF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7240" cy="1325563"/>
          </a:xfrm>
        </p:spPr>
        <p:txBody>
          <a:bodyPr>
            <a:normAutofit/>
          </a:bodyPr>
          <a:lstStyle/>
          <a:p>
            <a:r>
              <a:rPr lang="en-US" dirty="0"/>
              <a:t>5 </a:t>
            </a:r>
            <a:r>
              <a:rPr lang="en-US" dirty="0" err="1"/>
              <a:t>Experimentos</a:t>
            </a:r>
            <a:endParaRPr lang="pt-BR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578F6-E567-478B-8062-CDE2CE6B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12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32157-78FF-46F8-AF91-8C0ED2C88C63}"/>
              </a:ext>
            </a:extLst>
          </p:cNvPr>
          <p:cNvSpPr txBox="1"/>
          <p:nvPr/>
        </p:nvSpPr>
        <p:spPr>
          <a:xfrm>
            <a:off x="678180" y="1378089"/>
            <a:ext cx="114170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Os mesmos arquitetura, algoritmo de aprendizado e hiperparametros foram usados para todos os 7 jogos. Mudou-se a escala das recompensas para -1,0,1 durante o treinamneto.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Utilizou-se o RMSProp com </a:t>
            </a:r>
            <a:r>
              <a:rPr lang="pt-BR" sz="2400" i="1" dirty="0"/>
              <a:t>minibatches</a:t>
            </a:r>
            <a:r>
              <a:rPr lang="pt-BR" sz="2400" dirty="0"/>
              <a:t> de tamanho 32.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 </a:t>
            </a:r>
            <a:r>
              <a:rPr lang="pt-BR" sz="2400" i="1" dirty="0"/>
              <a:t>behaviour policy</a:t>
            </a:r>
            <a:r>
              <a:rPr lang="pt-BR" sz="2400" dirty="0"/>
              <a:t> (aquela usada para angariar expriência e gerar os dados) foi </a:t>
            </a:r>
            <a:r>
              <a:rPr lang="pt-BR" sz="2400" i="1" dirty="0"/>
              <a:t>epsilon greedy</a:t>
            </a:r>
            <a:r>
              <a:rPr lang="pt-BR" sz="2400" dirty="0"/>
              <a:t> de 1 e diminuída para 0.1 depois de 1 milhão de frames.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Foi treinado um total de 10 milhões de frames e utilizado uma </a:t>
            </a:r>
            <a:r>
              <a:rPr lang="pt-BR" sz="2400" i="1" dirty="0"/>
              <a:t>replay memory</a:t>
            </a:r>
            <a:r>
              <a:rPr lang="pt-BR" sz="2400" dirty="0"/>
              <a:t> de 1 milhão mais recentes frames.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Técnica simples de pular frames: ações são escolhidas de k em k frames e repetidas nesses frames pulados. (k=4 para todos menos o Space Invaders onde k=3)</a:t>
            </a:r>
          </a:p>
        </p:txBody>
      </p:sp>
    </p:spTree>
    <p:extLst>
      <p:ext uri="{BB962C8B-B14F-4D97-AF65-F5344CB8AC3E}">
        <p14:creationId xmlns:p14="http://schemas.microsoft.com/office/powerpoint/2010/main" val="157184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AC0D-14EB-4DA9-8206-4CD9ECCF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7240" cy="1325563"/>
          </a:xfrm>
        </p:spPr>
        <p:txBody>
          <a:bodyPr>
            <a:normAutofit/>
          </a:bodyPr>
          <a:lstStyle/>
          <a:p>
            <a:r>
              <a:rPr lang="en-US" dirty="0"/>
              <a:t>5 </a:t>
            </a:r>
            <a:r>
              <a:rPr lang="en-US" dirty="0" err="1"/>
              <a:t>Experimentos</a:t>
            </a:r>
            <a:endParaRPr lang="pt-BR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578F6-E567-478B-8062-CDE2CE6B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13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32157-78FF-46F8-AF91-8C0ED2C88C63}"/>
              </a:ext>
            </a:extLst>
          </p:cNvPr>
          <p:cNvSpPr txBox="1"/>
          <p:nvPr/>
        </p:nvSpPr>
        <p:spPr>
          <a:xfrm>
            <a:off x="678180" y="1378089"/>
            <a:ext cx="114170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Métricas: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A</a:t>
            </a:r>
            <a:r>
              <a:rPr lang="pt-BR" sz="2400" i="1" dirty="0"/>
              <a:t>verage total reward</a:t>
            </a:r>
            <a:r>
              <a:rPr lang="pt-BR" sz="2400" dirty="0"/>
              <a:t>: recompensa total recolhida pelo agente em um episódio, tirando a média de algumas tentativas.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i="1" dirty="0"/>
              <a:t>Estimated action-value function Q</a:t>
            </a:r>
            <a:r>
              <a:rPr lang="pt-BR" sz="2400" dirty="0"/>
              <a:t>: coleta um conjunto fixo de estados conforme uma </a:t>
            </a:r>
            <a:r>
              <a:rPr lang="pt-BR" sz="2400" i="1" dirty="0"/>
              <a:t>policy</a:t>
            </a:r>
            <a:r>
              <a:rPr lang="pt-BR" sz="2400" dirty="0"/>
              <a:t> randômica antes do treinamento acontecer e mantêm uma média do valor máximo predito por </a:t>
            </a:r>
            <a:r>
              <a:rPr lang="pt-BR" sz="2400" i="1" dirty="0"/>
              <a:t>Q</a:t>
            </a:r>
            <a:r>
              <a:rPr lang="pt-BR" sz="2400" dirty="0"/>
              <a:t> para esses estados.</a:t>
            </a:r>
            <a:endParaRPr lang="pt-BR" sz="2400" i="1" dirty="0"/>
          </a:p>
        </p:txBody>
      </p:sp>
    </p:spTree>
    <p:extLst>
      <p:ext uri="{BB962C8B-B14F-4D97-AF65-F5344CB8AC3E}">
        <p14:creationId xmlns:p14="http://schemas.microsoft.com/office/powerpoint/2010/main" val="320968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AC0D-14EB-4DA9-8206-4CD9ECCF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7240" cy="1325563"/>
          </a:xfrm>
        </p:spPr>
        <p:txBody>
          <a:bodyPr>
            <a:normAutofit/>
          </a:bodyPr>
          <a:lstStyle/>
          <a:p>
            <a:r>
              <a:rPr lang="en-US" dirty="0"/>
              <a:t>5 </a:t>
            </a:r>
            <a:r>
              <a:rPr lang="en-US" dirty="0" err="1"/>
              <a:t>Experimentos</a:t>
            </a:r>
            <a:endParaRPr lang="pt-BR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578F6-E567-478B-8062-CDE2CE6B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14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32157-78FF-46F8-AF91-8C0ED2C88C63}"/>
              </a:ext>
            </a:extLst>
          </p:cNvPr>
          <p:cNvSpPr txBox="1"/>
          <p:nvPr/>
        </p:nvSpPr>
        <p:spPr>
          <a:xfrm>
            <a:off x="678180" y="1378089"/>
            <a:ext cx="11417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Os resultados para os outros jogos foram similares – incluindo a forma das gráficos, mostrando o padrão de funcionamento do DQN.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5E0EF2-4560-40C7-9C71-158F5EEB8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7025"/>
            <a:ext cx="12192000" cy="45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8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AC0D-14EB-4DA9-8206-4CD9ECCF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7240" cy="1325563"/>
          </a:xfrm>
        </p:spPr>
        <p:txBody>
          <a:bodyPr>
            <a:normAutofit/>
          </a:bodyPr>
          <a:lstStyle/>
          <a:p>
            <a:r>
              <a:rPr lang="en-US" dirty="0"/>
              <a:t>5 </a:t>
            </a:r>
            <a:r>
              <a:rPr lang="en-US" dirty="0" err="1"/>
              <a:t>Experimentos</a:t>
            </a:r>
            <a:endParaRPr lang="pt-BR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578F6-E567-478B-8062-CDE2CE6B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15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32157-78FF-46F8-AF91-8C0ED2C88C63}"/>
              </a:ext>
            </a:extLst>
          </p:cNvPr>
          <p:cNvSpPr txBox="1"/>
          <p:nvPr/>
        </p:nvSpPr>
        <p:spPr>
          <a:xfrm>
            <a:off x="678180" y="1378089"/>
            <a:ext cx="114170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 figura 3 mostra como a função prevê uma sequência de eventos: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ponto A um inimigo aparece no canto esquerdo da tela,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ponto B o torpedo emitido pelo jogador está prestes a atingir o inimigo,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ponto C o valor retorna aproximadamente ao seu valor original.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433876-8EA3-41E4-9A02-1D9015C4B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44781"/>
            <a:ext cx="12192000" cy="321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4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AC0D-14EB-4DA9-8206-4CD9ECCF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7240" cy="1325563"/>
          </a:xfrm>
        </p:spPr>
        <p:txBody>
          <a:bodyPr>
            <a:normAutofit/>
          </a:bodyPr>
          <a:lstStyle/>
          <a:p>
            <a:r>
              <a:rPr lang="en-US" dirty="0"/>
              <a:t>5 </a:t>
            </a:r>
            <a:r>
              <a:rPr lang="en-US" dirty="0" err="1"/>
              <a:t>Experimentos</a:t>
            </a:r>
            <a:endParaRPr lang="pt-BR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578F6-E567-478B-8062-CDE2CE6B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16</a:t>
            </a:fld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BDD62F-D7C9-41D9-BEE8-620F848A4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5966"/>
            <a:ext cx="12192000" cy="502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32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AC0D-14EB-4DA9-8206-4CD9ECCF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7240" cy="1325563"/>
          </a:xfrm>
        </p:spPr>
        <p:txBody>
          <a:bodyPr>
            <a:normAutofit/>
          </a:bodyPr>
          <a:lstStyle/>
          <a:p>
            <a:r>
              <a:rPr lang="en-US" dirty="0"/>
              <a:t>6 </a:t>
            </a:r>
            <a:r>
              <a:rPr lang="en-US" dirty="0" err="1"/>
              <a:t>Conclusão</a:t>
            </a:r>
            <a:endParaRPr lang="pt-BR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578F6-E567-478B-8062-CDE2CE6B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17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32157-78FF-46F8-AF91-8C0ED2C88C63}"/>
              </a:ext>
            </a:extLst>
          </p:cNvPr>
          <p:cNvSpPr txBox="1"/>
          <p:nvPr/>
        </p:nvSpPr>
        <p:spPr>
          <a:xfrm>
            <a:off x="678181" y="1378089"/>
            <a:ext cx="112852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 Esse trabalho pioneiro mostrou a possibilidade de utilizar o aprendizado por reforço com a utilização de redes neurais profundas com intuito de aprender uma </a:t>
            </a:r>
            <a:r>
              <a:rPr lang="pt-BR" sz="2400" i="1" dirty="0"/>
              <a:t>policy</a:t>
            </a:r>
            <a:r>
              <a:rPr lang="pt-BR" sz="2400" dirty="0"/>
              <a:t> de controle obtendo resultados do estado da arte (para 2013). Sendo que o comportamento foi aprendido diretamente sobre o input de dimensão alta, ou seja, a arquitetura foi fim-a-fim.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Além disso, o mesmo modelo foi utilizada para todos os 7 jogos do Atari 2600, mostrando a essência da abordagem de aprendizado de máquina: aprender com o mínimo possível de suposições.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Para isso utilizou uma variação de </a:t>
            </a:r>
            <a:r>
              <a:rPr lang="pt-BR" sz="2400" i="1" dirty="0"/>
              <a:t>online Q-learning</a:t>
            </a:r>
            <a:r>
              <a:rPr lang="pt-BR" sz="2400" dirty="0"/>
              <a:t>, combinando atualizações estocásticas via minibatches com um </a:t>
            </a:r>
            <a:r>
              <a:rPr lang="pt-BR" sz="2400" i="1" dirty="0"/>
              <a:t>experience replay buffer</a:t>
            </a:r>
            <a:r>
              <a:rPr lang="pt-BR" sz="2400" dirty="0"/>
              <a:t>. Obtendo o algoritmo chamado </a:t>
            </a:r>
            <a:r>
              <a:rPr lang="pt-BR" sz="2400" i="1" dirty="0"/>
              <a:t>Deep Q-Learning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736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AC0D-14EB-4DA9-8206-4CD9ECCF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7240" cy="1325563"/>
          </a:xfrm>
        </p:spPr>
        <p:txBody>
          <a:bodyPr>
            <a:normAutofit/>
          </a:bodyPr>
          <a:lstStyle/>
          <a:p>
            <a:r>
              <a:rPr lang="en-US" dirty="0" err="1"/>
              <a:t>Referência</a:t>
            </a:r>
            <a:r>
              <a:rPr lang="en-US" dirty="0"/>
              <a:t>: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578F6-E567-478B-8062-CDE2CE6B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18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989AAF-FA1E-47DB-B23B-F7F6B0789544}"/>
              </a:ext>
            </a:extLst>
          </p:cNvPr>
          <p:cNvSpPr txBox="1"/>
          <p:nvPr/>
        </p:nvSpPr>
        <p:spPr>
          <a:xfrm>
            <a:off x="678180" y="1378089"/>
            <a:ext cx="11417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Playing Atari with Deep Reinforcement Learning</a:t>
            </a:r>
            <a:r>
              <a:rPr lang="en-US" sz="2400" dirty="0"/>
              <a:t>, (</a:t>
            </a:r>
            <a:r>
              <a:rPr lang="en-US" sz="2400" dirty="0" err="1"/>
              <a:t>Mnih</a:t>
            </a:r>
            <a:r>
              <a:rPr lang="en-US" sz="2400" dirty="0"/>
              <a:t>, 2013).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i="1" dirty="0"/>
          </a:p>
        </p:txBody>
      </p:sp>
    </p:spTree>
    <p:extLst>
      <p:ext uri="{BB962C8B-B14F-4D97-AF65-F5344CB8AC3E}">
        <p14:creationId xmlns:p14="http://schemas.microsoft.com/office/powerpoint/2010/main" val="410557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7E2D6F-C411-472C-9A0D-C3D4AA363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5825" y="5380990"/>
            <a:ext cx="2847975" cy="975360"/>
          </a:xfrm>
        </p:spPr>
        <p:txBody>
          <a:bodyPr>
            <a:normAutofit/>
          </a:bodyPr>
          <a:lstStyle/>
          <a:p>
            <a:r>
              <a:rPr lang="pt-BR" dirty="0"/>
              <a:t>Gabriel Buginga </a:t>
            </a:r>
          </a:p>
          <a:p>
            <a:r>
              <a:rPr lang="pt-BR" dirty="0"/>
              <a:t>PESC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993023-6F29-4FCC-9C18-FCA63DBC7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1535" y="351063"/>
            <a:ext cx="9144000" cy="823913"/>
          </a:xfrm>
        </p:spPr>
        <p:txBody>
          <a:bodyPr>
            <a:normAutofit fontScale="90000"/>
          </a:bodyPr>
          <a:lstStyle/>
          <a:p>
            <a:r>
              <a:rPr lang="pt-BR" dirty="0"/>
              <a:t>Sumário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BC279-D0AF-43AF-A10E-A1B7A784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2</a:t>
            </a:fld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3DB9E0-E057-4544-A1E5-CDD08B57BA01}"/>
              </a:ext>
            </a:extLst>
          </p:cNvPr>
          <p:cNvSpPr/>
          <p:nvPr/>
        </p:nvSpPr>
        <p:spPr>
          <a:xfrm>
            <a:off x="466725" y="1019030"/>
            <a:ext cx="768336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1 Introdução</a:t>
            </a:r>
          </a:p>
          <a:p>
            <a:r>
              <a:rPr lang="pt-BR" sz="4000" dirty="0"/>
              <a:t>2 Contexto</a:t>
            </a:r>
          </a:p>
          <a:p>
            <a:r>
              <a:rPr lang="pt-BR" sz="4000" dirty="0"/>
              <a:t>3 Trabalhos Relacionados</a:t>
            </a:r>
          </a:p>
          <a:p>
            <a:r>
              <a:rPr lang="pt-BR" sz="4000" dirty="0"/>
              <a:t>4 </a:t>
            </a:r>
            <a:r>
              <a:rPr lang="pt-BR" sz="4000" i="1" dirty="0"/>
              <a:t>Deep Reinforcement Learning</a:t>
            </a:r>
            <a:endParaRPr lang="pt-BR" sz="4000" dirty="0"/>
          </a:p>
          <a:p>
            <a:r>
              <a:rPr lang="pt-BR" sz="4000" dirty="0"/>
              <a:t>5 Experimentos</a:t>
            </a:r>
          </a:p>
          <a:p>
            <a:r>
              <a:rPr lang="pt-BR" sz="4000" dirty="0"/>
              <a:t>6 Conclusão</a:t>
            </a:r>
          </a:p>
          <a:p>
            <a:r>
              <a:rPr lang="pt-BR" sz="4000" dirty="0"/>
              <a:t>Referência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15728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AC0D-14EB-4DA9-8206-4CD9ECCF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7240" cy="1325563"/>
          </a:xfrm>
        </p:spPr>
        <p:txBody>
          <a:bodyPr>
            <a:normAutofit/>
          </a:bodyPr>
          <a:lstStyle/>
          <a:p>
            <a:r>
              <a:rPr lang="en-US" dirty="0"/>
              <a:t>1 </a:t>
            </a:r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578F6-E567-478B-8062-CDE2CE6B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3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32157-78FF-46F8-AF91-8C0ED2C88C63}"/>
              </a:ext>
            </a:extLst>
          </p:cNvPr>
          <p:cNvSpPr txBox="1"/>
          <p:nvPr/>
        </p:nvSpPr>
        <p:spPr>
          <a:xfrm>
            <a:off x="387457" y="1459855"/>
            <a:ext cx="1141708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Aprendizado por reforço é um subconjunto de aprendizado de máquina que modela um agente e um ambiente onde os dois interagem. O agente precisa ser controlado de tal forma que as suas recompensas sejam as maiores possíveis nessa tarefa.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Até o artigo de 2013, se quiséssemos aplicar RL para inputs sensoriais de alta dimensão (imagens) usaríamos atributos feitos a mão e funções de representação lineares.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 aprendizado profundo é exatamente esse conjunto de métodos montados para extrair atributos dessas fontes de alta dimensão. Lembrem das redes convolucionais.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Porém não se pode aplicar o aprendizado profundo diretamente para o caso RL, dado algumas razões: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Deve aprender baseado num sinal de recompensa escalar o qual é frequentemente esparso, ruidoso e atrasado.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Atraso entre ações e recompensas.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Os pontos dos dados não são identicamente distruibuídos e a distribuição muda de acordo com o aprendizado de novos comportamentos.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9660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AC0D-14EB-4DA9-8206-4CD9ECCF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7240" cy="1325563"/>
          </a:xfrm>
        </p:spPr>
        <p:txBody>
          <a:bodyPr>
            <a:normAutofit/>
          </a:bodyPr>
          <a:lstStyle/>
          <a:p>
            <a:r>
              <a:rPr lang="en-US" dirty="0"/>
              <a:t>1 </a:t>
            </a:r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578F6-E567-478B-8062-CDE2CE6B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4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32157-78FF-46F8-AF91-8C0ED2C88C63}"/>
              </a:ext>
            </a:extLst>
          </p:cNvPr>
          <p:cNvSpPr txBox="1"/>
          <p:nvPr/>
        </p:nvSpPr>
        <p:spPr>
          <a:xfrm>
            <a:off x="416560" y="1395847"/>
            <a:ext cx="114170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O artigo mostra que as CNNs podem aprender a controlar agentes baseado apenas no input de vídeo em ambientes complexos. A rede é treinada utilizando uma variação do </a:t>
            </a:r>
            <a:r>
              <a:rPr lang="pt-BR" sz="2000" i="1" dirty="0"/>
              <a:t>Q-Learning </a:t>
            </a:r>
            <a:r>
              <a:rPr lang="pt-BR" sz="2000" dirty="0"/>
              <a:t>com a ajuda do gradiente descendente estocástico, e um mecanismo chamado </a:t>
            </a:r>
            <a:r>
              <a:rPr lang="pt-BR" sz="2000" i="1" dirty="0"/>
              <a:t>replay buffer – </a:t>
            </a:r>
            <a:r>
              <a:rPr lang="pt-BR" sz="2000" dirty="0"/>
              <a:t>maiores descrições avante.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Os Ambientes são sete jogos Atari 2600: input são vídeos 210x160 RGB com 60Hz.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O objetivo é obter um agente CNN sem informação específica de cada jogo ou atributos específicos que aprenda a jogar apenas com as </a:t>
            </a:r>
            <a:r>
              <a:rPr lang="pt-BR" sz="2000" b="1" dirty="0"/>
              <a:t>imagens</a:t>
            </a:r>
            <a:r>
              <a:rPr lang="pt-BR" sz="2000" dirty="0"/>
              <a:t>, </a:t>
            </a:r>
            <a:r>
              <a:rPr lang="pt-BR" sz="2000" b="1" dirty="0"/>
              <a:t>recompensas</a:t>
            </a:r>
            <a:r>
              <a:rPr lang="pt-BR" sz="2000" dirty="0"/>
              <a:t>, </a:t>
            </a:r>
            <a:r>
              <a:rPr lang="pt-BR" sz="2000" b="1" dirty="0"/>
              <a:t>sinais de término </a:t>
            </a:r>
            <a:r>
              <a:rPr lang="pt-BR" sz="2000" dirty="0"/>
              <a:t>e </a:t>
            </a:r>
            <a:r>
              <a:rPr lang="pt-BR" sz="2000" b="1" dirty="0"/>
              <a:t>conjunto de possíveis ações</a:t>
            </a:r>
            <a:r>
              <a:rPr lang="pt-BR" sz="2000" dirty="0"/>
              <a:t>. De fato foi obtido: melhorou o desempenho de todos os algoritmos RL passados além de ultrapassar especialistas humanos em 3 dos jogos.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336809-9BC4-455D-B320-707BB43483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06"/>
          <a:stretch/>
        </p:blipFill>
        <p:spPr>
          <a:xfrm>
            <a:off x="0" y="3941064"/>
            <a:ext cx="12079224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0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AC0D-14EB-4DA9-8206-4CD9ECCF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7240" cy="1325563"/>
          </a:xfrm>
        </p:spPr>
        <p:txBody>
          <a:bodyPr>
            <a:normAutofit/>
          </a:bodyPr>
          <a:lstStyle/>
          <a:p>
            <a:r>
              <a:rPr lang="en-US" dirty="0"/>
              <a:t>2 </a:t>
            </a:r>
            <a:r>
              <a:rPr lang="en-US" dirty="0" err="1"/>
              <a:t>Contexto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578F6-E567-478B-8062-CDE2CE6B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5</a:t>
            </a:fld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632157-78FF-46F8-AF91-8C0ED2C88C63}"/>
                  </a:ext>
                </a:extLst>
              </p:cNvPr>
              <p:cNvSpPr txBox="1"/>
              <p:nvPr/>
            </p:nvSpPr>
            <p:spPr>
              <a:xfrm>
                <a:off x="678180" y="1378089"/>
                <a:ext cx="1141708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400" dirty="0"/>
                  <a:t> O agente interage com um ambiente     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400" dirty="0"/>
                  <a:t>Em cada passo no tempo o agente seleciona uma 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400" dirty="0"/>
                  <a:t> de um conjunto                             e recebe uma imagem                    e uma recompensa escalar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400" dirty="0"/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400" dirty="0"/>
                  <a:t>O estado na verdade é                                                         , pois por causa do </a:t>
                </a:r>
                <a:r>
                  <a:rPr lang="pt-BR" sz="2400" i="1" dirty="0"/>
                  <a:t>perceptual aliasing</a:t>
                </a:r>
                <a:r>
                  <a:rPr lang="pt-BR" sz="2400" dirty="0"/>
                  <a:t> é impossível entender a situação observando apenas       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400" dirty="0"/>
                  <a:t>Portanto tem-se uma Markov Decision Process (MDP) tradicional.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632157-78FF-46F8-AF91-8C0ED2C88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" y="1378089"/>
                <a:ext cx="11417085" cy="2308324"/>
              </a:xfrm>
              <a:prstGeom prst="rect">
                <a:avLst/>
              </a:prstGeom>
              <a:blipFill>
                <a:blip r:embed="rId2"/>
                <a:stretch>
                  <a:fillRect l="-694" t="-2111" b="-50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A6D3FC67-95C0-4C33-A27C-461B8495DF65}"/>
              </a:ext>
            </a:extLst>
          </p:cNvPr>
          <p:cNvGrpSpPr/>
          <p:nvPr/>
        </p:nvGrpSpPr>
        <p:grpSpPr>
          <a:xfrm>
            <a:off x="3048000" y="3751436"/>
            <a:ext cx="9144000" cy="3106564"/>
            <a:chOff x="2767584" y="3751436"/>
            <a:chExt cx="9144000" cy="310656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ED28F0D-E9B2-40C9-811A-3411FBC43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7584" y="3751436"/>
              <a:ext cx="9144000" cy="310656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231689-1D0A-4106-8E26-1DBB42555BE6}"/>
                </a:ext>
              </a:extLst>
            </p:cNvPr>
            <p:cNvSpPr/>
            <p:nvPr/>
          </p:nvSpPr>
          <p:spPr>
            <a:xfrm>
              <a:off x="9845640" y="6094740"/>
              <a:ext cx="165141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>
                  <a:solidFill>
                    <a:schemeClr val="tx1"/>
                  </a:solidFill>
                </a:rPr>
                <a:t>Sutton and </a:t>
              </a:r>
              <a:r>
                <a:rPr lang="en-US" sz="1100" b="1" dirty="0" err="1">
                  <a:solidFill>
                    <a:schemeClr val="tx1"/>
                  </a:solidFill>
                </a:rPr>
                <a:t>Barto</a:t>
              </a:r>
              <a:r>
                <a:rPr lang="en-US" sz="1100" b="1" dirty="0">
                  <a:solidFill>
                    <a:schemeClr val="tx1"/>
                  </a:solidFill>
                </a:rPr>
                <a:t> (2018). </a:t>
              </a:r>
              <a:endParaRPr lang="pt-BR" sz="1100" b="1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44FC133-3571-4935-8F8A-D2DB2D41D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0051" y="1832157"/>
            <a:ext cx="1980905" cy="3591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FEA675-4DC2-4827-9800-53C689DEE1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309"/>
          <a:stretch/>
        </p:blipFill>
        <p:spPr>
          <a:xfrm>
            <a:off x="3952132" y="2134365"/>
            <a:ext cx="1205084" cy="380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1A5B5B-2F3D-4BA0-9943-AE887329DC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8147" y="1378089"/>
            <a:ext cx="288798" cy="40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07EBAE-C3F0-46BD-988D-6AD11FB82B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6533" y="2505979"/>
            <a:ext cx="3056954" cy="4031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087A43-B83C-4FDC-8FBD-2DAE3F00BB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3942" y="2525628"/>
            <a:ext cx="662591" cy="3718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DF7EA7-F041-43A2-9044-5295C4C2CB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1724" y="2898208"/>
            <a:ext cx="403042" cy="35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4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AC0D-14EB-4DA9-8206-4CD9ECCF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7240" cy="1325563"/>
          </a:xfrm>
        </p:spPr>
        <p:txBody>
          <a:bodyPr>
            <a:normAutofit/>
          </a:bodyPr>
          <a:lstStyle/>
          <a:p>
            <a:r>
              <a:rPr lang="en-US" dirty="0"/>
              <a:t>2 </a:t>
            </a:r>
            <a:r>
              <a:rPr lang="en-US" dirty="0" err="1"/>
              <a:t>Contexto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578F6-E567-478B-8062-CDE2CE6B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6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32157-78FF-46F8-AF91-8C0ED2C88C63}"/>
              </a:ext>
            </a:extLst>
          </p:cNvPr>
          <p:cNvSpPr txBox="1"/>
          <p:nvPr/>
        </p:nvSpPr>
        <p:spPr>
          <a:xfrm>
            <a:off x="678180" y="1378089"/>
            <a:ext cx="115138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 O objetivo é maximizar as soma das recompensas submetidas à um fator de desconto    . Sendo T o tempo de término, define-se o retorno descontado como: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E a </a:t>
            </a:r>
            <a:r>
              <a:rPr lang="pt-BR" sz="2400" i="1" dirty="0"/>
              <a:t>optimal action-value function </a:t>
            </a:r>
            <a:r>
              <a:rPr lang="pt-BR" sz="2400" dirty="0"/>
              <a:t>como sendo o valor máximo esperado do retorno atingido por seguir a </a:t>
            </a:r>
            <a:r>
              <a:rPr lang="pt-BR" sz="2400" i="1" dirty="0"/>
              <a:t>policy</a:t>
            </a:r>
            <a:r>
              <a:rPr lang="pt-BR" sz="2400" dirty="0"/>
              <a:t> ótima (modo de escolher ações)</a:t>
            </a:r>
            <a:r>
              <a:rPr lang="pt-BR" sz="2400" i="1" dirty="0"/>
              <a:t> </a:t>
            </a:r>
            <a:r>
              <a:rPr lang="pt-BR" sz="2400" dirty="0"/>
              <a:t>depois que foi observado um estado s e uma ação foi tomada: </a:t>
            </a:r>
            <a:endParaRPr lang="pt-BR" sz="2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CFA50F-DDDC-4D5E-AD65-4F6E34AA5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180" y="1418421"/>
            <a:ext cx="257175" cy="38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1F2F80-6A01-4B33-9DC4-314B5EA42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055" y="2238965"/>
            <a:ext cx="3234214" cy="5496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74AD14-6F14-4C3F-81B7-92A89D0AE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767" y="4055745"/>
            <a:ext cx="6697410" cy="456817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D13229-1177-49C0-8B4F-2C13FEDFB6B9}"/>
              </a:ext>
            </a:extLst>
          </p:cNvPr>
          <p:cNvCxnSpPr/>
          <p:nvPr/>
        </p:nvCxnSpPr>
        <p:spPr>
          <a:xfrm>
            <a:off x="9588533" y="4474527"/>
            <a:ext cx="201644" cy="48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7264C13-AFB4-4BA5-9C5B-666ABC9B7AAC}"/>
                  </a:ext>
                </a:extLst>
              </p:cNvPr>
              <p:cNvSpPr txBox="1"/>
              <p:nvPr/>
            </p:nvSpPr>
            <p:spPr>
              <a:xfrm>
                <a:off x="8845296" y="4999681"/>
                <a:ext cx="227380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i="1" dirty="0"/>
                  <a:t>Policy é uma função: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pt-BR" sz="2800" i="1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7264C13-AFB4-4BA5-9C5B-666ABC9B7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5296" y="4999681"/>
                <a:ext cx="2273808" cy="954107"/>
              </a:xfrm>
              <a:prstGeom prst="rect">
                <a:avLst/>
              </a:prstGeom>
              <a:blipFill>
                <a:blip r:embed="rId5"/>
                <a:stretch>
                  <a:fillRect l="-5362" t="-5732" b="-17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C85EB094-D7C4-46CA-98B8-8954731CA7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180" y="5634052"/>
            <a:ext cx="6437669" cy="78675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E1C3A55-0683-4D72-9BB5-56B1CC8E08C1}"/>
              </a:ext>
            </a:extLst>
          </p:cNvPr>
          <p:cNvCxnSpPr/>
          <p:nvPr/>
        </p:nvCxnSpPr>
        <p:spPr>
          <a:xfrm flipH="1">
            <a:off x="1511808" y="4512562"/>
            <a:ext cx="1987296" cy="126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1CDA0F8-CC3A-435E-8309-7E22762680B5}"/>
              </a:ext>
            </a:extLst>
          </p:cNvPr>
          <p:cNvSpPr txBox="1"/>
          <p:nvPr/>
        </p:nvSpPr>
        <p:spPr>
          <a:xfrm>
            <a:off x="3092767" y="4730286"/>
            <a:ext cx="2919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Q ótima respeita as </a:t>
            </a:r>
            <a:r>
              <a:rPr lang="pt-BR" sz="2400" b="1" dirty="0"/>
              <a:t>equações de Bellman</a:t>
            </a:r>
          </a:p>
        </p:txBody>
      </p:sp>
    </p:spTree>
    <p:extLst>
      <p:ext uri="{BB962C8B-B14F-4D97-AF65-F5344CB8AC3E}">
        <p14:creationId xmlns:p14="http://schemas.microsoft.com/office/powerpoint/2010/main" val="99278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AC0D-14EB-4DA9-8206-4CD9ECCF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7240" cy="1325563"/>
          </a:xfrm>
        </p:spPr>
        <p:txBody>
          <a:bodyPr>
            <a:normAutofit/>
          </a:bodyPr>
          <a:lstStyle/>
          <a:p>
            <a:r>
              <a:rPr lang="en-US" dirty="0"/>
              <a:t>2 </a:t>
            </a:r>
            <a:r>
              <a:rPr lang="en-US" dirty="0" err="1"/>
              <a:t>Contexto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578F6-E567-478B-8062-CDE2CE6B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7</a:t>
            </a:fld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632157-78FF-46F8-AF91-8C0ED2C88C63}"/>
                  </a:ext>
                </a:extLst>
              </p:cNvPr>
              <p:cNvSpPr txBox="1"/>
              <p:nvPr/>
            </p:nvSpPr>
            <p:spPr>
              <a:xfrm>
                <a:off x="678180" y="1378089"/>
                <a:ext cx="11416284" cy="6586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200" dirty="0"/>
                  <a:t> A ideia básica é utilizar a equação de Bellman como uma atualização iterativa (caso tabular, essa família de algoritmos chama-se </a:t>
                </a:r>
                <a:r>
                  <a:rPr lang="pt-BR" sz="2200" i="1" dirty="0"/>
                  <a:t>value iteration</a:t>
                </a:r>
                <a:r>
                  <a:rPr lang="pt-BR" sz="2200" dirty="0"/>
                  <a:t> e converge para a função Q ótima). Ou seja: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pt-BR" sz="2400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pt-B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200" dirty="0"/>
                  <a:t>Como o espaço de estados é enorme a função Q será modelada como uma rede neural Q.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200" dirty="0"/>
                  <a:t>Portanto em cada iteração resulta um treinamento utilizando uma </a:t>
                </a:r>
                <a:r>
                  <a:rPr lang="pt-BR" sz="2200" i="1" dirty="0"/>
                  <a:t>loss function</a:t>
                </a:r>
                <a:r>
                  <a:rPr lang="pt-BR" sz="2200" dirty="0"/>
                  <a:t> de regressão: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pt-BR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pt-BR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200" dirty="0"/>
                  <a:t>Note que os parâmetros para 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sz="2200" dirty="0"/>
                  <a:t> são mantidos fixos na otimização.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200" dirty="0"/>
                  <a:t>O que se faz quando se quer otimar uma </a:t>
                </a:r>
                <a:r>
                  <a:rPr lang="pt-BR" sz="2200" i="1" dirty="0"/>
                  <a:t>loss function</a:t>
                </a:r>
                <a:r>
                  <a:rPr lang="pt-BR" sz="2200" dirty="0"/>
                  <a:t>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pt-BR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pt-BR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200" dirty="0"/>
                  <a:t>Porém, utiliza-se o gradiente descendente estocástico – não se precisa calcular esse valor esperado. O </a:t>
                </a:r>
                <a:r>
                  <a:rPr lang="pt-BR" sz="2200" i="1" dirty="0"/>
                  <a:t>Q-learning</a:t>
                </a:r>
                <a:r>
                  <a:rPr lang="pt-BR" sz="2200" dirty="0"/>
                  <a:t> tradicional faz as atualizações dos pesos a cada passo no tempo (o que não se fará no artigo, ver-se-á o porquê).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200" dirty="0"/>
                  <a:t>É </a:t>
                </a:r>
                <a:r>
                  <a:rPr lang="pt-BR" sz="2200" i="1" dirty="0"/>
                  <a:t>off-policy</a:t>
                </a:r>
                <a:r>
                  <a:rPr lang="pt-BR" sz="2200" dirty="0"/>
                  <a:t> e </a:t>
                </a:r>
                <a:r>
                  <a:rPr lang="pt-BR" sz="2200" i="1" dirty="0"/>
                  <a:t>model-free</a:t>
                </a:r>
                <a:r>
                  <a:rPr lang="pt-BR" sz="22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pt-BR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pt-BR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pt-BR" sz="2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632157-78FF-46F8-AF91-8C0ED2C88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" y="1378089"/>
                <a:ext cx="11416284" cy="6586418"/>
              </a:xfrm>
              <a:prstGeom prst="rect">
                <a:avLst/>
              </a:prstGeom>
              <a:blipFill>
                <a:blip r:embed="rId2"/>
                <a:stretch>
                  <a:fillRect l="-587" t="-6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82181A0B-5B36-47F6-AD80-966145DF1DA4}"/>
              </a:ext>
            </a:extLst>
          </p:cNvPr>
          <p:cNvGrpSpPr/>
          <p:nvPr/>
        </p:nvGrpSpPr>
        <p:grpSpPr>
          <a:xfrm>
            <a:off x="3148466" y="2261233"/>
            <a:ext cx="6316708" cy="423748"/>
            <a:chOff x="2211515" y="3139246"/>
            <a:chExt cx="7223188" cy="48455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26C6571-5373-478F-8C4D-4918EB7AB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8197" y="3139246"/>
              <a:ext cx="4806506" cy="48455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F3E26C8-FAA5-41F0-90FB-81A97DCA7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1515" y="3170000"/>
              <a:ext cx="2287334" cy="423049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5DB8EB03-F86F-4677-B88C-25109FA431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14" y="3633542"/>
            <a:ext cx="4962144" cy="6143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0D9A3A-DF2E-4391-9515-5F99CA890F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6586" y="3633542"/>
            <a:ext cx="6259449" cy="4671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7629B8-4DDE-49E7-AA2F-F9511A262E8E}"/>
              </a:ext>
            </a:extLst>
          </p:cNvPr>
          <p:cNvSpPr txBox="1"/>
          <p:nvPr/>
        </p:nvSpPr>
        <p:spPr>
          <a:xfrm>
            <a:off x="5471922" y="369794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;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C1763F-C984-4D98-89A2-9BAE068866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785" y="4820244"/>
            <a:ext cx="10298430" cy="70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9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AC0D-14EB-4DA9-8206-4CD9ECCF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7240" cy="1325563"/>
          </a:xfrm>
        </p:spPr>
        <p:txBody>
          <a:bodyPr>
            <a:normAutofit/>
          </a:bodyPr>
          <a:lstStyle/>
          <a:p>
            <a:r>
              <a:rPr lang="en-US" dirty="0"/>
              <a:t>3 </a:t>
            </a:r>
            <a:r>
              <a:rPr lang="en-US" dirty="0" err="1"/>
              <a:t>Trabalhos</a:t>
            </a:r>
            <a:r>
              <a:rPr lang="en-US" dirty="0"/>
              <a:t> </a:t>
            </a:r>
            <a:r>
              <a:rPr lang="en-US" dirty="0" err="1"/>
              <a:t>relacionados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578F6-E567-478B-8062-CDE2CE6B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8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32157-78FF-46F8-AF91-8C0ED2C88C63}"/>
              </a:ext>
            </a:extLst>
          </p:cNvPr>
          <p:cNvSpPr txBox="1"/>
          <p:nvPr/>
        </p:nvSpPr>
        <p:spPr>
          <a:xfrm>
            <a:off x="678180" y="1378089"/>
            <a:ext cx="11417085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/>
              <a:t>TD-gammon: aprendizado por reforço </a:t>
            </a:r>
            <a:r>
              <a:rPr lang="pt-BR" sz="2200" i="1" dirty="0"/>
              <a:t>model-free </a:t>
            </a:r>
            <a:r>
              <a:rPr lang="pt-BR" sz="2200" dirty="0"/>
              <a:t>utilizando um algoritmo similar ao </a:t>
            </a:r>
            <a:r>
              <a:rPr lang="pt-BR" sz="2200" i="1" dirty="0"/>
              <a:t>Q-learning</a:t>
            </a:r>
            <a:r>
              <a:rPr lang="pt-BR" sz="2200" dirty="0"/>
              <a:t>, onde a função de estimativa foi modelo com um MLP com apenas uma camada escondida. Feito em 1995.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/>
              <a:t>Porém essa mesma abordagem não obteve o mesmo sucesso com xadrez, Go ou damas.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/>
              <a:t>Além disso, há resultados teóricos que mostram que algoritmos </a:t>
            </a:r>
            <a:r>
              <a:rPr lang="pt-BR" sz="2200" i="1" dirty="0"/>
              <a:t>model-free</a:t>
            </a:r>
            <a:r>
              <a:rPr lang="pt-BR" sz="2200" dirty="0"/>
              <a:t> e </a:t>
            </a:r>
            <a:r>
              <a:rPr lang="pt-BR" sz="2200" i="1" dirty="0"/>
              <a:t>off-policy</a:t>
            </a:r>
            <a:r>
              <a:rPr lang="pt-BR" sz="2200" dirty="0"/>
              <a:t> podem causar divergência na rede.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/>
              <a:t>Redes profundas já foram usadas para estimar o ambiente, Restricted Boltzmann Machines para a </a:t>
            </a:r>
            <a:r>
              <a:rPr lang="pt-BR" sz="2200" i="1" dirty="0"/>
              <a:t>value function</a:t>
            </a:r>
            <a:r>
              <a:rPr lang="pt-BR" sz="2200" dirty="0"/>
              <a:t> ou a </a:t>
            </a:r>
            <a:r>
              <a:rPr lang="pt-BR" sz="2200" i="1" dirty="0"/>
              <a:t>policy</a:t>
            </a:r>
            <a:r>
              <a:rPr lang="pt-BR" sz="2200" dirty="0"/>
              <a:t>. E o problema da divergência foi parcialmente tratado via métodos de </a:t>
            </a:r>
            <a:r>
              <a:rPr lang="pt-BR" sz="2200" i="1" dirty="0"/>
              <a:t>gradient temporal-difference.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/>
              <a:t>Os trabalhos mais parecidos com o do presente artigo: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200" dirty="0"/>
              <a:t>Utilizam o </a:t>
            </a:r>
            <a:r>
              <a:rPr lang="pt-BR" sz="2200" i="1" dirty="0"/>
              <a:t>neural fitted Q-learning</a:t>
            </a:r>
            <a:r>
              <a:rPr lang="pt-BR" sz="2200" dirty="0"/>
              <a:t> </a:t>
            </a:r>
            <a:r>
              <a:rPr lang="pt-BR" sz="2200" i="1" dirty="0"/>
              <a:t>(NFQ)</a:t>
            </a:r>
            <a:r>
              <a:rPr lang="pt-BR" sz="2200" dirty="0"/>
              <a:t>, otimizando aquela sequência de </a:t>
            </a:r>
            <a:r>
              <a:rPr lang="pt-BR" sz="2200" i="1" dirty="0"/>
              <a:t>loss functions</a:t>
            </a:r>
            <a:r>
              <a:rPr lang="pt-BR" sz="2200" dirty="0"/>
              <a:t> utilizando o RPROP para atualizar os parâmetros. Porém utiliza uma atualização que escala com o tamanho do dataset, e implementação em tarefas reais precisou de um autoencoder profundo para aprender uma representação com dimensões menores.</a:t>
            </a:r>
            <a:endParaRPr lang="pt-BR" sz="22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 presente trabalho aplica aprendizado por reforço fim-a-fim.</a:t>
            </a:r>
          </a:p>
        </p:txBody>
      </p:sp>
    </p:spTree>
    <p:extLst>
      <p:ext uri="{BB962C8B-B14F-4D97-AF65-F5344CB8AC3E}">
        <p14:creationId xmlns:p14="http://schemas.microsoft.com/office/powerpoint/2010/main" val="301044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AC0D-14EB-4DA9-8206-4CD9ECCF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7240" cy="1325563"/>
          </a:xfrm>
        </p:spPr>
        <p:txBody>
          <a:bodyPr>
            <a:normAutofit/>
          </a:bodyPr>
          <a:lstStyle/>
          <a:p>
            <a:r>
              <a:rPr lang="en-US" dirty="0"/>
              <a:t>4 </a:t>
            </a:r>
            <a:r>
              <a:rPr lang="en-US" i="1" dirty="0"/>
              <a:t>Deep Reinforcement Learning</a:t>
            </a:r>
            <a:endParaRPr lang="pt-BR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578F6-E567-478B-8062-CDE2CE6B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489-0FD9-4273-B2B9-A8A56628C678}" type="slidenum">
              <a:rPr lang="pt-BR" smtClean="0"/>
              <a:t>9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32157-78FF-46F8-AF91-8C0ED2C88C63}"/>
              </a:ext>
            </a:extLst>
          </p:cNvPr>
          <p:cNvSpPr txBox="1"/>
          <p:nvPr/>
        </p:nvSpPr>
        <p:spPr>
          <a:xfrm>
            <a:off x="678180" y="1378089"/>
            <a:ext cx="114170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 objetivo é, inspirados pelo trabalho do TD-gammon, utilizar um rede neural profunda para aprender a jogar nos ambientes do Atari 2600. Produzindo um novo algoritmo chamado: </a:t>
            </a:r>
            <a:r>
              <a:rPr lang="pt-BR" sz="2400" i="1" dirty="0"/>
              <a:t>deep Q-learning</a:t>
            </a:r>
            <a:r>
              <a:rPr lang="pt-BR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Utiliza-se uma técnica chamada </a:t>
            </a:r>
            <a:r>
              <a:rPr lang="pt-BR" sz="2400" i="1" dirty="0"/>
              <a:t>experience replay</a:t>
            </a:r>
            <a:r>
              <a:rPr lang="pt-BR" sz="2400" dirty="0"/>
              <a:t> onde se guarda as experiências do agente em cada passo de tempo,                                              dentro de um dataset   	  	    	       agrupados sobre vários episódios dentro de uma </a:t>
            </a:r>
            <a:r>
              <a:rPr lang="pt-BR" sz="2400" i="1" dirty="0"/>
              <a:t>replay memory.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As atualizações da </a:t>
            </a:r>
            <a:r>
              <a:rPr lang="pt-BR" sz="2400" i="1" dirty="0"/>
              <a:t>Q-function</a:t>
            </a:r>
            <a:r>
              <a:rPr lang="pt-BR" sz="2400" dirty="0"/>
              <a:t> são realizadas em amostras da </a:t>
            </a:r>
            <a:r>
              <a:rPr lang="pt-BR" sz="2400" i="1" dirty="0"/>
              <a:t>replay memory:                 . </a:t>
            </a: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Além disso cada estado é passado por uma função      que realiza as seguintes transformações: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As imagens são tranformadas de 210x160 RGB para escala cinza sub-amostradas até 110x84; mais um corte para uma região quadrada de 84x84.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Aplica esse processamento nos últimos </a:t>
            </a:r>
            <a:r>
              <a:rPr lang="pt-BR" sz="2400" b="1" dirty="0"/>
              <a:t>4 frames e os empilha </a:t>
            </a:r>
            <a:r>
              <a:rPr lang="pt-BR" sz="2400" dirty="0"/>
              <a:t>e passa para a </a:t>
            </a:r>
            <a:r>
              <a:rPr lang="pt-BR" sz="2400" i="1" dirty="0"/>
              <a:t>Q</a:t>
            </a:r>
            <a:r>
              <a:rPr lang="pt-BR" sz="24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466B59-DA07-44D0-AE95-43BC64C92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687" y="2872838"/>
            <a:ext cx="2978785" cy="4120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3D23A4-C30C-4837-9CC6-416B2985C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12" y="3284869"/>
            <a:ext cx="1975821" cy="3501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12ED4D-93D5-4758-8BBE-FF04212ED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6020" y="3635015"/>
            <a:ext cx="1078735" cy="322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FD8E4E-9F3E-4C11-A4EA-AE912FF74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1779" y="3969512"/>
            <a:ext cx="276650" cy="41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8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3049</TotalTime>
  <Words>1392</Words>
  <Application>Microsoft Office PowerPoint</Application>
  <PresentationFormat>Widescreen</PresentationFormat>
  <Paragraphs>124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Playing Atari with Deep Reinforcement Learning 2013</vt:lpstr>
      <vt:lpstr>Sumário</vt:lpstr>
      <vt:lpstr>1 Introdução</vt:lpstr>
      <vt:lpstr>1 Introdução</vt:lpstr>
      <vt:lpstr>2 Contexto</vt:lpstr>
      <vt:lpstr>2 Contexto</vt:lpstr>
      <vt:lpstr>2 Contexto</vt:lpstr>
      <vt:lpstr>3 Trabalhos relacionados</vt:lpstr>
      <vt:lpstr>4 Deep Reinforcement Learning</vt:lpstr>
      <vt:lpstr>4 Deep Reinforcement Learning</vt:lpstr>
      <vt:lpstr>PowerPoint Presentation</vt:lpstr>
      <vt:lpstr>5 Experimentos</vt:lpstr>
      <vt:lpstr>5 Experimentos</vt:lpstr>
      <vt:lpstr>5 Experimentos</vt:lpstr>
      <vt:lpstr>5 Experimentos</vt:lpstr>
      <vt:lpstr>5 Experimentos</vt:lpstr>
      <vt:lpstr>6 Conclusão</vt:lpstr>
      <vt:lpstr>Referência: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Cesario</dc:creator>
  <cp:lastModifiedBy>Gabriel Cesario</cp:lastModifiedBy>
  <cp:revision>139</cp:revision>
  <dcterms:created xsi:type="dcterms:W3CDTF">2019-11-23T03:17:18Z</dcterms:created>
  <dcterms:modified xsi:type="dcterms:W3CDTF">2019-12-01T01:51:34Z</dcterms:modified>
</cp:coreProperties>
</file>