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334" r:id="rId4"/>
    <p:sldId id="318" r:id="rId5"/>
    <p:sldId id="325" r:id="rId6"/>
    <p:sldId id="320" r:id="rId7"/>
    <p:sldId id="326" r:id="rId8"/>
    <p:sldId id="327" r:id="rId9"/>
    <p:sldId id="321" r:id="rId10"/>
    <p:sldId id="322" r:id="rId11"/>
    <p:sldId id="329" r:id="rId12"/>
    <p:sldId id="330" r:id="rId13"/>
    <p:sldId id="341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343" r:id="rId22"/>
    <p:sldId id="331" r:id="rId23"/>
    <p:sldId id="344" r:id="rId24"/>
    <p:sldId id="324" r:id="rId25"/>
    <p:sldId id="31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95268" autoAdjust="0"/>
  </p:normalViewPr>
  <p:slideViewPr>
    <p:cSldViewPr snapToGrid="0">
      <p:cViewPr varScale="1">
        <p:scale>
          <a:sx n="100" d="100"/>
          <a:sy n="100" d="100"/>
        </p:scale>
        <p:origin x="90" y="19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1EF5-4E22-47B4-A564-1EAC9B2884D7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44C3-9562-4F14-9D60-23ABE7A9DF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044C3-9562-4F14-9D60-23ABE7A9DF9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1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044C3-9562-4F14-9D60-23ABE7A9DF9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C00-EF82-4E7E-AE2C-532D8C34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4C733-BE5F-4759-ACC5-689E2E20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9D09-2E4A-40F1-B827-01C1A0F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9AD-8F89-472A-B55C-4FC1C890BD1B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9433-23CE-4737-A4C5-B612C0EA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F2E9-FDF6-4136-8A41-E028E3FE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B968-2881-413C-9708-C348D0C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EDE8-431D-4A59-98CF-F38B86C7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97B4-4CA0-44E4-9ED2-2FBEE4B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AFEE-4E43-4D28-AC61-EB4626F5036C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7334-49C4-4CAC-8BAD-D268FC5A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600E-9237-411C-8335-A440C24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996E5-7482-4D81-868B-03FE160F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85F3A-B187-4A61-B1F2-0F2A6D86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6F82-3752-41E7-8BBA-292EE91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13B-0C09-4D16-AEEE-EB4273B7D5F3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632C-165F-43C9-8838-8A687C93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3F07-6F61-4EBC-8699-CFBC5728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E103-08E8-4299-9CFF-A603DED2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2011-27E8-4645-9D5B-9F98EF79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D787-384D-44F4-83D3-0C91DDC1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A41-E2FD-4242-9062-9FC765BE516C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CA6F-32D1-45C3-BF83-2F595CF7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3633-07BA-4E10-9D0E-EA71E05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43C-7B27-4165-B3A3-1EB76120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2BAB-EA54-4676-9C4D-6A2449E1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C01C-2D32-457C-B7DB-114509E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FE0A-1D9F-49C5-AC79-D9C3E16CFABF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937E-DCE3-4A2D-90C0-2B95744D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B557-162C-45DB-AAAC-5DE44C0D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AF95-D463-4CFA-B64D-5B9FFCB8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978E-9F54-4E0B-AB7A-AD8B4AD2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4B80-B53C-4B25-BB68-20DDE9E3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74B8-691A-4641-BC69-4EBCB7D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5F1-C1FE-4042-A944-499662FCCBD4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64F05-BEA6-493C-BA1B-D962B4C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FEB0F-A572-41AC-BD84-A3FCF829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61D-74F4-43FE-BC9A-D27AD1B8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7D00-6E58-4BA1-8569-0EADA412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E75A-8029-4596-AB5F-7EF115C1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92CD-101E-4931-8FC6-6EA5B678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C0F31-8579-4478-A3EE-F090F91F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1C25-44A5-4364-9954-B0F472A1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1F6-6E6A-4E14-9623-5CB284B8B5C5}" type="datetime1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3B26F-3519-4E53-8A96-434A1278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176B4-9DAD-4425-A016-01F4880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EC-A35C-4116-A73E-7D98308C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409E3-FE86-4F76-A0AD-B5F184D2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96E-20E5-4426-974A-B43C5F091CF6}" type="datetime1">
              <a:rPr lang="pt-BR" smtClean="0"/>
              <a:t>16/12/2019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E4E7-B1CD-4C2D-859B-ABCB4447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84C12-063C-43B2-B8EF-380124FD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D10B9-2D3C-463A-ACA0-B17D8F5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81FF-2789-4D09-B05C-B1028EBFD3F1}" type="datetime1">
              <a:rPr lang="pt-BR" smtClean="0"/>
              <a:t>16/12/2019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9D5A0-BE74-44C2-86BE-B38F4CB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21DD-6999-44D3-8C3C-921C6994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C76C-9389-42DC-AAB8-375E9C7D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25B0-25B8-4768-B2B2-CEA18BCF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9DF5-7965-41E1-8CAE-B84BA4DB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8437-71E8-4902-A36D-FC8B7D08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3654-1296-429D-998A-9BC47132FF41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452F-ACCB-4A7E-927B-12E041C4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5264-8C9A-4E28-906E-2FE2378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7269-8D3C-43CA-A6F9-AFECB95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5E3-EA36-4E6F-94CE-87D85428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C02A3-7490-410A-AE56-AA92D715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4334-EAD9-4EEC-B034-F86EC3AB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BEB-0549-4A86-9932-19DF7CABBCDF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463D6-E47F-429D-96C7-95F27511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6C4F-DD75-4A94-A910-A9B6F9D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160D-BEE7-4F21-A127-7F2AF284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2C91-5D3F-48A9-9B60-8DF24E7C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7F76-F4DA-4772-9082-06A570851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72A2-0AFB-433D-BAF0-366014638D29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14BA-6D2F-4ACA-BFAD-7BF0005D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26D0-B1E0-4423-8B54-AA82D734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6E9-9D2F-4FFC-B988-811004E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092" y="587830"/>
            <a:ext cx="9957816" cy="462063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Playing Atari with Deep Reinforcement Learning</a:t>
            </a:r>
            <a:br>
              <a:rPr lang="pt-BR" i="1" dirty="0"/>
            </a:br>
            <a:r>
              <a:rPr lang="pt-BR" dirty="0"/>
              <a:t>Projeto</a:t>
            </a:r>
            <a:br>
              <a:rPr lang="pt-BR" dirty="0"/>
            </a:br>
            <a:r>
              <a:rPr lang="pt-BR" b="1" dirty="0"/>
              <a:t>Inspeção do comportamento do agente baseado no número de parâmetros da rede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E2D6F-C411-472C-9A0D-C3D4AA36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5444236"/>
            <a:ext cx="2847975" cy="912114"/>
          </a:xfrm>
        </p:spPr>
        <p:txBody>
          <a:bodyPr/>
          <a:lstStyle/>
          <a:p>
            <a:r>
              <a:rPr lang="pt-BR" dirty="0"/>
              <a:t>Gabriel Buginga </a:t>
            </a:r>
          </a:p>
          <a:p>
            <a:r>
              <a:rPr lang="pt-BR" dirty="0"/>
              <a:t>PESC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E497-59A6-400B-80D2-152BF73F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i="1" dirty="0"/>
              <a:t>Deep Reinforcement Learning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objetivo é, inspirados pelo trabalho do TD-gammon, utilizar um rede neural profunda para aprender a jogar nos ambientes do Atari 2600. Produzindo um novo algoritmo chamado: </a:t>
            </a:r>
            <a:r>
              <a:rPr lang="pt-BR" sz="2400" i="1" dirty="0"/>
              <a:t>deep Q-learning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Utiliza-se uma técnica chamada </a:t>
            </a:r>
            <a:r>
              <a:rPr lang="pt-BR" sz="2400" i="1" dirty="0"/>
              <a:t>experience replay</a:t>
            </a:r>
            <a:r>
              <a:rPr lang="pt-BR" sz="2400" dirty="0"/>
              <a:t> onde se guarda as experiências do agente em cada passo de tempo,                                              dentro de um dataset   	  	    	       agrupados sobre vários episódios dentro de uma </a:t>
            </a:r>
            <a:r>
              <a:rPr lang="pt-BR" sz="2400" i="1" dirty="0"/>
              <a:t>replay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atualizações da </a:t>
            </a:r>
            <a:r>
              <a:rPr lang="pt-BR" sz="2400" i="1" dirty="0"/>
              <a:t>Q-function</a:t>
            </a:r>
            <a:r>
              <a:rPr lang="pt-BR" sz="2400" dirty="0"/>
              <a:t> são realizadas em amostras da </a:t>
            </a:r>
            <a:r>
              <a:rPr lang="pt-BR" sz="2400" i="1" dirty="0"/>
              <a:t>replay memory:                 . 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Além disso cada estado é passado por uma função      que realiza as seguintes transformações: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As imagens são tranformadas de 210x160 RGB para escala cinza sub-amostradas até 110x84; mais um corte para uma região quadrada de 84x84.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Aplica esse processamento nos últimos </a:t>
            </a:r>
            <a:r>
              <a:rPr lang="pt-BR" sz="2400" b="1" dirty="0"/>
              <a:t>4 frames e os empilha </a:t>
            </a:r>
            <a:r>
              <a:rPr lang="pt-BR" sz="2400" dirty="0"/>
              <a:t>e passa para a </a:t>
            </a:r>
            <a:r>
              <a:rPr lang="pt-BR" sz="2400" i="1" dirty="0"/>
              <a:t>Q</a:t>
            </a:r>
            <a:r>
              <a:rPr lang="pt-BR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66B59-DA07-44D0-AE95-43BC64C9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87" y="2872838"/>
            <a:ext cx="2978785" cy="412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D23A4-C30C-4837-9CC6-416B2985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2" y="3284869"/>
            <a:ext cx="1975821" cy="3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12ED4D-93D5-4758-8BBE-FF04212E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020" y="3635015"/>
            <a:ext cx="1078735" cy="322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D8E4E-9F3E-4C11-A4EA-AE912FF7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779" y="3969512"/>
            <a:ext cx="276650" cy="4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11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77B12-2018-497E-9C88-7AFE70EE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86"/>
            <a:ext cx="12192000" cy="62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r>
              <a:rPr lang="en-US" dirty="0"/>
              <a:t> e </a:t>
            </a:r>
            <a:r>
              <a:rPr lang="en-US" dirty="0" err="1"/>
              <a:t>Método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única diferença do código no presente projeto é o uso de duas redes neurais, o chamado Double Q-learning, para diminuir o problema do regressão com o alvo se movendo constantemente.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métrica continua sendo o A</a:t>
            </a:r>
            <a:r>
              <a:rPr lang="pt-BR" sz="2400" i="1" dirty="0"/>
              <a:t>verage total reward</a:t>
            </a:r>
            <a:r>
              <a:rPr lang="pt-BR" sz="2400" dirty="0"/>
              <a:t>: recompensa total recolhida pelo agente em um episódio, tirando a média de 100 tentativas (métrica exatamente igual à usada pelo artigo original). Além do formato das curvas da recompensa média pela número de amostras recolhidas ser passível de interpretação.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Será dividido em 5 experimentos, onde cada aplicação do algoritmo é realizada com uma rede progressivamente mais fraca. Sendo que o </a:t>
            </a:r>
            <a:r>
              <a:rPr lang="pt-BR" sz="2400" i="1" dirty="0"/>
              <a:t>baseline </a:t>
            </a:r>
            <a:r>
              <a:rPr lang="pt-BR" sz="2400" dirty="0"/>
              <a:t>é uma rede 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5718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82D3-654C-43E1-B117-DD0DF4B5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" y="0"/>
            <a:ext cx="1178663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8A058-17F9-48B4-BB6B-FFF84471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3" y="3175000"/>
            <a:ext cx="521519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5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4C5BD-8E95-4722-81AB-5124FE7E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2" y="0"/>
            <a:ext cx="116577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7929E-C819-4FD8-A9B0-7A7B1C01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3296392"/>
            <a:ext cx="5705475" cy="30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15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A67ED-2B8F-44D5-BB7F-51AF3A60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" y="0"/>
            <a:ext cx="1183925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4D7AF-C3E3-403F-8251-8BA4DEB2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3062311"/>
            <a:ext cx="6010275" cy="34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201FC-6A0D-4F40-B510-EF156945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0" y="0"/>
            <a:ext cx="117142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A5AA7-B6D9-42F7-8F83-43E97223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02" y="3271856"/>
            <a:ext cx="6472238" cy="30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6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17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4CB8B-8858-4274-8978-62C6E6C2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1" y="0"/>
            <a:ext cx="1179927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D305B-CACD-44A5-97A2-948DA9F9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626707"/>
            <a:ext cx="5672138" cy="27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18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36937-B44A-4246-B243-AF452D8D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" y="0"/>
            <a:ext cx="119484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E8D952-49E3-4EE3-B394-24FAC1CF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65993"/>
            <a:ext cx="6296025" cy="3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19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904DA-A5BE-47A1-8F6F-98903C9B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7E2D6F-C411-472C-9A0D-C3D4AA36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5825" y="5380990"/>
            <a:ext cx="2847975" cy="975360"/>
          </a:xfrm>
        </p:spPr>
        <p:txBody>
          <a:bodyPr>
            <a:normAutofit/>
          </a:bodyPr>
          <a:lstStyle/>
          <a:p>
            <a:r>
              <a:rPr lang="pt-BR" dirty="0"/>
              <a:t>Gabriel Buginga </a:t>
            </a:r>
          </a:p>
          <a:p>
            <a:r>
              <a:rPr lang="pt-BR" dirty="0"/>
              <a:t>PESC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993023-6F29-4FCC-9C18-FCA63DBC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535" y="351063"/>
            <a:ext cx="9144000" cy="823913"/>
          </a:xfrm>
        </p:spPr>
        <p:txBody>
          <a:bodyPr>
            <a:normAutofit fontScale="90000"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C279-D0AF-43AF-A10E-A1B7A78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DB9E0-E057-4544-A1E5-CDD08B57BA01}"/>
              </a:ext>
            </a:extLst>
          </p:cNvPr>
          <p:cNvSpPr/>
          <p:nvPr/>
        </p:nvSpPr>
        <p:spPr>
          <a:xfrm>
            <a:off x="466725" y="1019030"/>
            <a:ext cx="76833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1 Introdução</a:t>
            </a:r>
          </a:p>
          <a:p>
            <a:r>
              <a:rPr lang="pt-BR" sz="4000" dirty="0"/>
              <a:t>2 Contexto</a:t>
            </a:r>
          </a:p>
          <a:p>
            <a:r>
              <a:rPr lang="pt-BR" sz="4000" dirty="0"/>
              <a:t>3 Trabalhos Relacionados</a:t>
            </a:r>
          </a:p>
          <a:p>
            <a:r>
              <a:rPr lang="pt-BR" sz="4000" dirty="0"/>
              <a:t>4 </a:t>
            </a:r>
            <a:r>
              <a:rPr lang="pt-BR" sz="4000" i="1" dirty="0"/>
              <a:t>Deep Reinforcement Learning</a:t>
            </a:r>
            <a:endParaRPr lang="pt-BR" sz="4000" dirty="0"/>
          </a:p>
          <a:p>
            <a:r>
              <a:rPr lang="pt-BR" sz="4000" dirty="0"/>
              <a:t>5 Experimentos e Método</a:t>
            </a:r>
          </a:p>
          <a:p>
            <a:r>
              <a:rPr lang="pt-BR" sz="4000" dirty="0"/>
              <a:t>6 Conclusão</a:t>
            </a:r>
          </a:p>
          <a:p>
            <a:r>
              <a:rPr lang="pt-BR" sz="4000" dirty="0"/>
              <a:t>Referência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572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3BFB-F9E4-4A50-B61E-93C83771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3C65C-B62C-4D17-9DC4-055B5C28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4" y="0"/>
            <a:ext cx="11191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310A-4299-45EB-AAA4-051727E9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21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B062-54F6-4AE5-9664-0D726BCA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7" y="0"/>
            <a:ext cx="11643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Tabela de resultados do artigo “Playing Atari with Deep Reinforcement Learning”:</a:t>
            </a:r>
            <a:endParaRPr lang="pt-BR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A4A53-18DB-41BB-AC0E-46FD1C7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6" y="1964905"/>
            <a:ext cx="10357284" cy="4266293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720B084E-00B4-481E-8F42-929646E3A4DE}"/>
              </a:ext>
            </a:extLst>
          </p:cNvPr>
          <p:cNvSpPr/>
          <p:nvPr/>
        </p:nvSpPr>
        <p:spPr>
          <a:xfrm>
            <a:off x="6564087" y="3205065"/>
            <a:ext cx="919064" cy="447870"/>
          </a:xfrm>
          <a:prstGeom prst="donut">
            <a:avLst>
              <a:gd name="adj" fmla="val 148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6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23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Resultados do artigo “Playing Atari with Deep Reinforcement Learning”:</a:t>
            </a:r>
            <a:endParaRPr lang="pt-BR" sz="2400" i="1" dirty="0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720B084E-00B4-481E-8F42-929646E3A4DE}"/>
              </a:ext>
            </a:extLst>
          </p:cNvPr>
          <p:cNvSpPr/>
          <p:nvPr/>
        </p:nvSpPr>
        <p:spPr>
          <a:xfrm>
            <a:off x="6564087" y="3205065"/>
            <a:ext cx="919064" cy="447870"/>
          </a:xfrm>
          <a:prstGeom prst="donut">
            <a:avLst>
              <a:gd name="adj" fmla="val 148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54600-8137-4530-B5B2-F68619CC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025"/>
            <a:ext cx="12192000" cy="45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en-US" dirty="0" err="1"/>
              <a:t>Conclusão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1" y="1378089"/>
            <a:ext cx="1128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algoritmo é robusto mesmo com uma alta diminuição dos parâmetros.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Idealmente cada experimento deveria ser repetido diversas vezes e retirar a média, por exemplo, 10 ou até 100 vezes. Todavia a intensidade computacional torna difícil essa computação.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Diferentes números de parâmetros da rede podem ocasionar comportamentos diferentes de uma maneira não diretamente interpretável.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necessariamente há comportamento catastrófico na diminuição drástica dos paramêtros, vide o “planalto” atingido por um dos experimentos.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Atingir recompensas próximas do máximo de 20 não parece proibitivo ou frágil.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Foram tirados vídeos de todos os agentes do experimento.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Mostremos alguns.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73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 err="1"/>
              <a:t>Referência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9AAF-FA1E-47DB-B23B-F7F6B0789544}"/>
              </a:ext>
            </a:extLst>
          </p:cNvPr>
          <p:cNvSpPr txBox="1"/>
          <p:nvPr/>
        </p:nvSpPr>
        <p:spPr>
          <a:xfrm>
            <a:off x="678180" y="1378089"/>
            <a:ext cx="1141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Playing Atari with Deep Reinforcement Learning</a:t>
            </a:r>
            <a:r>
              <a:rPr lang="en-US" sz="2400" dirty="0"/>
              <a:t>, (</a:t>
            </a:r>
            <a:r>
              <a:rPr lang="en-US" sz="2400" dirty="0" err="1"/>
              <a:t>Mnih</a:t>
            </a:r>
            <a:r>
              <a:rPr lang="en-US" sz="2400" dirty="0"/>
              <a:t>, 2013).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10557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3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387457" y="1459855"/>
            <a:ext cx="114170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Lembrem a apresentação sobre o paper “</a:t>
            </a:r>
            <a:r>
              <a:rPr lang="en-US" sz="2400" i="1" dirty="0"/>
              <a:t>Playing Atari with Deep Reinforcement Learning</a:t>
            </a:r>
            <a:r>
              <a:rPr lang="pt-BR" sz="2400" dirty="0"/>
              <a:t>” (de qualquer maneira, será feito uma breve recordação utilizando os recursos anteriores).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presente projeto refaz aquele mesmo algoritmo com o jogo Pong. Reproduzindo os resultados básicos para esse jogo.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Porém agora os </a:t>
            </a:r>
            <a:r>
              <a:rPr lang="pt-BR" sz="2400" b="1" dirty="0"/>
              <a:t>objetivos</a:t>
            </a:r>
            <a:r>
              <a:rPr lang="pt-BR" sz="2400" dirty="0"/>
              <a:t> não são apenas atingir o desempenho de maneira satisfatória – atingir as recompensas que “ganham” o jogo. E sim testar diferentes vieses indutivos de expressividade, ou seja, no nosso caso o </a:t>
            </a:r>
            <a:r>
              <a:rPr lang="pt-BR" sz="2400" b="1" dirty="0"/>
              <a:t>número de parâmetros </a:t>
            </a:r>
            <a:r>
              <a:rPr lang="pt-BR" sz="2400" dirty="0"/>
              <a:t>da rede ou a </a:t>
            </a:r>
            <a:r>
              <a:rPr lang="pt-BR" sz="2400" b="1" dirty="0"/>
              <a:t>quantidade relativa de camadas</a:t>
            </a:r>
            <a:r>
              <a:rPr lang="pt-BR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Pergunta: se eu diminuir a expressividade da rede o que acontece com meu agente?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Fica num planalto de desempenho e não cresce mais?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Pouca mudança até um comportamento catastrófico em função dos parâmetros?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Não é claro o que acontecerá com o agente.</a:t>
            </a:r>
          </a:p>
          <a:p>
            <a:pPr lvl="1"/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43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387457" y="1459855"/>
            <a:ext cx="114170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Aprendizado por reforço é um subconjunto de aprendizado de máquina que modela um agente e um ambiente onde os dois interagem. O agente precisa ser controlado de tal forma que as suas recompensas sejam as maiores possíveis nessa tarefa.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Até o artigo de 2013, se quiséssemos aplicar RL para inputs sensoriais de alta dimensão (imagens) usaríamos atributos feitos a mão e funções de representação lineares.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aprendizado profundo é exatamente esse conjunto de métodos montados para extrair atributos dessas fontes de alta dimensão. Lembrem das redes convolucionais.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Porém não se pode aplicar o aprendizado profundo diretamente para o caso RL, dado algumas razões: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Deve aprender baseado num sinal de recompensa escalar o qual é frequentemente esparso, ruidoso e atrasado.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Atraso entre ações e recompensas.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Os pontos dos dados não são identicamente distruibuídos e a distribuição muda de acordo com o aprendizado de novos comportamentos.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66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416560" y="1395847"/>
            <a:ext cx="11417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artigo mostra que as CNNs podem aprender a controlar agentes baseado apenas no input de vídeo em ambientes complexos. A rede é treinada utilizando uma variação do </a:t>
            </a:r>
            <a:r>
              <a:rPr lang="pt-BR" sz="2000" i="1" dirty="0"/>
              <a:t>Q-Learning </a:t>
            </a:r>
            <a:r>
              <a:rPr lang="pt-BR" sz="2000" dirty="0"/>
              <a:t>com a ajuda do gradiente descendente estocástico, e um mecanismo chamado </a:t>
            </a:r>
            <a:r>
              <a:rPr lang="pt-BR" sz="2000" i="1" dirty="0"/>
              <a:t>replay buffer – </a:t>
            </a:r>
            <a:r>
              <a:rPr lang="pt-BR" sz="2000" dirty="0"/>
              <a:t>maiores descrições avante.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Os Ambientes são sete jogos Atari 2600: input são vídeos 210x160 RGB com 60Hz.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objetivo é obter um agente CNN sem informação específica de cada jogo ou atributos específicos que aprenda a jogar apenas com as </a:t>
            </a:r>
            <a:r>
              <a:rPr lang="pt-BR" sz="2000" b="1" dirty="0"/>
              <a:t>imagens</a:t>
            </a:r>
            <a:r>
              <a:rPr lang="pt-BR" sz="2000" dirty="0"/>
              <a:t>, </a:t>
            </a:r>
            <a:r>
              <a:rPr lang="pt-BR" sz="2000" b="1" dirty="0"/>
              <a:t>recompensas</a:t>
            </a:r>
            <a:r>
              <a:rPr lang="pt-BR" sz="2000" dirty="0"/>
              <a:t>, </a:t>
            </a:r>
            <a:r>
              <a:rPr lang="pt-BR" sz="2000" b="1" dirty="0"/>
              <a:t>sinais de término </a:t>
            </a:r>
            <a:r>
              <a:rPr lang="pt-BR" sz="2000" dirty="0"/>
              <a:t>e </a:t>
            </a:r>
            <a:r>
              <a:rPr lang="pt-BR" sz="2000" b="1" dirty="0"/>
              <a:t>conjunto de possíveis ações</a:t>
            </a:r>
            <a:r>
              <a:rPr lang="pt-BR" sz="2000" dirty="0"/>
              <a:t>. De fato foi obtido: melhorou o desempenho de todos os algoritmos RL passados além de ultrapassar especialistas humanos em 3 dos jogos.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36809-9BC4-455D-B320-707BB434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6"/>
          <a:stretch/>
        </p:blipFill>
        <p:spPr>
          <a:xfrm>
            <a:off x="0" y="3941064"/>
            <a:ext cx="1207922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/>
              <p:nvPr/>
            </p:nvSpPr>
            <p:spPr>
              <a:xfrm>
                <a:off x="678180" y="1378089"/>
                <a:ext cx="114170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 O agente interage com um ambiente    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Em cada passo no tempo o agente seleciona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de um conjunto                             e recebe uma imagem                    e uma recompensa escalar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O estado na verdade é                                                         , pois por causa do </a:t>
                </a:r>
                <a:r>
                  <a:rPr lang="pt-BR" sz="2400" i="1" dirty="0"/>
                  <a:t>perceptual aliasing</a:t>
                </a:r>
                <a:r>
                  <a:rPr lang="pt-BR" sz="2400" dirty="0"/>
                  <a:t> é impossível entender a situação observando apenas      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Portanto tem-se uma Markov Decision Process (MDP) tradicional.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1378089"/>
                <a:ext cx="11417085" cy="2308324"/>
              </a:xfrm>
              <a:prstGeom prst="rect">
                <a:avLst/>
              </a:prstGeom>
              <a:blipFill>
                <a:blip r:embed="rId2"/>
                <a:stretch>
                  <a:fillRect l="-694" t="-2111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6D3FC67-95C0-4C33-A27C-461B8495DF65}"/>
              </a:ext>
            </a:extLst>
          </p:cNvPr>
          <p:cNvGrpSpPr/>
          <p:nvPr/>
        </p:nvGrpSpPr>
        <p:grpSpPr>
          <a:xfrm>
            <a:off x="3048000" y="3751436"/>
            <a:ext cx="9144000" cy="3106564"/>
            <a:chOff x="2767584" y="3751436"/>
            <a:chExt cx="9144000" cy="3106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D28F0D-E9B2-40C9-811A-3411FBC4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584" y="3751436"/>
              <a:ext cx="9144000" cy="310656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231689-1D0A-4106-8E26-1DBB42555BE6}"/>
                </a:ext>
              </a:extLst>
            </p:cNvPr>
            <p:cNvSpPr/>
            <p:nvPr/>
          </p:nvSpPr>
          <p:spPr>
            <a:xfrm>
              <a:off x="9845640" y="6094740"/>
              <a:ext cx="16514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Sutton and </a:t>
              </a:r>
              <a:r>
                <a:rPr lang="en-US" sz="1100" b="1" dirty="0" err="1">
                  <a:solidFill>
                    <a:schemeClr val="tx1"/>
                  </a:solidFill>
                </a:rPr>
                <a:t>Barto</a:t>
              </a:r>
              <a:r>
                <a:rPr lang="en-US" sz="1100" b="1" dirty="0">
                  <a:solidFill>
                    <a:schemeClr val="tx1"/>
                  </a:solidFill>
                </a:rPr>
                <a:t> (2018). </a:t>
              </a:r>
              <a:endParaRPr lang="pt-BR" sz="11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44FC133-3571-4935-8F8A-D2DB2D41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051" y="1832157"/>
            <a:ext cx="1980905" cy="35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EA675-4DC2-4827-9800-53C689DEE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09"/>
          <a:stretch/>
        </p:blipFill>
        <p:spPr>
          <a:xfrm>
            <a:off x="3952132" y="2134365"/>
            <a:ext cx="1205084" cy="38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1A5B5B-2F3D-4BA0-9943-AE887329D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147" y="1378089"/>
            <a:ext cx="288798" cy="40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7EBAE-C3F0-46BD-988D-6AD11FB82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533" y="2505979"/>
            <a:ext cx="3056954" cy="403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087A43-B83C-4FDC-8FBD-2DAE3F00B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942" y="2525628"/>
            <a:ext cx="662591" cy="371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F7EA7-F041-43A2-9044-5295C4C2C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724" y="2898208"/>
            <a:ext cx="403042" cy="3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513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O objetivo é maximizar as soma das recompensas submetidas à um fator de desconto    . Sendo T o tempo de término, define-se o retorno descontado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 a </a:t>
            </a:r>
            <a:r>
              <a:rPr lang="pt-BR" sz="2400" i="1" dirty="0"/>
              <a:t>optimal action-value function </a:t>
            </a:r>
            <a:r>
              <a:rPr lang="pt-BR" sz="2400" dirty="0"/>
              <a:t>como sendo o valor máximo esperado do retorno atingido por seguir a </a:t>
            </a:r>
            <a:r>
              <a:rPr lang="pt-BR" sz="2400" i="1" dirty="0"/>
              <a:t>policy</a:t>
            </a:r>
            <a:r>
              <a:rPr lang="pt-BR" sz="2400" dirty="0"/>
              <a:t> ótima (modo de escolher ações)</a:t>
            </a:r>
            <a:r>
              <a:rPr lang="pt-BR" sz="2400" i="1" dirty="0"/>
              <a:t> </a:t>
            </a:r>
            <a:r>
              <a:rPr lang="pt-BR" sz="2400" dirty="0"/>
              <a:t>depois que foi observado um estado s e uma ação foi tomada: </a:t>
            </a:r>
            <a:endParaRPr lang="pt-BR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FA50F-DDDC-4D5E-AD65-4F6E34AA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180" y="1418421"/>
            <a:ext cx="2571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F2F80-6A01-4B33-9DC4-314B5EA4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55" y="2238965"/>
            <a:ext cx="3234214" cy="549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4AD14-6F14-4C3F-81B7-92A89D0A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67" y="4055745"/>
            <a:ext cx="6697410" cy="4568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13229-1177-49C0-8B4F-2C13FEDFB6B9}"/>
              </a:ext>
            </a:extLst>
          </p:cNvPr>
          <p:cNvCxnSpPr/>
          <p:nvPr/>
        </p:nvCxnSpPr>
        <p:spPr>
          <a:xfrm>
            <a:off x="9588533" y="4474527"/>
            <a:ext cx="201644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64C13-AFB4-4BA5-9C5B-666ABC9B7AAC}"/>
                  </a:ext>
                </a:extLst>
              </p:cNvPr>
              <p:cNvSpPr txBox="1"/>
              <p:nvPr/>
            </p:nvSpPr>
            <p:spPr>
              <a:xfrm>
                <a:off x="8845296" y="4999681"/>
                <a:ext cx="22738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i="1" dirty="0"/>
                  <a:t>Policy é uma função: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64C13-AFB4-4BA5-9C5B-666ABC9B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96" y="4999681"/>
                <a:ext cx="2273808" cy="954107"/>
              </a:xfrm>
              <a:prstGeom prst="rect">
                <a:avLst/>
              </a:prstGeom>
              <a:blipFill>
                <a:blip r:embed="rId5"/>
                <a:stretch>
                  <a:fillRect l="-5362" t="-5732" b="-17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85EB094-D7C4-46CA-98B8-8954731CA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" y="5634052"/>
            <a:ext cx="6437669" cy="7867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C3A55-0683-4D72-9BB5-56B1CC8E08C1}"/>
              </a:ext>
            </a:extLst>
          </p:cNvPr>
          <p:cNvCxnSpPr/>
          <p:nvPr/>
        </p:nvCxnSpPr>
        <p:spPr>
          <a:xfrm flipH="1">
            <a:off x="1511808" y="4512562"/>
            <a:ext cx="1987296" cy="12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CDA0F8-CC3A-435E-8309-7E22762680B5}"/>
              </a:ext>
            </a:extLst>
          </p:cNvPr>
          <p:cNvSpPr txBox="1"/>
          <p:nvPr/>
        </p:nvSpPr>
        <p:spPr>
          <a:xfrm>
            <a:off x="3092767" y="4730286"/>
            <a:ext cx="291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 ótima respeita as </a:t>
            </a:r>
            <a:r>
              <a:rPr lang="pt-BR" sz="2400" b="1" dirty="0"/>
              <a:t>equações de Bellman</a:t>
            </a:r>
          </a:p>
        </p:txBody>
      </p:sp>
    </p:spTree>
    <p:extLst>
      <p:ext uri="{BB962C8B-B14F-4D97-AF65-F5344CB8AC3E}">
        <p14:creationId xmlns:p14="http://schemas.microsoft.com/office/powerpoint/2010/main" val="9927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/>
              <p:nvPr/>
            </p:nvSpPr>
            <p:spPr>
              <a:xfrm>
                <a:off x="678180" y="1378089"/>
                <a:ext cx="11416284" cy="658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 A ideia básica é utilizar a equação de Bellman como uma atualização iterativa (caso tabular, essa família de algoritmos chama-se </a:t>
                </a:r>
                <a:r>
                  <a:rPr lang="pt-BR" sz="2200" i="1" dirty="0"/>
                  <a:t>value iteration</a:t>
                </a:r>
                <a:r>
                  <a:rPr lang="pt-BR" sz="2200" dirty="0"/>
                  <a:t> e converge para a função Q ótima). Ou seja: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Como o espaço de estados é enorme a função Q será modelada como uma rede neural Q.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Portanto em cada iteração resulta um treinamento utilizando uma </a:t>
                </a:r>
                <a:r>
                  <a:rPr lang="pt-BR" sz="2200" i="1" dirty="0"/>
                  <a:t>loss function</a:t>
                </a:r>
                <a:r>
                  <a:rPr lang="pt-BR" sz="2200" dirty="0"/>
                  <a:t> de regressão: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Note que os parâmetros para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200" dirty="0"/>
                  <a:t> são mantidos fixos na otimização.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O que se faz quando se quer otimar uma </a:t>
                </a:r>
                <a:r>
                  <a:rPr lang="pt-BR" sz="2200" i="1" dirty="0"/>
                  <a:t>loss function</a:t>
                </a:r>
                <a:r>
                  <a:rPr lang="pt-BR" sz="22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Porém, utiliza-se o gradiente descendente estocástico – não se precisa calcular esse valor esperado. O </a:t>
                </a:r>
                <a:r>
                  <a:rPr lang="pt-BR" sz="2200" i="1" dirty="0"/>
                  <a:t>Q-learning</a:t>
                </a:r>
                <a:r>
                  <a:rPr lang="pt-BR" sz="2200" dirty="0"/>
                  <a:t> tradicional faz as atualizações dos pesos a cada passo no tempo (o que não se fará no artigo, ver-se-á o porquê).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É </a:t>
                </a:r>
                <a:r>
                  <a:rPr lang="pt-BR" sz="2200" i="1" dirty="0"/>
                  <a:t>off-policy</a:t>
                </a:r>
                <a:r>
                  <a:rPr lang="pt-BR" sz="2200" dirty="0"/>
                  <a:t> e </a:t>
                </a:r>
                <a:r>
                  <a:rPr lang="pt-BR" sz="2200" i="1" dirty="0"/>
                  <a:t>model-free</a:t>
                </a:r>
                <a:r>
                  <a:rPr lang="pt-BR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1378089"/>
                <a:ext cx="11416284" cy="6586418"/>
              </a:xfrm>
              <a:prstGeom prst="rect">
                <a:avLst/>
              </a:prstGeom>
              <a:blipFill>
                <a:blip r:embed="rId2"/>
                <a:stretch>
                  <a:fillRect l="-587" t="-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181A0B-5B36-47F6-AD80-966145DF1DA4}"/>
              </a:ext>
            </a:extLst>
          </p:cNvPr>
          <p:cNvGrpSpPr/>
          <p:nvPr/>
        </p:nvGrpSpPr>
        <p:grpSpPr>
          <a:xfrm>
            <a:off x="3148466" y="2261233"/>
            <a:ext cx="6316708" cy="423748"/>
            <a:chOff x="2211515" y="3139246"/>
            <a:chExt cx="7223188" cy="484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6C6571-5373-478F-8C4D-4918EB7A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197" y="3139246"/>
              <a:ext cx="4806506" cy="4845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3E26C8-FAA5-41F0-90FB-81A97DCA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1515" y="3170000"/>
              <a:ext cx="2287334" cy="423049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8EB03-F86F-4677-B88C-25109FA43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4" y="3633542"/>
            <a:ext cx="4962144" cy="614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0D9A3A-DF2E-4391-9515-5F99CA890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586" y="3633542"/>
            <a:ext cx="6259449" cy="46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7629B8-4DDE-49E7-AA2F-F9511A262E8E}"/>
              </a:ext>
            </a:extLst>
          </p:cNvPr>
          <p:cNvSpPr txBox="1"/>
          <p:nvPr/>
        </p:nvSpPr>
        <p:spPr>
          <a:xfrm>
            <a:off x="5471922" y="369794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C1763F-C984-4D98-89A2-9BAE06886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85" y="4820244"/>
            <a:ext cx="10298430" cy="7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TD-gammon: aprendizado por reforço </a:t>
            </a:r>
            <a:r>
              <a:rPr lang="pt-BR" sz="2200" i="1" dirty="0"/>
              <a:t>model-free </a:t>
            </a:r>
            <a:r>
              <a:rPr lang="pt-BR" sz="2200" dirty="0"/>
              <a:t>utilizando um algoritmo similar ao </a:t>
            </a:r>
            <a:r>
              <a:rPr lang="pt-BR" sz="2200" i="1" dirty="0"/>
              <a:t>Q-learning</a:t>
            </a:r>
            <a:r>
              <a:rPr lang="pt-BR" sz="2200" dirty="0"/>
              <a:t>, onde a função de estimativa foi modelo com um MLP com apenas uma camada escondida. Feito em 1995.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Porém essa mesma abordagem não obteve o mesmo sucesso com xadrez, Go ou damas.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Além disso, há resultados teóricos que mostram que algoritmos </a:t>
            </a:r>
            <a:r>
              <a:rPr lang="pt-BR" sz="2200" i="1" dirty="0"/>
              <a:t>model-free</a:t>
            </a:r>
            <a:r>
              <a:rPr lang="pt-BR" sz="2200" dirty="0"/>
              <a:t> e </a:t>
            </a:r>
            <a:r>
              <a:rPr lang="pt-BR" sz="2200" i="1" dirty="0"/>
              <a:t>off-policy</a:t>
            </a:r>
            <a:r>
              <a:rPr lang="pt-BR" sz="2200" dirty="0"/>
              <a:t> podem causar divergência na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Redes profundas já foram usadas para estimar o ambiente, Restricted Boltzmann Machines para a </a:t>
            </a:r>
            <a:r>
              <a:rPr lang="pt-BR" sz="2200" i="1" dirty="0"/>
              <a:t>value function</a:t>
            </a:r>
            <a:r>
              <a:rPr lang="pt-BR" sz="2200" dirty="0"/>
              <a:t> ou a </a:t>
            </a:r>
            <a:r>
              <a:rPr lang="pt-BR" sz="2200" i="1" dirty="0"/>
              <a:t>policy</a:t>
            </a:r>
            <a:r>
              <a:rPr lang="pt-BR" sz="2200" dirty="0"/>
              <a:t>. E o problema da divergência foi parcialmente tratado via métodos de </a:t>
            </a:r>
            <a:r>
              <a:rPr lang="pt-BR" sz="2200" i="1" dirty="0"/>
              <a:t>gradient temporal-difference.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Os trabalhos mais parecidos com o do presente projeto: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Utilizam o </a:t>
            </a:r>
            <a:r>
              <a:rPr lang="pt-BR" sz="2200" i="1" dirty="0"/>
              <a:t>neural fitted Q-learning</a:t>
            </a:r>
            <a:r>
              <a:rPr lang="pt-BR" sz="2200" dirty="0"/>
              <a:t> </a:t>
            </a:r>
            <a:r>
              <a:rPr lang="pt-BR" sz="2200" i="1" dirty="0"/>
              <a:t>(NFQ)</a:t>
            </a:r>
            <a:r>
              <a:rPr lang="pt-BR" sz="2200" dirty="0"/>
              <a:t>, otimizando aquela sequência de </a:t>
            </a:r>
            <a:r>
              <a:rPr lang="pt-BR" sz="2200" i="1" dirty="0"/>
              <a:t>loss functions</a:t>
            </a:r>
            <a:r>
              <a:rPr lang="pt-BR" sz="2200" dirty="0"/>
              <a:t> utilizando o RPROP para atualizar os parâmetros. Porém utiliza uma atualização que escala com o tamanho do dataset, e implementação em tarefas reais precisou de um autoencoder profundo para aprender uma representação com dimensões menores.</a:t>
            </a:r>
            <a:endParaRPr lang="pt-BR" sz="22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presente trabalho aplica aprendizado por reforço fim-a-fim.</a:t>
            </a:r>
          </a:p>
        </p:txBody>
      </p:sp>
    </p:spTree>
    <p:extLst>
      <p:ext uri="{BB962C8B-B14F-4D97-AF65-F5344CB8AC3E}">
        <p14:creationId xmlns:p14="http://schemas.microsoft.com/office/powerpoint/2010/main" val="30104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1315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Playing Atari with Deep Reinforcement Learning Projeto Inspeção do comportamento do agente baseado no número de parâmetros da rede</vt:lpstr>
      <vt:lpstr>Sumário</vt:lpstr>
      <vt:lpstr>1 Introdução</vt:lpstr>
      <vt:lpstr>1 Introdução</vt:lpstr>
      <vt:lpstr>1 Introdução</vt:lpstr>
      <vt:lpstr>2 Contexto</vt:lpstr>
      <vt:lpstr>2 Contexto</vt:lpstr>
      <vt:lpstr>2 Contexto</vt:lpstr>
      <vt:lpstr>3 Trabalhos relacionados</vt:lpstr>
      <vt:lpstr>4 Deep Reinforcement Learning</vt:lpstr>
      <vt:lpstr>PowerPoint Presentation</vt:lpstr>
      <vt:lpstr>5 Experimentos e Método</vt:lpstr>
      <vt:lpstr>5 Experimentos</vt:lpstr>
      <vt:lpstr>5 Experimentos</vt:lpstr>
      <vt:lpstr>5 Experimentos</vt:lpstr>
      <vt:lpstr>5 Experimentos</vt:lpstr>
      <vt:lpstr>5 Experimentos</vt:lpstr>
      <vt:lpstr>5 Experimentos</vt:lpstr>
      <vt:lpstr>5 Experimentos</vt:lpstr>
      <vt:lpstr>PowerPoint Presentation</vt:lpstr>
      <vt:lpstr>PowerPoint Presentation</vt:lpstr>
      <vt:lpstr>5 Experimentos</vt:lpstr>
      <vt:lpstr>5 Experimentos</vt:lpstr>
      <vt:lpstr>6 Conclusão</vt:lpstr>
      <vt:lpstr>Referência: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Cesario</dc:creator>
  <cp:lastModifiedBy>Gabriel Cesario</cp:lastModifiedBy>
  <cp:revision>155</cp:revision>
  <dcterms:created xsi:type="dcterms:W3CDTF">2019-11-23T03:17:18Z</dcterms:created>
  <dcterms:modified xsi:type="dcterms:W3CDTF">2019-12-17T11:14:47Z</dcterms:modified>
</cp:coreProperties>
</file>