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62" r:id="rId5"/>
    <p:sldId id="259" r:id="rId6"/>
    <p:sldId id="263" r:id="rId7"/>
    <p:sldId id="264" r:id="rId8"/>
    <p:sldId id="257" r:id="rId9"/>
    <p:sldId id="266" r:id="rId10"/>
    <p:sldId id="260" r:id="rId11"/>
    <p:sldId id="265"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6" d="100"/>
          <a:sy n="96" d="100"/>
        </p:scale>
        <p:origin x="824"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6015EA1-0669-46E6-BEE6-BA64B06E5B3E}" type="datetimeFigureOut">
              <a:rPr lang="zh-CN" altLang="en-US" smtClean="0"/>
              <a:pPr/>
              <a:t>2021/5/10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97C98B-08F8-4810-A2B4-11061B76B48A}"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6015EA1-0669-46E6-BEE6-BA64B06E5B3E}" type="datetimeFigureOut">
              <a:rPr lang="zh-CN" altLang="en-US" smtClean="0"/>
              <a:pPr/>
              <a:t>2021/5/10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97C98B-08F8-4810-A2B4-11061B76B48A}"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6015EA1-0669-46E6-BEE6-BA64B06E5B3E}" type="datetimeFigureOut">
              <a:rPr lang="zh-CN" altLang="en-US" smtClean="0"/>
              <a:pPr/>
              <a:t>2021/5/10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97C98B-08F8-4810-A2B4-11061B76B48A}"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6015EA1-0669-46E6-BEE6-BA64B06E5B3E}" type="datetimeFigureOut">
              <a:rPr lang="zh-CN" altLang="en-US" smtClean="0"/>
              <a:pPr/>
              <a:t>2021/5/10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97C98B-08F8-4810-A2B4-11061B76B48A}"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6015EA1-0669-46E6-BEE6-BA64B06E5B3E}" type="datetimeFigureOut">
              <a:rPr lang="zh-CN" altLang="en-US" smtClean="0"/>
              <a:pPr/>
              <a:t>2021/5/10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97C98B-08F8-4810-A2B4-11061B76B48A}"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6015EA1-0669-46E6-BEE6-BA64B06E5B3E}" type="datetimeFigureOut">
              <a:rPr lang="zh-CN" altLang="en-US" smtClean="0"/>
              <a:pPr/>
              <a:t>2021/5/10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097C98B-08F8-4810-A2B4-11061B76B48A}"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6015EA1-0669-46E6-BEE6-BA64B06E5B3E}" type="datetimeFigureOut">
              <a:rPr lang="zh-CN" altLang="en-US" smtClean="0"/>
              <a:pPr/>
              <a:t>2021/5/10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97C98B-08F8-4810-A2B4-11061B76B48A}"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6015EA1-0669-46E6-BEE6-BA64B06E5B3E}" type="datetimeFigureOut">
              <a:rPr lang="zh-CN" altLang="en-US" smtClean="0"/>
              <a:pPr/>
              <a:t>2021/5/10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097C98B-08F8-4810-A2B4-11061B76B48A}"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6015EA1-0669-46E6-BEE6-BA64B06E5B3E}" type="datetimeFigureOut">
              <a:rPr lang="zh-CN" altLang="en-US" smtClean="0"/>
              <a:pPr/>
              <a:t>2021/5/10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097C98B-08F8-4810-A2B4-11061B76B48A}"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6015EA1-0669-46E6-BEE6-BA64B06E5B3E}" type="datetimeFigureOut">
              <a:rPr lang="zh-CN" altLang="en-US" smtClean="0"/>
              <a:pPr/>
              <a:t>2021/5/10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097C98B-08F8-4810-A2B4-11061B76B48A}"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6015EA1-0669-46E6-BEE6-BA64B06E5B3E}" type="datetimeFigureOut">
              <a:rPr lang="zh-CN" altLang="en-US" smtClean="0"/>
              <a:pPr/>
              <a:t>2021/5/10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097C98B-08F8-4810-A2B4-11061B76B48A}"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015EA1-0669-46E6-BEE6-BA64B06E5B3E}" type="datetimeFigureOut">
              <a:rPr lang="zh-CN" altLang="en-US" smtClean="0"/>
              <a:pPr/>
              <a:t>2021/5/10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97C98B-08F8-4810-A2B4-11061B76B48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baidu.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Internet</a:t>
            </a:r>
            <a:r>
              <a:rPr lang="zh-CN" altLang="en-US" dirty="0" smtClean="0"/>
              <a:t>随堂练习</a:t>
            </a:r>
            <a:endParaRPr lang="zh-CN" altLang="en-US" dirty="0"/>
          </a:p>
        </p:txBody>
      </p:sp>
      <p:sp>
        <p:nvSpPr>
          <p:cNvPr id="3" name="副标题 2"/>
          <p:cNvSpPr>
            <a:spLocks noGrp="1"/>
          </p:cNvSpPr>
          <p:nvPr>
            <p:ph type="subTitle" idx="1"/>
          </p:nvPr>
        </p:nvSpPr>
        <p:spPr/>
        <p:txBody>
          <a:bodyPr/>
          <a:lstStyle/>
          <a:p>
            <a:r>
              <a:rPr lang="en-US" altLang="zh-CN" dirty="0" smtClean="0"/>
              <a:t>2014</a:t>
            </a:r>
            <a:r>
              <a:rPr lang="zh-CN" altLang="en-US" dirty="0" smtClean="0"/>
              <a:t>年</a:t>
            </a:r>
            <a:r>
              <a:rPr lang="en-US" altLang="zh-CN" dirty="0" smtClean="0"/>
              <a:t>4</a:t>
            </a:r>
            <a:r>
              <a:rPr lang="zh-CN" altLang="en-US" dirty="0" smtClean="0"/>
              <a:t>月</a:t>
            </a:r>
            <a:r>
              <a:rPr lang="en-US" altLang="zh-CN" dirty="0" smtClean="0"/>
              <a:t>24</a:t>
            </a:r>
            <a:r>
              <a:rPr lang="zh-CN" altLang="en-US" dirty="0" smtClean="0"/>
              <a:t>日</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214290"/>
            <a:ext cx="8229600" cy="6643710"/>
          </a:xfrm>
        </p:spPr>
        <p:txBody>
          <a:bodyPr>
            <a:normAutofit fontScale="62500" lnSpcReduction="20000"/>
          </a:bodyPr>
          <a:lstStyle/>
          <a:p>
            <a:pPr algn="ctr">
              <a:buNone/>
            </a:pPr>
            <a:r>
              <a:rPr lang="zh-CN" altLang="en-US" sz="3800" dirty="0" smtClean="0"/>
              <a:t>三、论述题</a:t>
            </a:r>
            <a:endParaRPr lang="en-US" altLang="zh-CN" sz="3800" dirty="0" smtClean="0"/>
          </a:p>
          <a:p>
            <a:pPr>
              <a:buNone/>
            </a:pPr>
            <a:endParaRPr lang="en-US" altLang="zh-CN" dirty="0" smtClean="0"/>
          </a:p>
          <a:p>
            <a:pPr>
              <a:buNone/>
            </a:pPr>
            <a:r>
              <a:rPr lang="zh-CN" altLang="en-US" dirty="0" smtClean="0"/>
              <a:t>已知某网段内的两台计算机</a:t>
            </a:r>
            <a:r>
              <a:rPr lang="en-US" altLang="zh-CN" dirty="0" smtClean="0"/>
              <a:t>H1</a:t>
            </a:r>
            <a:r>
              <a:rPr lang="zh-CN" altLang="en-US" dirty="0" smtClean="0"/>
              <a:t>和</a:t>
            </a:r>
            <a:r>
              <a:rPr lang="en-US" altLang="zh-CN" dirty="0" smtClean="0"/>
              <a:t>H2</a:t>
            </a:r>
            <a:r>
              <a:rPr lang="zh-CN" altLang="en-US" dirty="0" smtClean="0"/>
              <a:t>通信，</a:t>
            </a:r>
            <a:r>
              <a:rPr lang="en-US" altLang="zh-CN" dirty="0" smtClean="0"/>
              <a:t>IP</a:t>
            </a:r>
            <a:r>
              <a:rPr lang="zh-CN" altLang="en-US" dirty="0" smtClean="0"/>
              <a:t>地址分别设置如下：源（</a:t>
            </a:r>
            <a:r>
              <a:rPr lang="en-US" altLang="zh-CN" dirty="0" smtClean="0"/>
              <a:t>H1</a:t>
            </a:r>
            <a:r>
              <a:rPr lang="zh-CN" altLang="en-US" dirty="0" smtClean="0"/>
              <a:t>）</a:t>
            </a:r>
            <a:endParaRPr lang="en-US" altLang="zh-CN" dirty="0" smtClean="0"/>
          </a:p>
          <a:p>
            <a:pPr>
              <a:buNone/>
            </a:pPr>
            <a:r>
              <a:rPr lang="zh-CN" altLang="en-US" dirty="0" smtClean="0"/>
              <a:t>的</a:t>
            </a:r>
            <a:r>
              <a:rPr lang="en-US" altLang="zh-CN" dirty="0" smtClean="0"/>
              <a:t>IP</a:t>
            </a:r>
            <a:r>
              <a:rPr lang="zh-CN" altLang="en-US" dirty="0" smtClean="0"/>
              <a:t>地址是</a:t>
            </a:r>
            <a:r>
              <a:rPr lang="en-US" altLang="zh-CN" dirty="0" smtClean="0"/>
              <a:t>59.64.159.126</a:t>
            </a:r>
            <a:r>
              <a:rPr lang="zh-CN" altLang="en-US" dirty="0" smtClean="0"/>
              <a:t>，目的（</a:t>
            </a:r>
            <a:r>
              <a:rPr lang="en-US" altLang="zh-CN" dirty="0" smtClean="0"/>
              <a:t>H2</a:t>
            </a:r>
            <a:r>
              <a:rPr lang="zh-CN" altLang="en-US" dirty="0" smtClean="0"/>
              <a:t>）的 </a:t>
            </a:r>
            <a:r>
              <a:rPr lang="en-US" altLang="zh-CN" dirty="0" smtClean="0"/>
              <a:t>IP</a:t>
            </a:r>
            <a:r>
              <a:rPr lang="zh-CN" altLang="en-US" dirty="0" smtClean="0"/>
              <a:t>地址是</a:t>
            </a:r>
            <a:r>
              <a:rPr lang="en-US" altLang="zh-CN" dirty="0" smtClean="0"/>
              <a:t>59.64.157.249</a:t>
            </a:r>
            <a:r>
              <a:rPr lang="zh-CN" altLang="en-US" dirty="0" smtClean="0"/>
              <a:t>。</a:t>
            </a:r>
          </a:p>
          <a:p>
            <a:pPr>
              <a:buNone/>
            </a:pPr>
            <a:r>
              <a:rPr lang="zh-CN" altLang="en-US" dirty="0" smtClean="0"/>
              <a:t> </a:t>
            </a:r>
          </a:p>
          <a:p>
            <a:pPr>
              <a:buNone/>
            </a:pPr>
            <a:endParaRPr lang="en-US" altLang="zh-CN" dirty="0" smtClean="0"/>
          </a:p>
          <a:p>
            <a:pPr>
              <a:buNone/>
            </a:pPr>
            <a:endParaRPr lang="en-US" altLang="zh-CN" dirty="0" smtClean="0"/>
          </a:p>
          <a:p>
            <a:pPr>
              <a:buNone/>
            </a:pPr>
            <a:r>
              <a:rPr lang="en-US" altLang="zh-CN" dirty="0" smtClean="0"/>
              <a:t>	</a:t>
            </a:r>
          </a:p>
          <a:p>
            <a:pPr>
              <a:buNone/>
            </a:pPr>
            <a:endParaRPr lang="en-US" altLang="zh-CN" dirty="0" smtClean="0"/>
          </a:p>
          <a:p>
            <a:pPr>
              <a:buNone/>
            </a:pPr>
            <a:endParaRPr lang="en-US" altLang="zh-CN" dirty="0" smtClean="0"/>
          </a:p>
          <a:p>
            <a:pPr>
              <a:buNone/>
            </a:pPr>
            <a:endParaRPr lang="en-US" altLang="zh-CN" dirty="0" smtClean="0"/>
          </a:p>
          <a:p>
            <a:pPr>
              <a:buNone/>
            </a:pPr>
            <a:r>
              <a:rPr lang="zh-CN" altLang="en-US" dirty="0" smtClean="0"/>
              <a:t>情况</a:t>
            </a:r>
            <a:r>
              <a:rPr lang="en-US" altLang="zh-CN" dirty="0" smtClean="0"/>
              <a:t>1</a:t>
            </a:r>
            <a:r>
              <a:rPr lang="zh-CN" altLang="en-US" dirty="0" smtClean="0"/>
              <a:t>：源主机</a:t>
            </a:r>
            <a:r>
              <a:rPr lang="en-US" altLang="zh-CN" dirty="0" smtClean="0"/>
              <a:t>H1</a:t>
            </a:r>
            <a:r>
              <a:rPr lang="zh-CN" altLang="en-US" dirty="0" smtClean="0"/>
              <a:t>不设置默认网关，将其子网掩码设置为：</a:t>
            </a:r>
          </a:p>
          <a:p>
            <a:pPr>
              <a:buNone/>
            </a:pPr>
            <a:r>
              <a:rPr lang="en-US" altLang="zh-CN" dirty="0" smtClean="0"/>
              <a:t>255.255.252.0</a:t>
            </a:r>
            <a:r>
              <a:rPr lang="zh-CN" altLang="en-US" dirty="0" smtClean="0"/>
              <a:t>（</a:t>
            </a:r>
            <a:r>
              <a:rPr lang="en-US" altLang="zh-CN" dirty="0" smtClean="0"/>
              <a:t>11111111 11111111 11111100 00000000</a:t>
            </a:r>
            <a:r>
              <a:rPr lang="zh-CN" altLang="en-US" dirty="0" smtClean="0"/>
              <a:t>）</a:t>
            </a:r>
          </a:p>
          <a:p>
            <a:pPr>
              <a:buNone/>
            </a:pPr>
            <a:r>
              <a:rPr lang="zh-CN" altLang="en-US" dirty="0" smtClean="0"/>
              <a:t>情况</a:t>
            </a:r>
            <a:r>
              <a:rPr lang="en-US" altLang="zh-CN" dirty="0" smtClean="0"/>
              <a:t>2</a:t>
            </a:r>
            <a:r>
              <a:rPr lang="zh-CN" altLang="en-US" dirty="0" smtClean="0"/>
              <a:t>：源主机</a:t>
            </a:r>
            <a:r>
              <a:rPr lang="en-US" altLang="zh-CN" dirty="0" smtClean="0"/>
              <a:t>H1</a:t>
            </a:r>
            <a:r>
              <a:rPr lang="zh-CN" altLang="en-US" dirty="0" smtClean="0"/>
              <a:t>设置默认网关，将其子网掩码设置为：</a:t>
            </a:r>
          </a:p>
          <a:p>
            <a:pPr>
              <a:buNone/>
            </a:pPr>
            <a:r>
              <a:rPr lang="en-US" altLang="zh-CN" dirty="0" smtClean="0"/>
              <a:t>255.255.255.0</a:t>
            </a:r>
            <a:r>
              <a:rPr lang="zh-CN" altLang="en-US" dirty="0" smtClean="0"/>
              <a:t>即是（</a:t>
            </a:r>
            <a:r>
              <a:rPr lang="en-US" altLang="zh-CN" dirty="0" smtClean="0"/>
              <a:t>11111111 11111111 11111111 00000000 </a:t>
            </a:r>
            <a:r>
              <a:rPr lang="zh-CN" altLang="en-US" dirty="0" smtClean="0"/>
              <a:t>） </a:t>
            </a:r>
          </a:p>
          <a:p>
            <a:pPr>
              <a:buNone/>
            </a:pPr>
            <a:r>
              <a:rPr lang="zh-CN" altLang="en-US" b="1" dirty="0" smtClean="0">
                <a:solidFill>
                  <a:srgbClr val="FF0000"/>
                </a:solidFill>
              </a:rPr>
              <a:t>请分别描述在上述四种情况下执行下列操作步骤会出现什么结果？请</a:t>
            </a:r>
            <a:endParaRPr lang="en-US" altLang="zh-CN" b="1" dirty="0" smtClean="0">
              <a:solidFill>
                <a:srgbClr val="FF0000"/>
              </a:solidFill>
            </a:endParaRPr>
          </a:p>
          <a:p>
            <a:pPr>
              <a:buNone/>
            </a:pPr>
            <a:r>
              <a:rPr lang="zh-CN" altLang="en-US" b="1" dirty="0" smtClean="0">
                <a:solidFill>
                  <a:srgbClr val="FF0000"/>
                </a:solidFill>
              </a:rPr>
              <a:t>运用你在课堂上学到的知识论述为什么会出现该结果。</a:t>
            </a:r>
          </a:p>
          <a:p>
            <a:pPr>
              <a:buNone/>
            </a:pPr>
            <a:r>
              <a:rPr lang="zh-CN" altLang="en-US" dirty="0" smtClean="0"/>
              <a:t>操作</a:t>
            </a:r>
            <a:r>
              <a:rPr lang="en-US" altLang="zh-CN" dirty="0" smtClean="0"/>
              <a:t>1</a:t>
            </a:r>
            <a:r>
              <a:rPr lang="zh-CN" altLang="en-US" dirty="0" smtClean="0"/>
              <a:t>：利用</a:t>
            </a:r>
            <a:r>
              <a:rPr lang="en-US" altLang="zh-CN" dirty="0" err="1" smtClean="0"/>
              <a:t>arp</a:t>
            </a:r>
            <a:r>
              <a:rPr lang="zh-CN" altLang="en-US" dirty="0" smtClean="0"/>
              <a:t>命令，先</a:t>
            </a:r>
            <a:r>
              <a:rPr lang="en-US" altLang="zh-CN" dirty="0" err="1" smtClean="0"/>
              <a:t>arp</a:t>
            </a:r>
            <a:r>
              <a:rPr lang="en-US" altLang="zh-CN" dirty="0" smtClean="0"/>
              <a:t> –d</a:t>
            </a:r>
            <a:r>
              <a:rPr lang="zh-CN" altLang="en-US" dirty="0" smtClean="0"/>
              <a:t>删除</a:t>
            </a:r>
            <a:r>
              <a:rPr lang="en-US" altLang="zh-CN" dirty="0" smtClean="0"/>
              <a:t>H1</a:t>
            </a:r>
            <a:r>
              <a:rPr lang="zh-CN" altLang="en-US" dirty="0" smtClean="0"/>
              <a:t>的静态地址表，再</a:t>
            </a:r>
            <a:r>
              <a:rPr lang="en-US" altLang="zh-CN" dirty="0" smtClean="0"/>
              <a:t>ping</a:t>
            </a:r>
            <a:r>
              <a:rPr lang="zh-CN" altLang="en-US" dirty="0" smtClean="0"/>
              <a:t>主机</a:t>
            </a:r>
            <a:r>
              <a:rPr lang="en-US" altLang="zh-CN" dirty="0" smtClean="0"/>
              <a:t>H2</a:t>
            </a:r>
            <a:r>
              <a:rPr lang="zh-CN" altLang="en-US" dirty="0" smtClean="0"/>
              <a:t>，问是否可以</a:t>
            </a:r>
            <a:r>
              <a:rPr lang="en-US" altLang="zh-CN" dirty="0" smtClean="0"/>
              <a:t>ping</a:t>
            </a:r>
            <a:r>
              <a:rPr lang="zh-CN" altLang="en-US" dirty="0" smtClean="0"/>
              <a:t>通？</a:t>
            </a:r>
          </a:p>
          <a:p>
            <a:pPr>
              <a:buNone/>
            </a:pPr>
            <a:r>
              <a:rPr lang="zh-CN" altLang="en-US" dirty="0" smtClean="0"/>
              <a:t>操作</a:t>
            </a:r>
            <a:r>
              <a:rPr lang="en-US" altLang="zh-CN" dirty="0" smtClean="0"/>
              <a:t>2</a:t>
            </a:r>
            <a:r>
              <a:rPr lang="zh-CN" altLang="en-US" dirty="0" smtClean="0"/>
              <a:t>：利用</a:t>
            </a:r>
            <a:r>
              <a:rPr lang="en-US" altLang="zh-CN" dirty="0" err="1" smtClean="0"/>
              <a:t>arp</a:t>
            </a:r>
            <a:r>
              <a:rPr lang="en-US" altLang="zh-CN" dirty="0" smtClean="0"/>
              <a:t> –a</a:t>
            </a:r>
            <a:r>
              <a:rPr lang="zh-CN" altLang="en-US" dirty="0" smtClean="0"/>
              <a:t>查询，是否可以看到</a:t>
            </a:r>
            <a:r>
              <a:rPr lang="en-US" altLang="zh-CN" dirty="0" smtClean="0"/>
              <a:t>H2</a:t>
            </a:r>
            <a:r>
              <a:rPr lang="zh-CN" altLang="en-US" dirty="0" smtClean="0"/>
              <a:t>和路由器</a:t>
            </a:r>
            <a:r>
              <a:rPr lang="en-US" altLang="zh-CN" dirty="0" smtClean="0"/>
              <a:t>R</a:t>
            </a:r>
            <a:r>
              <a:rPr lang="zh-CN" altLang="en-US" dirty="0" smtClean="0"/>
              <a:t>的</a:t>
            </a:r>
            <a:r>
              <a:rPr lang="en-US" altLang="zh-CN" dirty="0" smtClean="0"/>
              <a:t>IP</a:t>
            </a:r>
            <a:r>
              <a:rPr lang="zh-CN" altLang="en-US" dirty="0" smtClean="0"/>
              <a:t>地址与</a:t>
            </a:r>
            <a:r>
              <a:rPr lang="en-US" altLang="zh-CN" dirty="0" smtClean="0"/>
              <a:t>MAC</a:t>
            </a:r>
            <a:r>
              <a:rPr lang="zh-CN" altLang="en-US" dirty="0" smtClean="0"/>
              <a:t>地址。</a:t>
            </a:r>
          </a:p>
          <a:p>
            <a:endParaRPr lang="zh-CN" altLang="en-US" dirty="0" smtClean="0"/>
          </a:p>
          <a:p>
            <a:endParaRPr lang="zh-CN" altLang="en-US"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25" name="Object 1"/>
          <p:cNvGraphicFramePr>
            <a:graphicFrameLocks noChangeAspect="1"/>
          </p:cNvGraphicFramePr>
          <p:nvPr/>
        </p:nvGraphicFramePr>
        <p:xfrm>
          <a:off x="3214678" y="1428747"/>
          <a:ext cx="2143140" cy="2204373"/>
        </p:xfrm>
        <a:graphic>
          <a:graphicData uri="http://schemas.openxmlformats.org/presentationml/2006/ole">
            <mc:AlternateContent xmlns:mc="http://schemas.openxmlformats.org/markup-compatibility/2006">
              <mc:Choice xmlns:v="urn:schemas-microsoft-com:vml" Requires="v">
                <p:oleObj spid="_x0000_s1026" name="Visio" r:id="rId3" imgW="4386588" imgH="4500383" progId="Visio.Drawing.11">
                  <p:embed/>
                </p:oleObj>
              </mc:Choice>
              <mc:Fallback>
                <p:oleObj name="Visio" r:id="rId3" imgW="4386588" imgH="4500383" progId="Visio.Drawing.11">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4678" y="1428747"/>
                        <a:ext cx="2143140" cy="22043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500034" y="1643050"/>
          <a:ext cx="8286809" cy="2030343"/>
        </p:xfrm>
        <a:graphic>
          <a:graphicData uri="http://schemas.openxmlformats.org/drawingml/2006/table">
            <a:tbl>
              <a:tblPr/>
              <a:tblGrid>
                <a:gridCol w="1213480">
                  <a:extLst>
                    <a:ext uri="{9D8B030D-6E8A-4147-A177-3AD203B41FA5}">
                      <a16:colId xmlns:a16="http://schemas.microsoft.com/office/drawing/2014/main" val="20000"/>
                    </a:ext>
                  </a:extLst>
                </a:gridCol>
                <a:gridCol w="2254400">
                  <a:extLst>
                    <a:ext uri="{9D8B030D-6E8A-4147-A177-3AD203B41FA5}">
                      <a16:colId xmlns:a16="http://schemas.microsoft.com/office/drawing/2014/main" val="20001"/>
                    </a:ext>
                  </a:extLst>
                </a:gridCol>
                <a:gridCol w="4818929">
                  <a:extLst>
                    <a:ext uri="{9D8B030D-6E8A-4147-A177-3AD203B41FA5}">
                      <a16:colId xmlns:a16="http://schemas.microsoft.com/office/drawing/2014/main" val="20002"/>
                    </a:ext>
                  </a:extLst>
                </a:gridCol>
              </a:tblGrid>
              <a:tr h="451187">
                <a:tc>
                  <a:txBody>
                    <a:bodyPr/>
                    <a:lstStyle/>
                    <a:p>
                      <a:pPr algn="ctr">
                        <a:spcAft>
                          <a:spcPts val="0"/>
                        </a:spcAft>
                      </a:pPr>
                      <a:r>
                        <a:rPr lang="zh-CN" sz="1200" b="1" kern="100" dirty="0">
                          <a:latin typeface="Times New Roman"/>
                          <a:ea typeface="宋体"/>
                        </a:rPr>
                        <a:t>情况</a:t>
                      </a:r>
                      <a:endParaRPr lang="zh-CN" sz="105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100">
                          <a:latin typeface="Times New Roman"/>
                          <a:ea typeface="宋体"/>
                        </a:rPr>
                        <a:t>操作</a:t>
                      </a:r>
                      <a:r>
                        <a:rPr lang="en-US" sz="1200" b="1" kern="100">
                          <a:latin typeface="Times New Roman"/>
                          <a:ea typeface="宋体"/>
                        </a:rPr>
                        <a:t>1</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100">
                          <a:latin typeface="Times New Roman"/>
                          <a:ea typeface="宋体"/>
                        </a:rPr>
                        <a:t>操作</a:t>
                      </a:r>
                      <a:r>
                        <a:rPr lang="en-US" sz="1200" b="1" kern="100">
                          <a:latin typeface="Times New Roman"/>
                          <a:ea typeface="宋体"/>
                        </a:rPr>
                        <a:t>2</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89578">
                <a:tc>
                  <a:txBody>
                    <a:bodyPr/>
                    <a:lstStyle/>
                    <a:p>
                      <a:pPr algn="just">
                        <a:spcAft>
                          <a:spcPts val="0"/>
                        </a:spcAft>
                      </a:pPr>
                      <a:r>
                        <a:rPr lang="zh-CN" sz="1800" kern="100" dirty="0">
                          <a:latin typeface="Times New Roman"/>
                          <a:ea typeface="宋体"/>
                        </a:rPr>
                        <a:t>情况</a:t>
                      </a:r>
                      <a:r>
                        <a:rPr lang="en-US" sz="1800" kern="100" dirty="0">
                          <a:latin typeface="Times New Roman"/>
                          <a:ea typeface="宋体"/>
                        </a:rPr>
                        <a:t>1</a:t>
                      </a:r>
                      <a:endParaRPr lang="zh-CN" sz="18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dirty="0">
                          <a:solidFill>
                            <a:srgbClr val="0000FF"/>
                          </a:solidFill>
                          <a:latin typeface="Times New Roman"/>
                          <a:ea typeface="宋体"/>
                        </a:rPr>
                        <a:t>可以通</a:t>
                      </a:r>
                      <a:endParaRPr lang="zh-CN" sz="1800" kern="100" dirty="0">
                        <a:solidFill>
                          <a:srgbClr val="0000FF"/>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dirty="0">
                          <a:solidFill>
                            <a:srgbClr val="0000FF"/>
                          </a:solidFill>
                          <a:latin typeface="Times New Roman"/>
                          <a:ea typeface="宋体"/>
                        </a:rPr>
                        <a:t>可以看到</a:t>
                      </a:r>
                      <a:r>
                        <a:rPr lang="en-US" sz="1800" b="1" kern="100" dirty="0">
                          <a:solidFill>
                            <a:srgbClr val="0000FF"/>
                          </a:solidFill>
                          <a:latin typeface="Times New Roman"/>
                          <a:ea typeface="宋体"/>
                        </a:rPr>
                        <a:t>H2</a:t>
                      </a:r>
                      <a:r>
                        <a:rPr lang="zh-CN" sz="1800" b="1" kern="100" dirty="0">
                          <a:solidFill>
                            <a:srgbClr val="0000FF"/>
                          </a:solidFill>
                          <a:latin typeface="Times New Roman"/>
                          <a:ea typeface="宋体"/>
                        </a:rPr>
                        <a:t>的</a:t>
                      </a:r>
                      <a:r>
                        <a:rPr lang="en-US" sz="1800" b="1" kern="100" dirty="0">
                          <a:solidFill>
                            <a:srgbClr val="0000FF"/>
                          </a:solidFill>
                          <a:latin typeface="Times New Roman"/>
                          <a:ea typeface="宋体"/>
                        </a:rPr>
                        <a:t>IP</a:t>
                      </a:r>
                      <a:r>
                        <a:rPr lang="zh-CN" sz="1800" b="1" kern="100" dirty="0">
                          <a:solidFill>
                            <a:srgbClr val="0000FF"/>
                          </a:solidFill>
                          <a:latin typeface="Times New Roman"/>
                          <a:ea typeface="宋体"/>
                        </a:rPr>
                        <a:t>地址与</a:t>
                      </a:r>
                      <a:r>
                        <a:rPr lang="en-US" sz="1800" b="1" kern="100" dirty="0">
                          <a:solidFill>
                            <a:srgbClr val="0000FF"/>
                          </a:solidFill>
                          <a:latin typeface="Times New Roman"/>
                          <a:ea typeface="宋体"/>
                        </a:rPr>
                        <a:t>MAC</a:t>
                      </a:r>
                      <a:r>
                        <a:rPr lang="zh-CN" sz="1800" b="1" kern="100" dirty="0">
                          <a:solidFill>
                            <a:srgbClr val="0000FF"/>
                          </a:solidFill>
                          <a:latin typeface="Times New Roman"/>
                          <a:ea typeface="宋体"/>
                        </a:rPr>
                        <a:t>地址</a:t>
                      </a:r>
                      <a:endParaRPr lang="zh-CN" sz="1800" kern="100" dirty="0">
                        <a:solidFill>
                          <a:srgbClr val="0000FF"/>
                        </a:solidFill>
                        <a:latin typeface="Times New Roman"/>
                        <a:ea typeface="宋体"/>
                      </a:endParaRPr>
                    </a:p>
                    <a:p>
                      <a:pPr algn="just">
                        <a:spcAft>
                          <a:spcPts val="0"/>
                        </a:spcAft>
                      </a:pPr>
                      <a:r>
                        <a:rPr lang="zh-CN" sz="1800" b="1" kern="100" dirty="0">
                          <a:solidFill>
                            <a:srgbClr val="0000FF"/>
                          </a:solidFill>
                          <a:latin typeface="Times New Roman"/>
                          <a:ea typeface="宋体"/>
                        </a:rPr>
                        <a:t>但是不可以看到</a:t>
                      </a:r>
                      <a:r>
                        <a:rPr lang="en-US" sz="1800" b="1" kern="100" dirty="0">
                          <a:solidFill>
                            <a:srgbClr val="0000FF"/>
                          </a:solidFill>
                          <a:latin typeface="Times New Roman"/>
                          <a:ea typeface="宋体"/>
                        </a:rPr>
                        <a:t>R</a:t>
                      </a:r>
                      <a:r>
                        <a:rPr lang="zh-CN" sz="1800" b="1" kern="100" dirty="0">
                          <a:solidFill>
                            <a:srgbClr val="0000FF"/>
                          </a:solidFill>
                          <a:latin typeface="Times New Roman"/>
                          <a:ea typeface="宋体"/>
                        </a:rPr>
                        <a:t>的</a:t>
                      </a:r>
                      <a:r>
                        <a:rPr lang="en-US" sz="1800" b="1" kern="100" dirty="0">
                          <a:solidFill>
                            <a:srgbClr val="0000FF"/>
                          </a:solidFill>
                          <a:latin typeface="Times New Roman"/>
                          <a:ea typeface="宋体"/>
                        </a:rPr>
                        <a:t>IP</a:t>
                      </a:r>
                      <a:r>
                        <a:rPr lang="zh-CN" sz="1800" b="1" kern="100" dirty="0">
                          <a:solidFill>
                            <a:srgbClr val="0000FF"/>
                          </a:solidFill>
                          <a:latin typeface="Times New Roman"/>
                          <a:ea typeface="宋体"/>
                        </a:rPr>
                        <a:t>地址与</a:t>
                      </a:r>
                      <a:r>
                        <a:rPr lang="en-US" sz="1800" b="1" kern="100" dirty="0">
                          <a:solidFill>
                            <a:srgbClr val="0000FF"/>
                          </a:solidFill>
                          <a:latin typeface="Times New Roman"/>
                          <a:ea typeface="宋体"/>
                        </a:rPr>
                        <a:t>MAC</a:t>
                      </a:r>
                      <a:r>
                        <a:rPr lang="zh-CN" sz="1800" b="1" kern="100" dirty="0">
                          <a:solidFill>
                            <a:srgbClr val="0000FF"/>
                          </a:solidFill>
                          <a:latin typeface="Times New Roman"/>
                          <a:ea typeface="宋体"/>
                        </a:rPr>
                        <a:t>地址</a:t>
                      </a:r>
                      <a:endParaRPr lang="zh-CN" sz="1800" kern="100" dirty="0">
                        <a:solidFill>
                          <a:srgbClr val="0000FF"/>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89578">
                <a:tc>
                  <a:txBody>
                    <a:bodyPr/>
                    <a:lstStyle/>
                    <a:p>
                      <a:pPr algn="just">
                        <a:spcAft>
                          <a:spcPts val="0"/>
                        </a:spcAft>
                      </a:pPr>
                      <a:r>
                        <a:rPr lang="zh-CN" sz="1800" kern="100" dirty="0" smtClean="0">
                          <a:latin typeface="Times New Roman"/>
                          <a:ea typeface="宋体"/>
                        </a:rPr>
                        <a:t>情况</a:t>
                      </a:r>
                      <a:r>
                        <a:rPr lang="en-US" altLang="zh-CN" sz="1800" kern="100" dirty="0" smtClean="0">
                          <a:latin typeface="Times New Roman"/>
                          <a:ea typeface="宋体"/>
                        </a:rPr>
                        <a:t>2</a:t>
                      </a:r>
                      <a:endParaRPr lang="zh-CN" sz="18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a:solidFill>
                            <a:srgbClr val="0000FF"/>
                          </a:solidFill>
                          <a:latin typeface="Times New Roman"/>
                          <a:ea typeface="宋体"/>
                        </a:rPr>
                        <a:t>可以通</a:t>
                      </a:r>
                      <a:endParaRPr lang="zh-CN" sz="1800" kern="100">
                        <a:solidFill>
                          <a:srgbClr val="0000FF"/>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dirty="0">
                          <a:solidFill>
                            <a:srgbClr val="0000FF"/>
                          </a:solidFill>
                          <a:latin typeface="Times New Roman"/>
                          <a:ea typeface="宋体"/>
                        </a:rPr>
                        <a:t>不可以看到</a:t>
                      </a:r>
                      <a:r>
                        <a:rPr lang="en-US" sz="1800" b="1" kern="100" dirty="0">
                          <a:solidFill>
                            <a:srgbClr val="0000FF"/>
                          </a:solidFill>
                          <a:latin typeface="Times New Roman"/>
                          <a:ea typeface="宋体"/>
                        </a:rPr>
                        <a:t>H2</a:t>
                      </a:r>
                      <a:r>
                        <a:rPr lang="zh-CN" sz="1800" b="1" kern="100" dirty="0">
                          <a:solidFill>
                            <a:srgbClr val="0000FF"/>
                          </a:solidFill>
                          <a:latin typeface="Times New Roman"/>
                          <a:ea typeface="宋体"/>
                        </a:rPr>
                        <a:t>的</a:t>
                      </a:r>
                      <a:r>
                        <a:rPr lang="en-US" sz="1800" b="1" kern="100" dirty="0">
                          <a:solidFill>
                            <a:srgbClr val="0000FF"/>
                          </a:solidFill>
                          <a:latin typeface="Times New Roman"/>
                          <a:ea typeface="宋体"/>
                        </a:rPr>
                        <a:t>IP</a:t>
                      </a:r>
                      <a:r>
                        <a:rPr lang="zh-CN" sz="1800" b="1" kern="100" dirty="0">
                          <a:solidFill>
                            <a:srgbClr val="0000FF"/>
                          </a:solidFill>
                          <a:latin typeface="Times New Roman"/>
                          <a:ea typeface="宋体"/>
                        </a:rPr>
                        <a:t>地址与</a:t>
                      </a:r>
                      <a:r>
                        <a:rPr lang="en-US" sz="1800" b="1" kern="100" dirty="0">
                          <a:solidFill>
                            <a:srgbClr val="0000FF"/>
                          </a:solidFill>
                          <a:latin typeface="Times New Roman"/>
                          <a:ea typeface="宋体"/>
                        </a:rPr>
                        <a:t>MAC</a:t>
                      </a:r>
                      <a:r>
                        <a:rPr lang="zh-CN" sz="1800" b="1" kern="100" dirty="0">
                          <a:solidFill>
                            <a:srgbClr val="0000FF"/>
                          </a:solidFill>
                          <a:latin typeface="Times New Roman"/>
                          <a:ea typeface="宋体"/>
                        </a:rPr>
                        <a:t>地址</a:t>
                      </a:r>
                      <a:endParaRPr lang="zh-CN" sz="1800" kern="100" dirty="0">
                        <a:solidFill>
                          <a:srgbClr val="0000FF"/>
                        </a:solidFill>
                        <a:latin typeface="Times New Roman"/>
                        <a:ea typeface="宋体"/>
                      </a:endParaRPr>
                    </a:p>
                    <a:p>
                      <a:pPr algn="just">
                        <a:spcAft>
                          <a:spcPts val="0"/>
                        </a:spcAft>
                      </a:pPr>
                      <a:r>
                        <a:rPr lang="zh-CN" sz="1800" b="1" kern="100" dirty="0">
                          <a:solidFill>
                            <a:srgbClr val="0000FF"/>
                          </a:solidFill>
                          <a:latin typeface="Times New Roman"/>
                          <a:ea typeface="宋体"/>
                        </a:rPr>
                        <a:t>可以看到</a:t>
                      </a:r>
                      <a:r>
                        <a:rPr lang="en-US" sz="1800" b="1" kern="100" dirty="0">
                          <a:solidFill>
                            <a:srgbClr val="0000FF"/>
                          </a:solidFill>
                          <a:latin typeface="Times New Roman"/>
                          <a:ea typeface="宋体"/>
                        </a:rPr>
                        <a:t>R</a:t>
                      </a:r>
                      <a:r>
                        <a:rPr lang="zh-CN" sz="1800" b="1" kern="100" dirty="0">
                          <a:solidFill>
                            <a:srgbClr val="0000FF"/>
                          </a:solidFill>
                          <a:latin typeface="Times New Roman"/>
                          <a:ea typeface="宋体"/>
                        </a:rPr>
                        <a:t>的</a:t>
                      </a:r>
                      <a:r>
                        <a:rPr lang="en-US" sz="1800" b="1" kern="100" dirty="0">
                          <a:solidFill>
                            <a:srgbClr val="0000FF"/>
                          </a:solidFill>
                          <a:latin typeface="Times New Roman"/>
                          <a:ea typeface="宋体"/>
                        </a:rPr>
                        <a:t>IP</a:t>
                      </a:r>
                      <a:r>
                        <a:rPr lang="zh-CN" sz="1800" b="1" kern="100" dirty="0">
                          <a:solidFill>
                            <a:srgbClr val="0000FF"/>
                          </a:solidFill>
                          <a:latin typeface="Times New Roman"/>
                          <a:ea typeface="宋体"/>
                        </a:rPr>
                        <a:t>地址与</a:t>
                      </a:r>
                      <a:r>
                        <a:rPr lang="en-US" sz="1800" b="1" kern="100" dirty="0">
                          <a:solidFill>
                            <a:srgbClr val="0000FF"/>
                          </a:solidFill>
                          <a:latin typeface="Times New Roman"/>
                          <a:ea typeface="宋体"/>
                        </a:rPr>
                        <a:t>MAC</a:t>
                      </a:r>
                      <a:r>
                        <a:rPr lang="zh-CN" sz="1800" b="1" kern="100" dirty="0">
                          <a:solidFill>
                            <a:srgbClr val="0000FF"/>
                          </a:solidFill>
                          <a:latin typeface="Times New Roman"/>
                          <a:ea typeface="宋体"/>
                        </a:rPr>
                        <a:t>地址</a:t>
                      </a:r>
                      <a:endParaRPr lang="zh-CN" sz="1800" kern="100" dirty="0">
                        <a:solidFill>
                          <a:srgbClr val="0000FF"/>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8433"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 </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答：对一个空给</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分，最多给</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6</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分。</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一、简答题</a:t>
            </a:r>
            <a:endParaRPr lang="zh-CN" altLang="en-US" dirty="0"/>
          </a:p>
        </p:txBody>
      </p:sp>
      <p:sp>
        <p:nvSpPr>
          <p:cNvPr id="3" name="内容占位符 2"/>
          <p:cNvSpPr>
            <a:spLocks noGrp="1"/>
          </p:cNvSpPr>
          <p:nvPr>
            <p:ph idx="1"/>
          </p:nvPr>
        </p:nvSpPr>
        <p:spPr/>
        <p:txBody>
          <a:bodyPr>
            <a:normAutofit fontScale="85000" lnSpcReduction="20000"/>
          </a:bodyPr>
          <a:lstStyle/>
          <a:p>
            <a:pPr>
              <a:buNone/>
            </a:pPr>
            <a:r>
              <a:rPr lang="en-US" dirty="0" smtClean="0"/>
              <a:t>1</a:t>
            </a:r>
            <a:r>
              <a:rPr lang="en-US" altLang="zh-CN" dirty="0" smtClean="0"/>
              <a:t>.</a:t>
            </a:r>
            <a:r>
              <a:rPr lang="en-US" dirty="0" smtClean="0"/>
              <a:t>1  IPv6</a:t>
            </a:r>
            <a:r>
              <a:rPr lang="zh-CN" altLang="en-US" dirty="0"/>
              <a:t>网络中主机可以通过哪几种方法获得</a:t>
            </a:r>
            <a:r>
              <a:rPr lang="en-US" dirty="0"/>
              <a:t>IP</a:t>
            </a:r>
            <a:r>
              <a:rPr lang="zh-CN" altLang="en-US" dirty="0"/>
              <a:t>地址</a:t>
            </a:r>
            <a:r>
              <a:rPr lang="zh-CN" altLang="en-US" dirty="0" smtClean="0"/>
              <a:t>？</a:t>
            </a:r>
            <a:endParaRPr lang="en-US" altLang="zh-CN" dirty="0" smtClean="0"/>
          </a:p>
          <a:p>
            <a:pPr>
              <a:buNone/>
            </a:pPr>
            <a:endParaRPr lang="en-US" altLang="zh-CN" dirty="0" smtClean="0"/>
          </a:p>
          <a:p>
            <a:pPr>
              <a:buNone/>
            </a:pPr>
            <a:r>
              <a:rPr lang="zh-CN" altLang="en-US" b="1" dirty="0" smtClean="0">
                <a:solidFill>
                  <a:srgbClr val="0000FF"/>
                </a:solidFill>
              </a:rPr>
              <a:t>答：有</a:t>
            </a:r>
            <a:r>
              <a:rPr lang="en-US" altLang="zh-CN" b="1" dirty="0" smtClean="0">
                <a:solidFill>
                  <a:srgbClr val="0000FF"/>
                </a:solidFill>
              </a:rPr>
              <a:t>2</a:t>
            </a:r>
            <a:r>
              <a:rPr lang="zh-CN" altLang="en-US" b="1" dirty="0" smtClean="0">
                <a:solidFill>
                  <a:srgbClr val="0000FF"/>
                </a:solidFill>
              </a:rPr>
              <a:t>种自动获取</a:t>
            </a:r>
            <a:r>
              <a:rPr lang="en-US" altLang="zh-CN" b="1" dirty="0" smtClean="0">
                <a:solidFill>
                  <a:srgbClr val="0000FF"/>
                </a:solidFill>
              </a:rPr>
              <a:t>IP</a:t>
            </a:r>
            <a:r>
              <a:rPr lang="zh-CN" altLang="en-US" b="1" dirty="0" smtClean="0">
                <a:solidFill>
                  <a:srgbClr val="0000FF"/>
                </a:solidFill>
              </a:rPr>
              <a:t>地址的方法</a:t>
            </a:r>
            <a:endParaRPr lang="en-US" altLang="zh-CN" b="1" dirty="0" smtClean="0">
              <a:solidFill>
                <a:srgbClr val="0000FF"/>
              </a:solidFill>
            </a:endParaRPr>
          </a:p>
          <a:p>
            <a:pPr>
              <a:buNone/>
            </a:pPr>
            <a:r>
              <a:rPr lang="zh-CN" altLang="en-US" b="1" dirty="0" smtClean="0">
                <a:solidFill>
                  <a:srgbClr val="0000FF"/>
                </a:solidFill>
              </a:rPr>
              <a:t>第</a:t>
            </a:r>
            <a:r>
              <a:rPr lang="en-US" b="1" dirty="0" smtClean="0">
                <a:solidFill>
                  <a:srgbClr val="0000FF"/>
                </a:solidFill>
              </a:rPr>
              <a:t>1</a:t>
            </a:r>
            <a:r>
              <a:rPr lang="zh-CN" altLang="en-US" b="1" dirty="0" smtClean="0">
                <a:solidFill>
                  <a:srgbClr val="0000FF"/>
                </a:solidFill>
              </a:rPr>
              <a:t>种：</a:t>
            </a:r>
            <a:r>
              <a:rPr lang="en-US" b="1" dirty="0" smtClean="0">
                <a:solidFill>
                  <a:srgbClr val="0000FF"/>
                </a:solidFill>
              </a:rPr>
              <a:t>DHCP(</a:t>
            </a:r>
            <a:r>
              <a:rPr lang="zh-CN" altLang="en-US" b="1" dirty="0" smtClean="0">
                <a:solidFill>
                  <a:srgbClr val="0000FF"/>
                </a:solidFill>
              </a:rPr>
              <a:t>动态主机自动配置</a:t>
            </a:r>
            <a:r>
              <a:rPr lang="en-US" b="1" dirty="0" smtClean="0">
                <a:solidFill>
                  <a:srgbClr val="0000FF"/>
                </a:solidFill>
              </a:rPr>
              <a:t>)</a:t>
            </a:r>
            <a:r>
              <a:rPr lang="zh-CN" altLang="en-US" b="1" dirty="0" smtClean="0">
                <a:solidFill>
                  <a:srgbClr val="0000FF"/>
                </a:solidFill>
              </a:rPr>
              <a:t>，基本工作过程：节点向</a:t>
            </a:r>
            <a:r>
              <a:rPr lang="en-US" b="1" dirty="0" smtClean="0">
                <a:solidFill>
                  <a:srgbClr val="0000FF"/>
                </a:solidFill>
              </a:rPr>
              <a:t>DHCP</a:t>
            </a:r>
            <a:r>
              <a:rPr lang="zh-CN" altLang="en-US" b="1" dirty="0" smtClean="0">
                <a:solidFill>
                  <a:srgbClr val="0000FF"/>
                </a:solidFill>
              </a:rPr>
              <a:t>服务器请求</a:t>
            </a:r>
            <a:r>
              <a:rPr lang="en-US" b="1" dirty="0" smtClean="0">
                <a:solidFill>
                  <a:srgbClr val="0000FF"/>
                </a:solidFill>
              </a:rPr>
              <a:t>IP</a:t>
            </a:r>
            <a:r>
              <a:rPr lang="zh-CN" altLang="en-US" b="1" dirty="0" smtClean="0">
                <a:solidFill>
                  <a:srgbClr val="0000FF"/>
                </a:solidFill>
              </a:rPr>
              <a:t>地址，</a:t>
            </a:r>
            <a:r>
              <a:rPr lang="en-US" b="1" dirty="0" smtClean="0">
                <a:solidFill>
                  <a:srgbClr val="0000FF"/>
                </a:solidFill>
              </a:rPr>
              <a:t>DHCP</a:t>
            </a:r>
            <a:r>
              <a:rPr lang="zh-CN" altLang="en-US" b="1" dirty="0" smtClean="0">
                <a:solidFill>
                  <a:srgbClr val="0000FF"/>
                </a:solidFill>
              </a:rPr>
              <a:t>服务器接受请求，为该主机分配</a:t>
            </a:r>
            <a:r>
              <a:rPr lang="en-US" b="1" dirty="0" smtClean="0">
                <a:solidFill>
                  <a:srgbClr val="0000FF"/>
                </a:solidFill>
              </a:rPr>
              <a:t>IP</a:t>
            </a:r>
            <a:r>
              <a:rPr lang="zh-CN" altLang="en-US" b="1" dirty="0" smtClean="0">
                <a:solidFill>
                  <a:srgbClr val="0000FF"/>
                </a:solidFill>
              </a:rPr>
              <a:t>地址并发送给该主机</a:t>
            </a:r>
          </a:p>
          <a:p>
            <a:pPr lvl="0">
              <a:buNone/>
            </a:pPr>
            <a:r>
              <a:rPr lang="zh-CN" altLang="en-US" b="1" dirty="0" smtClean="0">
                <a:solidFill>
                  <a:srgbClr val="0000FF"/>
                </a:solidFill>
              </a:rPr>
              <a:t>第</a:t>
            </a:r>
            <a:r>
              <a:rPr lang="en-US" b="1" dirty="0" smtClean="0">
                <a:solidFill>
                  <a:srgbClr val="0000FF"/>
                </a:solidFill>
              </a:rPr>
              <a:t>2</a:t>
            </a:r>
            <a:r>
              <a:rPr lang="zh-CN" altLang="en-US" b="1" dirty="0" smtClean="0">
                <a:solidFill>
                  <a:srgbClr val="0000FF"/>
                </a:solidFill>
              </a:rPr>
              <a:t>种：无状态地址自动配置</a:t>
            </a:r>
          </a:p>
          <a:p>
            <a:pPr>
              <a:buNone/>
            </a:pPr>
            <a:r>
              <a:rPr lang="zh-CN" altLang="en-US" b="1" dirty="0" smtClean="0">
                <a:solidFill>
                  <a:srgbClr val="0000FF"/>
                </a:solidFill>
              </a:rPr>
              <a:t>基本工作过程：（</a:t>
            </a:r>
            <a:r>
              <a:rPr lang="en-US" b="1" dirty="0" smtClean="0">
                <a:solidFill>
                  <a:srgbClr val="0000FF"/>
                </a:solidFill>
              </a:rPr>
              <a:t>1</a:t>
            </a:r>
            <a:r>
              <a:rPr lang="zh-CN" altLang="en-US" b="1" dirty="0" smtClean="0">
                <a:solidFill>
                  <a:srgbClr val="0000FF"/>
                </a:solidFill>
              </a:rPr>
              <a:t>）节点接收路由器公告消息，获得</a:t>
            </a:r>
            <a:r>
              <a:rPr lang="en-US" b="1" dirty="0" smtClean="0">
                <a:solidFill>
                  <a:srgbClr val="0000FF"/>
                </a:solidFill>
              </a:rPr>
              <a:t>64</a:t>
            </a:r>
            <a:r>
              <a:rPr lang="zh-CN" altLang="en-US" b="1" dirty="0" smtClean="0">
                <a:solidFill>
                  <a:srgbClr val="0000FF"/>
                </a:solidFill>
              </a:rPr>
              <a:t>位所在网络的网络前缀（即网络号）作为本主机的网络号；（</a:t>
            </a:r>
            <a:r>
              <a:rPr lang="en-US" b="1" dirty="0" smtClean="0">
                <a:solidFill>
                  <a:srgbClr val="0000FF"/>
                </a:solidFill>
              </a:rPr>
              <a:t>2</a:t>
            </a:r>
            <a:r>
              <a:rPr lang="zh-CN" altLang="en-US" b="1" dirty="0" smtClean="0">
                <a:solidFill>
                  <a:srgbClr val="0000FF"/>
                </a:solidFill>
              </a:rPr>
              <a:t>）将本主机的物理地址（也是</a:t>
            </a:r>
            <a:r>
              <a:rPr lang="en-US" b="1" dirty="0" smtClean="0">
                <a:solidFill>
                  <a:srgbClr val="0000FF"/>
                </a:solidFill>
              </a:rPr>
              <a:t>64</a:t>
            </a:r>
            <a:r>
              <a:rPr lang="zh-CN" altLang="en-US" b="1" dirty="0" smtClean="0">
                <a:solidFill>
                  <a:srgbClr val="0000FF"/>
                </a:solidFill>
              </a:rPr>
              <a:t>位）作为本主机的主机号，即网络号</a:t>
            </a:r>
            <a:r>
              <a:rPr lang="en-US" b="1" dirty="0" smtClean="0">
                <a:solidFill>
                  <a:srgbClr val="0000FF"/>
                </a:solidFill>
              </a:rPr>
              <a:t>+</a:t>
            </a:r>
            <a:r>
              <a:rPr lang="zh-CN" altLang="en-US" b="1" dirty="0" smtClean="0">
                <a:solidFill>
                  <a:srgbClr val="0000FF"/>
                </a:solidFill>
              </a:rPr>
              <a:t>主机号最终获得本机的</a:t>
            </a:r>
            <a:r>
              <a:rPr lang="en-US" b="1" dirty="0" smtClean="0">
                <a:solidFill>
                  <a:srgbClr val="0000FF"/>
                </a:solidFill>
              </a:rPr>
              <a:t>128</a:t>
            </a:r>
            <a:r>
              <a:rPr lang="zh-CN" altLang="en-US" b="1" dirty="0" smtClean="0">
                <a:solidFill>
                  <a:srgbClr val="0000FF"/>
                </a:solidFill>
              </a:rPr>
              <a:t>位的</a:t>
            </a:r>
            <a:r>
              <a:rPr lang="en-US" b="1" dirty="0" smtClean="0">
                <a:solidFill>
                  <a:srgbClr val="0000FF"/>
                </a:solidFill>
              </a:rPr>
              <a:t>IPv6</a:t>
            </a:r>
            <a:r>
              <a:rPr lang="zh-CN" altLang="en-US" b="1" dirty="0" smtClean="0">
                <a:solidFill>
                  <a:srgbClr val="0000FF"/>
                </a:solidFill>
              </a:rPr>
              <a:t>地址。</a:t>
            </a:r>
          </a:p>
          <a:p>
            <a:pPr>
              <a:buNone/>
            </a:pPr>
            <a:endParaRPr lang="zh-CN" altLang="en-US" dirty="0"/>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一、简答题</a:t>
            </a:r>
            <a:endParaRPr lang="zh-CN" altLang="en-US" dirty="0"/>
          </a:p>
        </p:txBody>
      </p:sp>
      <p:sp>
        <p:nvSpPr>
          <p:cNvPr id="3" name="内容占位符 2"/>
          <p:cNvSpPr>
            <a:spLocks noGrp="1"/>
          </p:cNvSpPr>
          <p:nvPr>
            <p:ph idx="1"/>
          </p:nvPr>
        </p:nvSpPr>
        <p:spPr/>
        <p:txBody>
          <a:bodyPr>
            <a:normAutofit fontScale="77500" lnSpcReduction="20000"/>
          </a:bodyPr>
          <a:lstStyle/>
          <a:p>
            <a:pPr>
              <a:buNone/>
            </a:pPr>
            <a:r>
              <a:rPr lang="en-US" dirty="0" smtClean="0"/>
              <a:t>1</a:t>
            </a:r>
            <a:r>
              <a:rPr lang="en-US" altLang="zh-CN" dirty="0" smtClean="0"/>
              <a:t>.2  </a:t>
            </a:r>
            <a:r>
              <a:rPr lang="zh-CN" altLang="en-US" dirty="0" smtClean="0"/>
              <a:t>请</a:t>
            </a:r>
            <a:r>
              <a:rPr lang="zh-CN" altLang="en-US" dirty="0"/>
              <a:t>论证</a:t>
            </a:r>
            <a:r>
              <a:rPr lang="en-US" dirty="0"/>
              <a:t>IPv6</a:t>
            </a:r>
            <a:r>
              <a:rPr lang="zh-CN" altLang="en-US" dirty="0"/>
              <a:t>扩展首部中出现字段的推荐顺序。</a:t>
            </a:r>
          </a:p>
          <a:p>
            <a:endParaRPr lang="en-US" altLang="zh-CN" dirty="0" smtClean="0"/>
          </a:p>
          <a:p>
            <a:pPr>
              <a:buNone/>
            </a:pPr>
            <a:r>
              <a:rPr lang="zh-CN" altLang="en-US" dirty="0" smtClean="0"/>
              <a:t>答</a:t>
            </a:r>
            <a:r>
              <a:rPr lang="zh-CN" altLang="en-US" b="1" dirty="0" smtClean="0">
                <a:solidFill>
                  <a:srgbClr val="0000FF"/>
                </a:solidFill>
              </a:rPr>
              <a:t>：顺序是中继点选项、寻路头标、报片头标、认证头标、信宿选项头标。</a:t>
            </a:r>
          </a:p>
          <a:p>
            <a:pPr>
              <a:buNone/>
            </a:pPr>
            <a:r>
              <a:rPr lang="zh-CN" altLang="en-US" b="1" dirty="0" smtClean="0">
                <a:solidFill>
                  <a:srgbClr val="0000FF"/>
                </a:solidFill>
              </a:rPr>
              <a:t>按推荐的顺序排列头标的好处是由于路由器只注意中继点选项和寻路头标，这样发现除此之外的头标时就没有必要再查看在其之上的</a:t>
            </a:r>
            <a:r>
              <a:rPr lang="en-US" b="1" dirty="0" smtClean="0">
                <a:solidFill>
                  <a:srgbClr val="0000FF"/>
                </a:solidFill>
              </a:rPr>
              <a:t>IP</a:t>
            </a:r>
            <a:r>
              <a:rPr lang="zh-CN" altLang="en-US" b="1" dirty="0" smtClean="0">
                <a:solidFill>
                  <a:srgbClr val="0000FF"/>
                </a:solidFill>
              </a:rPr>
              <a:t>分组，提高分组的处理速度。而报片头标、认证头标、信宿选项头标都是目的主机需要处理的，因此排在后面；只有重组报文后才可以认证，因此报片头标在认证头标之前；只有认证通过之后报文才真正交信宿处理相关内容，因此信宿选项头标放在最后，恰好出现在上层协议头标之前。</a:t>
            </a: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一、简答题</a:t>
            </a:r>
            <a:endParaRPr lang="zh-CN" altLang="en-US" dirty="0"/>
          </a:p>
        </p:txBody>
      </p:sp>
      <p:sp>
        <p:nvSpPr>
          <p:cNvPr id="3" name="内容占位符 2"/>
          <p:cNvSpPr>
            <a:spLocks noGrp="1"/>
          </p:cNvSpPr>
          <p:nvPr>
            <p:ph idx="1"/>
          </p:nvPr>
        </p:nvSpPr>
        <p:spPr/>
        <p:txBody>
          <a:bodyPr>
            <a:normAutofit fontScale="62500" lnSpcReduction="20000"/>
          </a:bodyPr>
          <a:lstStyle/>
          <a:p>
            <a:pPr>
              <a:buNone/>
            </a:pPr>
            <a:r>
              <a:rPr lang="en-US" dirty="0" smtClean="0"/>
              <a:t>1</a:t>
            </a:r>
            <a:r>
              <a:rPr lang="en-US" altLang="zh-CN" dirty="0" smtClean="0"/>
              <a:t>.3  Internet</a:t>
            </a:r>
            <a:r>
              <a:rPr lang="zh-CN" altLang="en-US" dirty="0" smtClean="0"/>
              <a:t>网络上的地址包括几种，请分别举例说明各种地址格式以及使用该地址的协议层次和寻址范围</a:t>
            </a:r>
            <a:r>
              <a:rPr lang="en-US" dirty="0"/>
              <a:t> </a:t>
            </a:r>
            <a:endParaRPr lang="zh-CN" altLang="en-US" dirty="0"/>
          </a:p>
          <a:p>
            <a:pPr lvl="0">
              <a:buNone/>
            </a:pPr>
            <a:endParaRPr lang="en-US" altLang="zh-CN" dirty="0" smtClean="0"/>
          </a:p>
          <a:p>
            <a:pPr lvl="0">
              <a:buNone/>
            </a:pPr>
            <a:r>
              <a:rPr lang="zh-CN" altLang="en-US" b="1" dirty="0" smtClean="0">
                <a:solidFill>
                  <a:srgbClr val="0000FF"/>
                </a:solidFill>
              </a:rPr>
              <a:t>答：包括三种地址</a:t>
            </a:r>
            <a:endParaRPr lang="en-US" altLang="zh-CN" b="1" dirty="0" smtClean="0">
              <a:solidFill>
                <a:srgbClr val="0000FF"/>
              </a:solidFill>
            </a:endParaRPr>
          </a:p>
          <a:p>
            <a:pPr lvl="0">
              <a:buNone/>
            </a:pPr>
            <a:r>
              <a:rPr lang="zh-CN" altLang="en-US" b="1" dirty="0" smtClean="0">
                <a:solidFill>
                  <a:srgbClr val="0000FF"/>
                </a:solidFill>
              </a:rPr>
              <a:t>（</a:t>
            </a:r>
            <a:r>
              <a:rPr lang="en-US" altLang="zh-CN" b="1" dirty="0" smtClean="0">
                <a:solidFill>
                  <a:srgbClr val="0000FF"/>
                </a:solidFill>
              </a:rPr>
              <a:t>1</a:t>
            </a:r>
            <a:r>
              <a:rPr lang="zh-CN" altLang="en-US" b="1" dirty="0" smtClean="0">
                <a:solidFill>
                  <a:srgbClr val="0000FF"/>
                </a:solidFill>
              </a:rPr>
              <a:t>）域名：便于记忆的主机名字，如</a:t>
            </a:r>
            <a:r>
              <a:rPr lang="en-US" b="1" u="sng" dirty="0" smtClean="0">
                <a:solidFill>
                  <a:srgbClr val="0000FF"/>
                </a:solidFill>
                <a:hlinkClick r:id="rId2"/>
              </a:rPr>
              <a:t>www.baidu.com</a:t>
            </a:r>
            <a:r>
              <a:rPr lang="zh-CN" altLang="en-US" b="1" dirty="0" smtClean="0">
                <a:solidFill>
                  <a:srgbClr val="0000FF"/>
                </a:solidFill>
              </a:rPr>
              <a:t>；</a:t>
            </a:r>
          </a:p>
          <a:p>
            <a:pPr>
              <a:buNone/>
            </a:pPr>
            <a:r>
              <a:rPr lang="zh-CN" altLang="en-US" b="1" dirty="0" smtClean="0">
                <a:solidFill>
                  <a:srgbClr val="0000FF"/>
                </a:solidFill>
              </a:rPr>
              <a:t>（</a:t>
            </a:r>
            <a:r>
              <a:rPr lang="en-US" altLang="zh-CN" b="1" dirty="0" smtClean="0">
                <a:solidFill>
                  <a:srgbClr val="0000FF"/>
                </a:solidFill>
              </a:rPr>
              <a:t>2</a:t>
            </a:r>
            <a:r>
              <a:rPr lang="zh-CN" altLang="en-US" b="1" dirty="0" smtClean="0">
                <a:solidFill>
                  <a:srgbClr val="0000FF"/>
                </a:solidFill>
              </a:rPr>
              <a:t>）</a:t>
            </a:r>
            <a:r>
              <a:rPr lang="en-US" b="1" dirty="0" smtClean="0">
                <a:solidFill>
                  <a:srgbClr val="0000FF"/>
                </a:solidFill>
              </a:rPr>
              <a:t>IP</a:t>
            </a:r>
            <a:r>
              <a:rPr lang="zh-CN" altLang="en-US" b="1" dirty="0" smtClean="0">
                <a:solidFill>
                  <a:srgbClr val="0000FF"/>
                </a:solidFill>
              </a:rPr>
              <a:t>地址：一种协议地址，不能直接在链路层寻址，如</a:t>
            </a:r>
            <a:r>
              <a:rPr lang="en-US" b="1" dirty="0" smtClean="0">
                <a:solidFill>
                  <a:srgbClr val="0000FF"/>
                </a:solidFill>
              </a:rPr>
              <a:t>192.168.1.1</a:t>
            </a:r>
            <a:r>
              <a:rPr lang="zh-CN" altLang="en-US" b="1" dirty="0" smtClean="0">
                <a:solidFill>
                  <a:srgbClr val="0000FF"/>
                </a:solidFill>
              </a:rPr>
              <a:t>；</a:t>
            </a:r>
          </a:p>
          <a:p>
            <a:pPr>
              <a:buNone/>
            </a:pPr>
            <a:r>
              <a:rPr lang="zh-CN" altLang="en-US" b="1" dirty="0" smtClean="0">
                <a:solidFill>
                  <a:srgbClr val="0000FF"/>
                </a:solidFill>
              </a:rPr>
              <a:t>（</a:t>
            </a:r>
            <a:r>
              <a:rPr lang="en-US" altLang="zh-CN" b="1" dirty="0" smtClean="0">
                <a:solidFill>
                  <a:srgbClr val="0000FF"/>
                </a:solidFill>
              </a:rPr>
              <a:t>3</a:t>
            </a:r>
            <a:r>
              <a:rPr lang="zh-CN" altLang="en-US" b="1" dirty="0" smtClean="0">
                <a:solidFill>
                  <a:srgbClr val="0000FF"/>
                </a:solidFill>
              </a:rPr>
              <a:t>）</a:t>
            </a:r>
            <a:r>
              <a:rPr lang="en-US" b="1" dirty="0" smtClean="0">
                <a:solidFill>
                  <a:srgbClr val="0000FF"/>
                </a:solidFill>
              </a:rPr>
              <a:t>MAC</a:t>
            </a:r>
            <a:r>
              <a:rPr lang="zh-CN" altLang="en-US" b="1" dirty="0" smtClean="0">
                <a:solidFill>
                  <a:srgbClr val="0000FF"/>
                </a:solidFill>
              </a:rPr>
              <a:t>地址：即物理地址，可用于主机或路由的寻址，如</a:t>
            </a:r>
            <a:r>
              <a:rPr lang="en-US" b="1" dirty="0" smtClean="0">
                <a:solidFill>
                  <a:srgbClr val="0000FF"/>
                </a:solidFill>
              </a:rPr>
              <a:t>08002B00EEDA</a:t>
            </a:r>
            <a:r>
              <a:rPr lang="zh-CN" altLang="en-US" b="1" dirty="0" smtClean="0">
                <a:solidFill>
                  <a:srgbClr val="0000FF"/>
                </a:solidFill>
              </a:rPr>
              <a:t>。</a:t>
            </a:r>
          </a:p>
          <a:p>
            <a:pPr lvl="0">
              <a:buNone/>
            </a:pPr>
            <a:r>
              <a:rPr lang="zh-CN" altLang="en-US" b="1" dirty="0" smtClean="0">
                <a:solidFill>
                  <a:srgbClr val="0000FF"/>
                </a:solidFill>
              </a:rPr>
              <a:t>域名：主机名</a:t>
            </a:r>
            <a:r>
              <a:rPr lang="en-US" altLang="zh-CN" b="1" dirty="0" smtClean="0">
                <a:solidFill>
                  <a:srgbClr val="0000FF"/>
                </a:solidFill>
              </a:rPr>
              <a:t>+</a:t>
            </a:r>
            <a:r>
              <a:rPr lang="zh-CN" altLang="en-US" b="1" dirty="0" smtClean="0">
                <a:solidFill>
                  <a:srgbClr val="0000FF"/>
                </a:solidFill>
              </a:rPr>
              <a:t>机构名</a:t>
            </a:r>
            <a:r>
              <a:rPr lang="en-US" altLang="zh-CN" b="1" dirty="0" smtClean="0">
                <a:solidFill>
                  <a:srgbClr val="0000FF"/>
                </a:solidFill>
              </a:rPr>
              <a:t>+</a:t>
            </a:r>
            <a:r>
              <a:rPr lang="zh-CN" altLang="en-US" b="1" dirty="0" smtClean="0">
                <a:solidFill>
                  <a:srgbClr val="0000FF"/>
                </a:solidFill>
              </a:rPr>
              <a:t>网络名</a:t>
            </a:r>
            <a:r>
              <a:rPr lang="en-US" altLang="zh-CN" b="1" dirty="0" smtClean="0">
                <a:solidFill>
                  <a:srgbClr val="0000FF"/>
                </a:solidFill>
              </a:rPr>
              <a:t>+</a:t>
            </a:r>
            <a:r>
              <a:rPr lang="zh-CN" altLang="en-US" b="1" dirty="0" smtClean="0">
                <a:solidFill>
                  <a:srgbClr val="0000FF"/>
                </a:solidFill>
              </a:rPr>
              <a:t>最高层域名</a:t>
            </a:r>
            <a:r>
              <a:rPr lang="en-US" altLang="zh-CN" b="1" dirty="0" smtClean="0">
                <a:solidFill>
                  <a:srgbClr val="0000FF"/>
                </a:solidFill>
              </a:rPr>
              <a:t>,</a:t>
            </a:r>
            <a:r>
              <a:rPr lang="zh-CN" altLang="en-US" b="1" dirty="0" smtClean="0">
                <a:solidFill>
                  <a:srgbClr val="0000FF"/>
                </a:solidFill>
              </a:rPr>
              <a:t>寻址范围是全球范围</a:t>
            </a:r>
          </a:p>
          <a:p>
            <a:pPr>
              <a:buNone/>
            </a:pPr>
            <a:r>
              <a:rPr lang="en-US" b="1" dirty="0" smtClean="0">
                <a:solidFill>
                  <a:srgbClr val="0000FF"/>
                </a:solidFill>
              </a:rPr>
              <a:t>IP</a:t>
            </a:r>
            <a:r>
              <a:rPr lang="zh-CN" altLang="en-US" b="1" dirty="0" smtClean="0">
                <a:solidFill>
                  <a:srgbClr val="0000FF"/>
                </a:solidFill>
              </a:rPr>
              <a:t>地址：</a:t>
            </a:r>
            <a:r>
              <a:rPr lang="en-US" b="1" dirty="0" smtClean="0">
                <a:solidFill>
                  <a:srgbClr val="0000FF"/>
                </a:solidFill>
              </a:rPr>
              <a:t>32</a:t>
            </a:r>
            <a:r>
              <a:rPr lang="zh-CN" altLang="en-US" b="1" dirty="0" smtClean="0">
                <a:solidFill>
                  <a:srgbClr val="0000FF"/>
                </a:solidFill>
              </a:rPr>
              <a:t>位地址，网络号</a:t>
            </a:r>
            <a:r>
              <a:rPr lang="en-US" altLang="zh-CN" b="1" dirty="0" smtClean="0">
                <a:solidFill>
                  <a:srgbClr val="0000FF"/>
                </a:solidFill>
              </a:rPr>
              <a:t>+</a:t>
            </a:r>
            <a:r>
              <a:rPr lang="zh-CN" altLang="en-US" b="1" dirty="0" smtClean="0">
                <a:solidFill>
                  <a:srgbClr val="0000FF"/>
                </a:solidFill>
              </a:rPr>
              <a:t>主机号，由</a:t>
            </a:r>
            <a:r>
              <a:rPr lang="en-US" b="1" dirty="0" smtClean="0">
                <a:solidFill>
                  <a:srgbClr val="0000FF"/>
                </a:solidFill>
              </a:rPr>
              <a:t>4</a:t>
            </a:r>
            <a:r>
              <a:rPr lang="zh-CN" altLang="en-US" b="1" dirty="0" smtClean="0">
                <a:solidFill>
                  <a:srgbClr val="0000FF"/>
                </a:solidFill>
              </a:rPr>
              <a:t>个字节组成，寻址范围是全球范围；</a:t>
            </a:r>
          </a:p>
          <a:p>
            <a:pPr>
              <a:buNone/>
            </a:pPr>
            <a:r>
              <a:rPr lang="en-US" b="1" dirty="0" smtClean="0">
                <a:solidFill>
                  <a:srgbClr val="0000FF"/>
                </a:solidFill>
              </a:rPr>
              <a:t>MAC</a:t>
            </a:r>
            <a:r>
              <a:rPr lang="zh-CN" altLang="en-US" b="1" dirty="0" smtClean="0">
                <a:solidFill>
                  <a:srgbClr val="0000FF"/>
                </a:solidFill>
              </a:rPr>
              <a:t>地址：</a:t>
            </a:r>
            <a:r>
              <a:rPr lang="en-US" altLang="zh-CN" b="1" dirty="0" smtClean="0">
                <a:solidFill>
                  <a:srgbClr val="0000FF"/>
                </a:solidFill>
              </a:rPr>
              <a:t>48</a:t>
            </a:r>
            <a:r>
              <a:rPr lang="zh-CN" altLang="en-US" b="1" dirty="0" smtClean="0">
                <a:solidFill>
                  <a:srgbClr val="0000FF"/>
                </a:solidFill>
              </a:rPr>
              <a:t>位，前半部分为网卡号，后半部分为序列号，寻址范围是以太网范围。</a:t>
            </a:r>
          </a:p>
          <a:p>
            <a:pPr lvl="0">
              <a:buNone/>
            </a:pPr>
            <a:r>
              <a:rPr lang="zh-CN" altLang="en-US" b="1" dirty="0" smtClean="0">
                <a:solidFill>
                  <a:srgbClr val="0000FF"/>
                </a:solidFill>
              </a:rPr>
              <a:t>三者分别在：域名</a:t>
            </a:r>
            <a:r>
              <a:rPr lang="en-US" altLang="zh-CN" b="1" dirty="0" smtClean="0">
                <a:solidFill>
                  <a:srgbClr val="0000FF"/>
                </a:solidFill>
              </a:rPr>
              <a:t>--</a:t>
            </a:r>
            <a:r>
              <a:rPr lang="zh-CN" altLang="en-US" b="1" dirty="0" smtClean="0">
                <a:solidFill>
                  <a:srgbClr val="0000FF"/>
                </a:solidFill>
              </a:rPr>
              <a:t>应用层、</a:t>
            </a:r>
            <a:r>
              <a:rPr lang="en-US" altLang="zh-CN" b="1" dirty="0" smtClean="0">
                <a:solidFill>
                  <a:srgbClr val="0000FF"/>
                </a:solidFill>
              </a:rPr>
              <a:t>IP</a:t>
            </a:r>
            <a:r>
              <a:rPr lang="zh-CN" altLang="en-US" b="1" dirty="0" smtClean="0">
                <a:solidFill>
                  <a:srgbClr val="0000FF"/>
                </a:solidFill>
              </a:rPr>
              <a:t>地址</a:t>
            </a:r>
            <a:r>
              <a:rPr lang="en-US" altLang="zh-CN" b="1" dirty="0" smtClean="0">
                <a:solidFill>
                  <a:srgbClr val="0000FF"/>
                </a:solidFill>
              </a:rPr>
              <a:t>--</a:t>
            </a:r>
            <a:r>
              <a:rPr lang="zh-CN" altLang="en-US" b="1" dirty="0" smtClean="0">
                <a:solidFill>
                  <a:srgbClr val="0000FF"/>
                </a:solidFill>
              </a:rPr>
              <a:t>互联网层、</a:t>
            </a:r>
            <a:r>
              <a:rPr lang="en-US" altLang="zh-CN" b="1" dirty="0" smtClean="0">
                <a:solidFill>
                  <a:srgbClr val="0000FF"/>
                </a:solidFill>
              </a:rPr>
              <a:t>MAC</a:t>
            </a:r>
            <a:r>
              <a:rPr lang="zh-CN" altLang="en-US" b="1" dirty="0" smtClean="0">
                <a:solidFill>
                  <a:srgbClr val="0000FF"/>
                </a:solidFill>
              </a:rPr>
              <a:t>地址</a:t>
            </a:r>
            <a:r>
              <a:rPr lang="en-US" altLang="zh-CN" b="1" dirty="0" smtClean="0">
                <a:solidFill>
                  <a:srgbClr val="0000FF"/>
                </a:solidFill>
              </a:rPr>
              <a:t>--</a:t>
            </a:r>
            <a:r>
              <a:rPr lang="zh-CN" altLang="en-US" b="1" dirty="0" smtClean="0">
                <a:solidFill>
                  <a:srgbClr val="0000FF"/>
                </a:solidFill>
              </a:rPr>
              <a:t>网络接口层。</a:t>
            </a:r>
          </a:p>
          <a:p>
            <a:endParaRPr lang="zh-CN" altLang="en-US" b="1" dirty="0">
              <a:solidFill>
                <a:srgbClr val="0000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一、简答题</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lstStyle/>
          <a:p>
            <a:pPr lvl="0"/>
            <a:r>
              <a:rPr lang="en-US" dirty="0" smtClean="0"/>
              <a:t>1.4 Internet</a:t>
            </a:r>
            <a:r>
              <a:rPr lang="zh-CN" altLang="en-US" dirty="0" smtClean="0"/>
              <a:t>上为什么进行地址解析？常用的方法有哪些？（列举两种地址解析方法）。</a:t>
            </a:r>
            <a:endParaRPr lang="en-US" altLang="zh-CN" dirty="0" smtClean="0"/>
          </a:p>
          <a:p>
            <a:pPr>
              <a:buNone/>
            </a:pPr>
            <a:r>
              <a:rPr lang="zh-CN" altLang="en-US" b="1" dirty="0" smtClean="0">
                <a:solidFill>
                  <a:srgbClr val="0000FF"/>
                </a:solidFill>
              </a:rPr>
              <a:t>答：</a:t>
            </a:r>
            <a:r>
              <a:rPr lang="en-US" altLang="zh-CN" b="1" dirty="0" smtClean="0">
                <a:solidFill>
                  <a:srgbClr val="0000FF"/>
                </a:solidFill>
                <a:ea typeface="宋体" charset="-122"/>
              </a:rPr>
              <a:t>IP</a:t>
            </a:r>
            <a:r>
              <a:rPr lang="zh-CN" altLang="en-US" b="1" dirty="0" smtClean="0">
                <a:solidFill>
                  <a:srgbClr val="0000FF"/>
                </a:solidFill>
                <a:ea typeface="宋体" charset="-122"/>
              </a:rPr>
              <a:t>地址为网络地址(一种协议地址</a:t>
            </a:r>
            <a:r>
              <a:rPr lang="en-US" altLang="zh-CN" b="1" dirty="0" smtClean="0">
                <a:solidFill>
                  <a:srgbClr val="0000FF"/>
                </a:solidFill>
                <a:ea typeface="宋体" charset="-122"/>
              </a:rPr>
              <a:t>)，</a:t>
            </a:r>
            <a:r>
              <a:rPr lang="zh-CN" altLang="en-US" b="1" dirty="0" smtClean="0">
                <a:solidFill>
                  <a:srgbClr val="0000FF"/>
                </a:solidFill>
                <a:ea typeface="宋体" charset="-122"/>
              </a:rPr>
              <a:t>不能直接在链路层寻址，必须转换为物理地址（地址解析）才能进行通信。</a:t>
            </a:r>
          </a:p>
          <a:p>
            <a:pPr lvl="0">
              <a:buNone/>
            </a:pPr>
            <a:endParaRPr lang="en-US" altLang="zh-CN" dirty="0" smtClean="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一、简答题</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457200" y="1071546"/>
            <a:ext cx="8229600" cy="5500726"/>
          </a:xfrm>
        </p:spPr>
        <p:txBody>
          <a:bodyPr>
            <a:normAutofit fontScale="70000" lnSpcReduction="20000"/>
          </a:bodyPr>
          <a:lstStyle/>
          <a:p>
            <a:r>
              <a:rPr lang="en-US" altLang="zh-CN" dirty="0" smtClean="0"/>
              <a:t>1.5 </a:t>
            </a:r>
            <a:r>
              <a:rPr lang="zh-CN" altLang="en-US" dirty="0" smtClean="0"/>
              <a:t>试比较</a:t>
            </a:r>
            <a:r>
              <a:rPr lang="en-US" dirty="0" smtClean="0"/>
              <a:t>IPv6</a:t>
            </a:r>
            <a:r>
              <a:rPr lang="zh-CN" altLang="en-US" dirty="0" smtClean="0"/>
              <a:t>与</a:t>
            </a:r>
            <a:r>
              <a:rPr lang="en-US" dirty="0" smtClean="0"/>
              <a:t>IPv4</a:t>
            </a:r>
            <a:r>
              <a:rPr lang="zh-CN" altLang="en-US" dirty="0" smtClean="0"/>
              <a:t>的不同点。</a:t>
            </a:r>
          </a:p>
          <a:p>
            <a:pPr>
              <a:buNone/>
            </a:pPr>
            <a:endParaRPr lang="en-US" altLang="zh-CN" dirty="0" smtClean="0"/>
          </a:p>
          <a:p>
            <a:pPr>
              <a:buNone/>
            </a:pPr>
            <a:r>
              <a:rPr lang="zh-CN" altLang="en-US" sz="3800" b="1" dirty="0" smtClean="0">
                <a:solidFill>
                  <a:srgbClr val="0000FF"/>
                </a:solidFill>
              </a:rPr>
              <a:t>答：</a:t>
            </a:r>
            <a:endParaRPr lang="en-US" altLang="zh-CN" sz="3800" b="1" dirty="0" smtClean="0">
              <a:solidFill>
                <a:srgbClr val="0000FF"/>
              </a:solidFill>
            </a:endParaRPr>
          </a:p>
          <a:p>
            <a:pPr>
              <a:buNone/>
            </a:pPr>
            <a:r>
              <a:rPr lang="zh-CN" altLang="en-US" sz="3400" b="1" dirty="0" smtClean="0">
                <a:solidFill>
                  <a:srgbClr val="0000FF"/>
                </a:solidFill>
              </a:rPr>
              <a:t>（</a:t>
            </a:r>
            <a:r>
              <a:rPr lang="en-US" sz="3400" b="1" dirty="0" smtClean="0">
                <a:solidFill>
                  <a:srgbClr val="0000FF"/>
                </a:solidFill>
              </a:rPr>
              <a:t>1</a:t>
            </a:r>
            <a:r>
              <a:rPr lang="zh-CN" altLang="en-US" sz="3400" b="1" dirty="0" smtClean="0">
                <a:solidFill>
                  <a:srgbClr val="0000FF"/>
                </a:solidFill>
              </a:rPr>
              <a:t>）</a:t>
            </a:r>
            <a:r>
              <a:rPr lang="en-US" altLang="zh-CN" sz="3400" b="1" dirty="0" smtClean="0">
                <a:solidFill>
                  <a:srgbClr val="0000FF"/>
                </a:solidFill>
              </a:rPr>
              <a:t>IPv6</a:t>
            </a:r>
            <a:r>
              <a:rPr lang="zh-CN" altLang="en-US" sz="3400" b="1" dirty="0" smtClean="0">
                <a:solidFill>
                  <a:srgbClr val="0000FF"/>
                </a:solidFill>
              </a:rPr>
              <a:t>地址长度扩大了，</a:t>
            </a:r>
            <a:r>
              <a:rPr lang="en-US" sz="3400" b="1" dirty="0" smtClean="0">
                <a:solidFill>
                  <a:srgbClr val="0000FF"/>
                </a:solidFill>
              </a:rPr>
              <a:t>IPv6</a:t>
            </a:r>
            <a:r>
              <a:rPr lang="zh-CN" altLang="en-US" sz="3400" b="1" dirty="0" smtClean="0">
                <a:solidFill>
                  <a:srgbClr val="0000FF"/>
                </a:solidFill>
              </a:rPr>
              <a:t>地址</a:t>
            </a:r>
            <a:r>
              <a:rPr lang="en-US" sz="3400" b="1" dirty="0" smtClean="0">
                <a:solidFill>
                  <a:srgbClr val="0000FF"/>
                </a:solidFill>
              </a:rPr>
              <a:t>128</a:t>
            </a:r>
            <a:r>
              <a:rPr lang="zh-CN" altLang="en-US" sz="3400" b="1" dirty="0" smtClean="0">
                <a:solidFill>
                  <a:srgbClr val="0000FF"/>
                </a:solidFill>
              </a:rPr>
              <a:t>位，</a:t>
            </a:r>
            <a:r>
              <a:rPr lang="en-US" sz="3400" b="1" dirty="0" smtClean="0">
                <a:solidFill>
                  <a:srgbClr val="0000FF"/>
                </a:solidFill>
              </a:rPr>
              <a:t>Ipv4</a:t>
            </a:r>
            <a:r>
              <a:rPr lang="zh-CN" altLang="en-US" sz="3400" b="1" dirty="0" smtClean="0">
                <a:solidFill>
                  <a:srgbClr val="0000FF"/>
                </a:solidFill>
              </a:rPr>
              <a:t>地址</a:t>
            </a:r>
            <a:r>
              <a:rPr lang="en-US" sz="3400" b="1" dirty="0" smtClean="0">
                <a:solidFill>
                  <a:srgbClr val="0000FF"/>
                </a:solidFill>
              </a:rPr>
              <a:t>32</a:t>
            </a:r>
            <a:r>
              <a:rPr lang="zh-CN" altLang="en-US" sz="3400" b="1" dirty="0" smtClean="0">
                <a:solidFill>
                  <a:srgbClr val="0000FF"/>
                </a:solidFill>
              </a:rPr>
              <a:t>位。</a:t>
            </a:r>
          </a:p>
          <a:p>
            <a:pPr>
              <a:buNone/>
            </a:pPr>
            <a:r>
              <a:rPr lang="zh-CN" altLang="en-US" sz="3400" b="1" dirty="0" smtClean="0">
                <a:solidFill>
                  <a:srgbClr val="0000FF"/>
                </a:solidFill>
              </a:rPr>
              <a:t>（</a:t>
            </a:r>
            <a:r>
              <a:rPr lang="en-US" sz="3400" b="1" dirty="0" smtClean="0">
                <a:solidFill>
                  <a:srgbClr val="0000FF"/>
                </a:solidFill>
              </a:rPr>
              <a:t>2</a:t>
            </a:r>
            <a:r>
              <a:rPr lang="zh-CN" altLang="en-US" sz="3400" b="1" dirty="0" smtClean="0">
                <a:solidFill>
                  <a:srgbClr val="0000FF"/>
                </a:solidFill>
              </a:rPr>
              <a:t>）</a:t>
            </a:r>
            <a:r>
              <a:rPr lang="en-US" sz="3400" b="1" dirty="0" smtClean="0">
                <a:solidFill>
                  <a:srgbClr val="0000FF"/>
                </a:solidFill>
              </a:rPr>
              <a:t>IP</a:t>
            </a:r>
            <a:r>
              <a:rPr lang="zh-CN" altLang="en-US" sz="3400" b="1" dirty="0" smtClean="0">
                <a:solidFill>
                  <a:srgbClr val="0000FF"/>
                </a:solidFill>
              </a:rPr>
              <a:t>分组头长度不一样，</a:t>
            </a:r>
            <a:r>
              <a:rPr lang="en-US" sz="3400" b="1" dirty="0" smtClean="0">
                <a:solidFill>
                  <a:srgbClr val="0000FF"/>
                </a:solidFill>
              </a:rPr>
              <a:t>IPv6</a:t>
            </a:r>
            <a:r>
              <a:rPr lang="zh-CN" altLang="en-US" sz="3400" b="1" dirty="0" smtClean="0">
                <a:solidFill>
                  <a:srgbClr val="0000FF"/>
                </a:solidFill>
              </a:rPr>
              <a:t>固定长，</a:t>
            </a:r>
            <a:r>
              <a:rPr lang="en-US" sz="3400" b="1" dirty="0" smtClean="0">
                <a:solidFill>
                  <a:srgbClr val="0000FF"/>
                </a:solidFill>
              </a:rPr>
              <a:t>IPv4</a:t>
            </a:r>
            <a:r>
              <a:rPr lang="zh-CN" altLang="en-US" sz="3400" b="1" dirty="0" smtClean="0">
                <a:solidFill>
                  <a:srgbClr val="0000FF"/>
                </a:solidFill>
              </a:rPr>
              <a:t>可变长。</a:t>
            </a:r>
          </a:p>
          <a:p>
            <a:pPr lvl="0">
              <a:buNone/>
            </a:pPr>
            <a:r>
              <a:rPr lang="zh-CN" altLang="en-US" sz="3400" b="1" dirty="0" smtClean="0">
                <a:solidFill>
                  <a:srgbClr val="0000FF"/>
                </a:solidFill>
              </a:rPr>
              <a:t>（</a:t>
            </a:r>
            <a:r>
              <a:rPr lang="en-US" altLang="zh-CN" sz="3400" b="1" dirty="0" smtClean="0">
                <a:solidFill>
                  <a:srgbClr val="0000FF"/>
                </a:solidFill>
              </a:rPr>
              <a:t>3</a:t>
            </a:r>
            <a:r>
              <a:rPr lang="zh-CN" altLang="en-US" sz="3400" b="1" dirty="0" smtClean="0">
                <a:solidFill>
                  <a:srgbClr val="0000FF"/>
                </a:solidFill>
              </a:rPr>
              <a:t>）</a:t>
            </a:r>
            <a:r>
              <a:rPr lang="en-US" sz="3400" b="1" dirty="0" smtClean="0">
                <a:solidFill>
                  <a:srgbClr val="0000FF"/>
                </a:solidFill>
              </a:rPr>
              <a:t>IPv6</a:t>
            </a:r>
            <a:r>
              <a:rPr lang="zh-CN" altLang="en-US" sz="3400" b="1" dirty="0" smtClean="0">
                <a:solidFill>
                  <a:srgbClr val="0000FF"/>
                </a:solidFill>
              </a:rPr>
              <a:t>无检错码，</a:t>
            </a:r>
            <a:r>
              <a:rPr lang="en-US" sz="3400" b="1" dirty="0" smtClean="0">
                <a:solidFill>
                  <a:srgbClr val="0000FF"/>
                </a:solidFill>
              </a:rPr>
              <a:t>IPv4</a:t>
            </a:r>
            <a:r>
              <a:rPr lang="zh-CN" altLang="en-US" sz="3400" b="1" dirty="0" smtClean="0">
                <a:solidFill>
                  <a:srgbClr val="0000FF"/>
                </a:solidFill>
              </a:rPr>
              <a:t>有检错码</a:t>
            </a:r>
          </a:p>
          <a:p>
            <a:pPr lvl="0">
              <a:buNone/>
            </a:pPr>
            <a:r>
              <a:rPr lang="zh-CN" altLang="en-US" sz="3400" b="1" dirty="0" smtClean="0">
                <a:solidFill>
                  <a:srgbClr val="0000FF"/>
                </a:solidFill>
              </a:rPr>
              <a:t>（</a:t>
            </a:r>
            <a:r>
              <a:rPr lang="en-US" altLang="zh-CN" sz="3400" b="1" dirty="0" smtClean="0">
                <a:solidFill>
                  <a:srgbClr val="0000FF"/>
                </a:solidFill>
              </a:rPr>
              <a:t>4</a:t>
            </a:r>
            <a:r>
              <a:rPr lang="zh-CN" altLang="en-US" sz="3400" b="1" dirty="0" smtClean="0">
                <a:solidFill>
                  <a:srgbClr val="0000FF"/>
                </a:solidFill>
              </a:rPr>
              <a:t>）</a:t>
            </a:r>
            <a:r>
              <a:rPr lang="en-US" sz="3400" b="1" dirty="0" smtClean="0">
                <a:solidFill>
                  <a:srgbClr val="0000FF"/>
                </a:solidFill>
              </a:rPr>
              <a:t>IPv6</a:t>
            </a:r>
            <a:r>
              <a:rPr lang="zh-CN" altLang="en-US" sz="3400" b="1" dirty="0" smtClean="0">
                <a:solidFill>
                  <a:srgbClr val="0000FF"/>
                </a:solidFill>
              </a:rPr>
              <a:t>有两种头标：</a:t>
            </a:r>
            <a:r>
              <a:rPr lang="en-US" altLang="zh-CN" sz="3400" b="1" dirty="0" smtClean="0">
                <a:solidFill>
                  <a:srgbClr val="0000FF"/>
                </a:solidFill>
              </a:rPr>
              <a:t>Ipv6</a:t>
            </a:r>
            <a:r>
              <a:rPr lang="zh-CN" altLang="en-US" sz="3400" b="1" dirty="0" smtClean="0">
                <a:solidFill>
                  <a:srgbClr val="0000FF"/>
                </a:solidFill>
              </a:rPr>
              <a:t>扩展性好，基本头标和扩展头标，</a:t>
            </a:r>
            <a:r>
              <a:rPr lang="en-US" sz="3400" b="1" dirty="0" smtClean="0">
                <a:solidFill>
                  <a:srgbClr val="0000FF"/>
                </a:solidFill>
              </a:rPr>
              <a:t>IPv4</a:t>
            </a:r>
            <a:r>
              <a:rPr lang="zh-CN" altLang="en-US" sz="3400" b="1" dirty="0" smtClean="0">
                <a:solidFill>
                  <a:srgbClr val="0000FF"/>
                </a:solidFill>
              </a:rPr>
              <a:t>只有一种变长头标</a:t>
            </a:r>
          </a:p>
          <a:p>
            <a:pPr>
              <a:buNone/>
            </a:pPr>
            <a:r>
              <a:rPr lang="zh-CN" altLang="en-US" sz="3400" b="1" dirty="0" smtClean="0">
                <a:solidFill>
                  <a:srgbClr val="0000FF"/>
                </a:solidFill>
              </a:rPr>
              <a:t>（</a:t>
            </a:r>
            <a:r>
              <a:rPr lang="en-US" altLang="zh-CN" sz="3400" b="1" dirty="0" smtClean="0">
                <a:solidFill>
                  <a:srgbClr val="0000FF"/>
                </a:solidFill>
              </a:rPr>
              <a:t>5</a:t>
            </a:r>
            <a:r>
              <a:rPr lang="zh-CN" altLang="en-US" sz="3400" b="1" dirty="0" smtClean="0">
                <a:solidFill>
                  <a:srgbClr val="0000FF"/>
                </a:solidFill>
              </a:rPr>
              <a:t>）</a:t>
            </a:r>
            <a:r>
              <a:rPr lang="en-US" sz="3400" b="1" dirty="0" smtClean="0">
                <a:solidFill>
                  <a:srgbClr val="0000FF"/>
                </a:solidFill>
              </a:rPr>
              <a:t>IPv6</a:t>
            </a:r>
            <a:r>
              <a:rPr lang="zh-CN" altLang="en-US" sz="3400" b="1" dirty="0" smtClean="0">
                <a:solidFill>
                  <a:srgbClr val="0000FF"/>
                </a:solidFill>
              </a:rPr>
              <a:t>安全性好，支持加密和认证</a:t>
            </a:r>
          </a:p>
          <a:p>
            <a:pPr>
              <a:buNone/>
            </a:pPr>
            <a:r>
              <a:rPr lang="zh-CN" altLang="en-US" sz="3400" b="1" dirty="0" smtClean="0">
                <a:solidFill>
                  <a:srgbClr val="0000FF"/>
                </a:solidFill>
              </a:rPr>
              <a:t>（</a:t>
            </a:r>
            <a:r>
              <a:rPr lang="en-US" altLang="zh-CN" sz="3400" b="1" dirty="0" smtClean="0">
                <a:solidFill>
                  <a:srgbClr val="0000FF"/>
                </a:solidFill>
              </a:rPr>
              <a:t>6</a:t>
            </a:r>
            <a:r>
              <a:rPr lang="zh-CN" altLang="en-US" sz="3400" b="1" dirty="0" smtClean="0">
                <a:solidFill>
                  <a:srgbClr val="0000FF"/>
                </a:solidFill>
              </a:rPr>
              <a:t>）</a:t>
            </a:r>
            <a:r>
              <a:rPr lang="en-US" sz="3400" b="1" dirty="0" smtClean="0">
                <a:solidFill>
                  <a:srgbClr val="0000FF"/>
                </a:solidFill>
              </a:rPr>
              <a:t>IPv6</a:t>
            </a:r>
            <a:r>
              <a:rPr lang="zh-CN" altLang="en-US" sz="3400" b="1" dirty="0" smtClean="0">
                <a:solidFill>
                  <a:srgbClr val="0000FF"/>
                </a:solidFill>
              </a:rPr>
              <a:t>对</a:t>
            </a:r>
            <a:r>
              <a:rPr lang="en-US" sz="3400" b="1" dirty="0" err="1" smtClean="0">
                <a:solidFill>
                  <a:srgbClr val="0000FF"/>
                </a:solidFill>
              </a:rPr>
              <a:t>QoS</a:t>
            </a:r>
            <a:r>
              <a:rPr lang="zh-CN" altLang="en-US" sz="3400" b="1" dirty="0" smtClean="0">
                <a:solidFill>
                  <a:srgbClr val="0000FF"/>
                </a:solidFill>
              </a:rPr>
              <a:t>的支持更好，支持流标记，</a:t>
            </a:r>
            <a:r>
              <a:rPr lang="en-US" sz="3400" b="1" dirty="0" smtClean="0">
                <a:solidFill>
                  <a:srgbClr val="0000FF"/>
                </a:solidFill>
              </a:rPr>
              <a:t>IPv4</a:t>
            </a:r>
            <a:r>
              <a:rPr lang="zh-CN" altLang="en-US" sz="3400" b="1" dirty="0" smtClean="0">
                <a:solidFill>
                  <a:srgbClr val="0000FF"/>
                </a:solidFill>
              </a:rPr>
              <a:t>没有流标识</a:t>
            </a:r>
          </a:p>
          <a:p>
            <a:pPr>
              <a:buNone/>
            </a:pPr>
            <a:r>
              <a:rPr lang="zh-CN" altLang="en-US" sz="3400" b="1" dirty="0" smtClean="0">
                <a:solidFill>
                  <a:srgbClr val="0000FF"/>
                </a:solidFill>
              </a:rPr>
              <a:t>（</a:t>
            </a:r>
            <a:r>
              <a:rPr lang="en-US" altLang="zh-CN" sz="3400" b="1" dirty="0" smtClean="0">
                <a:solidFill>
                  <a:srgbClr val="0000FF"/>
                </a:solidFill>
              </a:rPr>
              <a:t>7</a:t>
            </a:r>
            <a:r>
              <a:rPr lang="zh-CN" altLang="en-US" sz="3400" b="1" dirty="0" smtClean="0">
                <a:solidFill>
                  <a:srgbClr val="0000FF"/>
                </a:solidFill>
              </a:rPr>
              <a:t>）</a:t>
            </a:r>
            <a:r>
              <a:rPr lang="en-US" sz="3400" b="1" dirty="0" smtClean="0">
                <a:solidFill>
                  <a:srgbClr val="0000FF"/>
                </a:solidFill>
              </a:rPr>
              <a:t>IPv6</a:t>
            </a:r>
            <a:r>
              <a:rPr lang="zh-CN" altLang="en-US" sz="3400" b="1" dirty="0" smtClean="0">
                <a:solidFill>
                  <a:srgbClr val="0000FF"/>
                </a:solidFill>
              </a:rPr>
              <a:t>层次化支持的地址空间</a:t>
            </a:r>
          </a:p>
          <a:p>
            <a:pPr>
              <a:buNone/>
            </a:pPr>
            <a:r>
              <a:rPr lang="zh-CN" altLang="en-US" sz="3400" b="1" dirty="0" smtClean="0">
                <a:solidFill>
                  <a:srgbClr val="0000FF"/>
                </a:solidFill>
              </a:rPr>
              <a:t>（</a:t>
            </a:r>
            <a:r>
              <a:rPr lang="en-US" altLang="zh-CN" sz="3400" b="1" dirty="0" smtClean="0">
                <a:solidFill>
                  <a:srgbClr val="0000FF"/>
                </a:solidFill>
              </a:rPr>
              <a:t>8</a:t>
            </a:r>
            <a:r>
              <a:rPr lang="zh-CN" altLang="en-US" sz="3400" b="1" dirty="0" smtClean="0">
                <a:solidFill>
                  <a:srgbClr val="0000FF"/>
                </a:solidFill>
              </a:rPr>
              <a:t>）</a:t>
            </a:r>
            <a:r>
              <a:rPr lang="en-US" sz="3400" b="1" dirty="0" smtClean="0">
                <a:solidFill>
                  <a:srgbClr val="0000FF"/>
                </a:solidFill>
              </a:rPr>
              <a:t>IPv6</a:t>
            </a:r>
            <a:r>
              <a:rPr lang="zh-CN" altLang="en-US" sz="3400" b="1" dirty="0" smtClean="0">
                <a:solidFill>
                  <a:srgbClr val="0000FF"/>
                </a:solidFill>
              </a:rPr>
              <a:t>支持无状态地址自动配置</a:t>
            </a:r>
          </a:p>
          <a:p>
            <a:pPr>
              <a:buNone/>
            </a:pPr>
            <a:r>
              <a:rPr lang="zh-CN" altLang="en-US" sz="3400" b="1" dirty="0" smtClean="0">
                <a:solidFill>
                  <a:srgbClr val="0000FF"/>
                </a:solidFill>
              </a:rPr>
              <a:t>（</a:t>
            </a:r>
            <a:r>
              <a:rPr lang="en-US" altLang="zh-CN" sz="3400" b="1" dirty="0" smtClean="0">
                <a:solidFill>
                  <a:srgbClr val="0000FF"/>
                </a:solidFill>
              </a:rPr>
              <a:t>9</a:t>
            </a:r>
            <a:r>
              <a:rPr lang="zh-CN" altLang="en-US" sz="3400" b="1" dirty="0" smtClean="0">
                <a:solidFill>
                  <a:srgbClr val="0000FF"/>
                </a:solidFill>
              </a:rPr>
              <a:t>）</a:t>
            </a:r>
            <a:r>
              <a:rPr lang="en-US" sz="3400" b="1" dirty="0" smtClean="0">
                <a:solidFill>
                  <a:srgbClr val="0000FF"/>
                </a:solidFill>
              </a:rPr>
              <a:t>IPv6</a:t>
            </a:r>
            <a:r>
              <a:rPr lang="zh-CN" altLang="en-US" sz="3400" b="1" dirty="0" smtClean="0">
                <a:solidFill>
                  <a:srgbClr val="0000FF"/>
                </a:solidFill>
              </a:rPr>
              <a:t>对移动性的支持好</a:t>
            </a:r>
          </a:p>
          <a:p>
            <a:pPr>
              <a:buNone/>
            </a:pPr>
            <a:endParaRPr lang="en-US" altLang="zh-CN" dirty="0" smtClean="0"/>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一、简答题</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1.6 </a:t>
            </a:r>
            <a:r>
              <a:rPr lang="zh-CN" altLang="en-US" dirty="0" smtClean="0"/>
              <a:t>请比较应用层两种服务模式</a:t>
            </a:r>
            <a:r>
              <a:rPr lang="en-US" altLang="zh-CN" dirty="0" smtClean="0"/>
              <a:t>P2P</a:t>
            </a:r>
            <a:r>
              <a:rPr lang="zh-CN" altLang="en-US" dirty="0" smtClean="0"/>
              <a:t>模式和 </a:t>
            </a:r>
            <a:r>
              <a:rPr lang="en-US" altLang="zh-CN" dirty="0" smtClean="0"/>
              <a:t>C/S</a:t>
            </a:r>
            <a:r>
              <a:rPr lang="zh-CN" altLang="en-US" dirty="0" smtClean="0"/>
              <a:t>模式的异同点</a:t>
            </a:r>
            <a:endParaRPr lang="en-US" altLang="zh-CN" dirty="0" smtClean="0"/>
          </a:p>
          <a:p>
            <a:pPr>
              <a:buNone/>
            </a:pPr>
            <a:r>
              <a:rPr lang="zh-CN" altLang="en-US" b="1" dirty="0" smtClean="0">
                <a:solidFill>
                  <a:srgbClr val="0000FF"/>
                </a:solidFill>
              </a:rPr>
              <a:t>答：不同之处（</a:t>
            </a:r>
            <a:r>
              <a:rPr lang="en-US" b="1" dirty="0" smtClean="0">
                <a:solidFill>
                  <a:srgbClr val="0000FF"/>
                </a:solidFill>
              </a:rPr>
              <a:t>1</a:t>
            </a:r>
            <a:r>
              <a:rPr lang="zh-CN" altLang="en-US" b="1" dirty="0" smtClean="0">
                <a:solidFill>
                  <a:srgbClr val="0000FF"/>
                </a:solidFill>
              </a:rPr>
              <a:t>）资源共享方式不同，</a:t>
            </a:r>
            <a:r>
              <a:rPr lang="en-US" b="1" dirty="0" smtClean="0">
                <a:solidFill>
                  <a:srgbClr val="0000FF"/>
                </a:solidFill>
              </a:rPr>
              <a:t>P2P</a:t>
            </a:r>
            <a:r>
              <a:rPr lang="zh-CN" altLang="en-US" b="1" dirty="0" smtClean="0">
                <a:solidFill>
                  <a:srgbClr val="0000FF"/>
                </a:solidFill>
              </a:rPr>
              <a:t>共享的是全部参与节点的资源，</a:t>
            </a:r>
            <a:r>
              <a:rPr lang="en-US" b="1" dirty="0" smtClean="0">
                <a:solidFill>
                  <a:srgbClr val="0000FF"/>
                </a:solidFill>
              </a:rPr>
              <a:t>C/S</a:t>
            </a:r>
            <a:r>
              <a:rPr lang="zh-CN" altLang="en-US" b="1" dirty="0" smtClean="0">
                <a:solidFill>
                  <a:srgbClr val="0000FF"/>
                </a:solidFill>
              </a:rPr>
              <a:t>只共享服务器资源；（</a:t>
            </a:r>
            <a:r>
              <a:rPr lang="en-US" b="1" dirty="0" smtClean="0">
                <a:solidFill>
                  <a:srgbClr val="0000FF"/>
                </a:solidFill>
              </a:rPr>
              <a:t>2</a:t>
            </a:r>
            <a:r>
              <a:rPr lang="zh-CN" altLang="en-US" b="1" dirty="0" smtClean="0">
                <a:solidFill>
                  <a:srgbClr val="0000FF"/>
                </a:solidFill>
              </a:rPr>
              <a:t>）通信模式不同：</a:t>
            </a:r>
            <a:r>
              <a:rPr lang="en-US" b="1" dirty="0" smtClean="0">
                <a:solidFill>
                  <a:srgbClr val="0000FF"/>
                </a:solidFill>
              </a:rPr>
              <a:t>P2P</a:t>
            </a:r>
            <a:r>
              <a:rPr lang="zh-CN" altLang="en-US" b="1" dirty="0" smtClean="0">
                <a:solidFill>
                  <a:srgbClr val="0000FF"/>
                </a:solidFill>
              </a:rPr>
              <a:t>是对等节点之间直接进行数据传输，</a:t>
            </a:r>
            <a:r>
              <a:rPr lang="en-US" b="1" dirty="0" smtClean="0">
                <a:solidFill>
                  <a:srgbClr val="0000FF"/>
                </a:solidFill>
              </a:rPr>
              <a:t>C/S</a:t>
            </a:r>
            <a:r>
              <a:rPr lang="zh-CN" altLang="en-US" b="1" dirty="0" smtClean="0">
                <a:solidFill>
                  <a:srgbClr val="0000FF"/>
                </a:solidFill>
              </a:rPr>
              <a:t>是客户端与服务器之间通信，两个客户端之间不直接进行通信；（</a:t>
            </a:r>
            <a:r>
              <a:rPr lang="en-US" b="1" dirty="0" smtClean="0">
                <a:solidFill>
                  <a:srgbClr val="0000FF"/>
                </a:solidFill>
              </a:rPr>
              <a:t>3</a:t>
            </a:r>
            <a:r>
              <a:rPr lang="zh-CN" altLang="en-US" b="1" dirty="0" smtClean="0">
                <a:solidFill>
                  <a:srgbClr val="0000FF"/>
                </a:solidFill>
              </a:rPr>
              <a:t>）</a:t>
            </a:r>
            <a:r>
              <a:rPr lang="en-US" b="1" dirty="0" smtClean="0">
                <a:solidFill>
                  <a:srgbClr val="0000FF"/>
                </a:solidFill>
              </a:rPr>
              <a:t>P2P</a:t>
            </a:r>
            <a:r>
              <a:rPr lang="zh-CN" altLang="en-US" b="1" dirty="0" smtClean="0">
                <a:solidFill>
                  <a:srgbClr val="0000FF"/>
                </a:solidFill>
              </a:rPr>
              <a:t>不便于管理、控制和计费，</a:t>
            </a:r>
            <a:r>
              <a:rPr lang="en-US" b="1" dirty="0" smtClean="0">
                <a:solidFill>
                  <a:srgbClr val="0000FF"/>
                </a:solidFill>
              </a:rPr>
              <a:t>C/S</a:t>
            </a:r>
            <a:r>
              <a:rPr lang="zh-CN" altLang="en-US" b="1" dirty="0" smtClean="0">
                <a:solidFill>
                  <a:srgbClr val="0000FF"/>
                </a:solidFill>
              </a:rPr>
              <a:t>模式容易管理、控制和计费。</a:t>
            </a:r>
            <a:endParaRPr lang="en-US" altLang="zh-CN" b="1" dirty="0" smtClean="0">
              <a:solidFill>
                <a:srgbClr val="0000FF"/>
              </a:solidFill>
            </a:endParaRPr>
          </a:p>
          <a:p>
            <a:pPr>
              <a:buNone/>
            </a:pPr>
            <a:r>
              <a:rPr lang="zh-CN" altLang="en-US" b="1" dirty="0" smtClean="0">
                <a:solidFill>
                  <a:srgbClr val="0000FF"/>
                </a:solidFill>
              </a:rPr>
              <a:t>相同之处：均为应用层服务模式</a:t>
            </a: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二、画图说明题</a:t>
            </a:r>
            <a:endParaRPr lang="zh-CN" altLang="en-US" dirty="0"/>
          </a:p>
        </p:txBody>
      </p:sp>
      <p:sp>
        <p:nvSpPr>
          <p:cNvPr id="3" name="内容占位符 2"/>
          <p:cNvSpPr>
            <a:spLocks noGrp="1"/>
          </p:cNvSpPr>
          <p:nvPr>
            <p:ph idx="1"/>
          </p:nvPr>
        </p:nvSpPr>
        <p:spPr/>
        <p:txBody>
          <a:bodyPr/>
          <a:lstStyle/>
          <a:p>
            <a:r>
              <a:rPr lang="zh-CN" altLang="en-US" dirty="0" smtClean="0"/>
              <a:t>已知</a:t>
            </a:r>
            <a:r>
              <a:rPr lang="zh-CN" altLang="en-US" dirty="0"/>
              <a:t>某主机（</a:t>
            </a:r>
            <a:r>
              <a:rPr lang="en-US" dirty="0"/>
              <a:t>IP</a:t>
            </a:r>
            <a:r>
              <a:rPr lang="zh-CN" altLang="en-US" dirty="0"/>
              <a:t>单播地址是</a:t>
            </a:r>
            <a:r>
              <a:rPr lang="en-US" dirty="0"/>
              <a:t>1234:5678::2A34</a:t>
            </a:r>
            <a:r>
              <a:rPr lang="zh-CN" altLang="en-US" dirty="0"/>
              <a:t>）所属的组地址为：</a:t>
            </a:r>
            <a:r>
              <a:rPr lang="en-US" dirty="0"/>
              <a:t>FF0E::125C:0876:195D</a:t>
            </a:r>
            <a:r>
              <a:rPr lang="zh-CN" altLang="en-US" dirty="0"/>
              <a:t>。现在该主机希望向其所在的链路内的所有路由器报告自己属于该组，请问该主机应该发送何种消息？要求说明所使用的</a:t>
            </a:r>
            <a:r>
              <a:rPr lang="en-US" dirty="0"/>
              <a:t>ICMPv6</a:t>
            </a:r>
            <a:r>
              <a:rPr lang="zh-CN" altLang="en-US" dirty="0"/>
              <a:t>消息类型并画出相关的</a:t>
            </a:r>
            <a:r>
              <a:rPr lang="en-US" dirty="0"/>
              <a:t>ICMP</a:t>
            </a:r>
            <a:r>
              <a:rPr lang="zh-CN" altLang="en-US" dirty="0"/>
              <a:t>的报文格式和</a:t>
            </a:r>
            <a:r>
              <a:rPr lang="en-US" dirty="0"/>
              <a:t>IP</a:t>
            </a:r>
            <a:r>
              <a:rPr lang="zh-CN" altLang="en-US" dirty="0"/>
              <a:t>数据报。</a:t>
            </a: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2308534" y="1785926"/>
          <a:ext cx="4478044" cy="4717252"/>
        </p:xfrm>
        <a:graphic>
          <a:graphicData uri="http://schemas.openxmlformats.org/drawingml/2006/table">
            <a:tbl>
              <a:tblPr/>
              <a:tblGrid>
                <a:gridCol w="865972">
                  <a:extLst>
                    <a:ext uri="{9D8B030D-6E8A-4147-A177-3AD203B41FA5}">
                      <a16:colId xmlns:a16="http://schemas.microsoft.com/office/drawing/2014/main" val="20000"/>
                    </a:ext>
                  </a:extLst>
                </a:gridCol>
                <a:gridCol w="338052">
                  <a:extLst>
                    <a:ext uri="{9D8B030D-6E8A-4147-A177-3AD203B41FA5}">
                      <a16:colId xmlns:a16="http://schemas.microsoft.com/office/drawing/2014/main" val="20001"/>
                    </a:ext>
                  </a:extLst>
                </a:gridCol>
                <a:gridCol w="338052">
                  <a:extLst>
                    <a:ext uri="{9D8B030D-6E8A-4147-A177-3AD203B41FA5}">
                      <a16:colId xmlns:a16="http://schemas.microsoft.com/office/drawing/2014/main" val="20002"/>
                    </a:ext>
                  </a:extLst>
                </a:gridCol>
                <a:gridCol w="338052">
                  <a:extLst>
                    <a:ext uri="{9D8B030D-6E8A-4147-A177-3AD203B41FA5}">
                      <a16:colId xmlns:a16="http://schemas.microsoft.com/office/drawing/2014/main" val="20003"/>
                    </a:ext>
                  </a:extLst>
                </a:gridCol>
                <a:gridCol w="1284525">
                  <a:extLst>
                    <a:ext uri="{9D8B030D-6E8A-4147-A177-3AD203B41FA5}">
                      <a16:colId xmlns:a16="http://schemas.microsoft.com/office/drawing/2014/main" val="20004"/>
                    </a:ext>
                  </a:extLst>
                </a:gridCol>
                <a:gridCol w="1313391">
                  <a:extLst>
                    <a:ext uri="{9D8B030D-6E8A-4147-A177-3AD203B41FA5}">
                      <a16:colId xmlns:a16="http://schemas.microsoft.com/office/drawing/2014/main" val="20005"/>
                    </a:ext>
                  </a:extLst>
                </a:gridCol>
              </a:tblGrid>
              <a:tr h="237494">
                <a:tc>
                  <a:txBody>
                    <a:bodyPr/>
                    <a:lstStyle/>
                    <a:p>
                      <a:pPr algn="just">
                        <a:spcAft>
                          <a:spcPts val="0"/>
                        </a:spcAft>
                      </a:pPr>
                      <a:r>
                        <a:rPr lang="en-US" sz="1800" kern="100" dirty="0">
                          <a:latin typeface="Times New Roman"/>
                          <a:ea typeface="宋体"/>
                          <a:cs typeface="Times New Roman"/>
                        </a:rPr>
                        <a:t>6</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kern="100" dirty="0">
                          <a:latin typeface="Times New Roman"/>
                          <a:ea typeface="宋体"/>
                          <a:cs typeface="Times New Roman"/>
                        </a:rPr>
                        <a:t>TC</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3">
                  <a:txBody>
                    <a:bodyPr/>
                    <a:lstStyle/>
                    <a:p>
                      <a:pPr algn="just">
                        <a:spcAft>
                          <a:spcPts val="0"/>
                        </a:spcAft>
                      </a:pPr>
                      <a:r>
                        <a:rPr lang="zh-CN" sz="1800" kern="100" dirty="0">
                          <a:latin typeface="Times New Roman"/>
                          <a:ea typeface="宋体"/>
                          <a:cs typeface="Times New Roman"/>
                        </a:rPr>
                        <a:t>流标记：</a:t>
                      </a:r>
                      <a:r>
                        <a:rPr lang="en-US" sz="1800" kern="100" dirty="0">
                          <a:latin typeface="Times New Roman"/>
                          <a:ea typeface="宋体"/>
                          <a:cs typeface="Times New Roman"/>
                        </a:rPr>
                        <a:t>0</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37494">
                <a:tc gridSpan="4">
                  <a:txBody>
                    <a:bodyPr/>
                    <a:lstStyle/>
                    <a:p>
                      <a:pPr algn="just">
                        <a:spcAft>
                          <a:spcPts val="0"/>
                        </a:spcAft>
                      </a:pPr>
                      <a:r>
                        <a:rPr lang="zh-CN" sz="1800" kern="100">
                          <a:latin typeface="Times New Roman"/>
                          <a:ea typeface="宋体"/>
                          <a:cs typeface="Times New Roman"/>
                        </a:rPr>
                        <a:t>净荷长度：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800" b="1" kern="100" dirty="0" smtClean="0">
                          <a:solidFill>
                            <a:srgbClr val="FF0000"/>
                          </a:solidFill>
                          <a:latin typeface="Times New Roman"/>
                          <a:ea typeface="宋体"/>
                          <a:cs typeface="Times New Roman"/>
                        </a:rPr>
                        <a:t>58</a:t>
                      </a:r>
                      <a:endParaRPr lang="zh-CN" sz="1800" kern="100" dirty="0">
                        <a:solidFill>
                          <a:srgbClr val="FF00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latin typeface="Times New Roman"/>
                          <a:ea typeface="宋体"/>
                          <a:cs typeface="Times New Roman"/>
                        </a:rPr>
                        <a:t>HOP</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215744">
                <a:tc gridSpan="6">
                  <a:txBody>
                    <a:bodyPr/>
                    <a:lstStyle/>
                    <a:p>
                      <a:pPr algn="just">
                        <a:spcAft>
                          <a:spcPts val="0"/>
                        </a:spcAft>
                      </a:pPr>
                      <a:r>
                        <a:rPr lang="en-US" sz="1800" kern="100" dirty="0">
                          <a:latin typeface="Times New Roman"/>
                          <a:ea typeface="宋体"/>
                          <a:cs typeface="Times New Roman"/>
                        </a:rPr>
                        <a:t>         </a:t>
                      </a:r>
                      <a:endParaRPr lang="zh-CN" sz="1800" kern="100" dirty="0">
                        <a:latin typeface="Times New Roman"/>
                        <a:ea typeface="宋体"/>
                        <a:cs typeface="Times New Roman"/>
                      </a:endParaRPr>
                    </a:p>
                    <a:p>
                      <a:pPr algn="just">
                        <a:spcAft>
                          <a:spcPts val="0"/>
                        </a:spcAft>
                      </a:pPr>
                      <a:r>
                        <a:rPr lang="en-US" sz="1800" kern="100" dirty="0">
                          <a:solidFill>
                            <a:srgbClr val="FF0000"/>
                          </a:solidFill>
                          <a:latin typeface="Times New Roman"/>
                          <a:ea typeface="宋体"/>
                          <a:cs typeface="Times New Roman"/>
                        </a:rPr>
                        <a:t>                  </a:t>
                      </a:r>
                      <a:r>
                        <a:rPr lang="en-US" sz="1800" b="1" kern="100" dirty="0">
                          <a:solidFill>
                            <a:srgbClr val="FF0000"/>
                          </a:solidFill>
                          <a:latin typeface="Times New Roman"/>
                          <a:ea typeface="宋体"/>
                          <a:cs typeface="Times New Roman"/>
                        </a:rPr>
                        <a:t>1234</a:t>
                      </a:r>
                      <a:r>
                        <a:rPr lang="zh-CN" sz="1800" b="1" kern="100" dirty="0">
                          <a:solidFill>
                            <a:srgbClr val="FF0000"/>
                          </a:solidFill>
                          <a:latin typeface="Times New Roman"/>
                          <a:ea typeface="宋体"/>
                          <a:cs typeface="Times New Roman"/>
                        </a:rPr>
                        <a:t>：</a:t>
                      </a:r>
                      <a:r>
                        <a:rPr lang="en-US" sz="1800" b="1" kern="100" dirty="0">
                          <a:solidFill>
                            <a:srgbClr val="FF0000"/>
                          </a:solidFill>
                          <a:latin typeface="Times New Roman"/>
                          <a:ea typeface="宋体"/>
                          <a:cs typeface="Times New Roman"/>
                        </a:rPr>
                        <a:t>5678</a:t>
                      </a:r>
                      <a:r>
                        <a:rPr lang="zh-CN" sz="1800" b="1" kern="100" dirty="0">
                          <a:solidFill>
                            <a:srgbClr val="FF0000"/>
                          </a:solidFill>
                          <a:latin typeface="Times New Roman"/>
                          <a:ea typeface="宋体"/>
                          <a:cs typeface="Times New Roman"/>
                        </a:rPr>
                        <a:t>：</a:t>
                      </a:r>
                      <a:r>
                        <a:rPr lang="zh-CN" sz="1800" b="1" kern="100" dirty="0" smtClean="0">
                          <a:solidFill>
                            <a:srgbClr val="FF0000"/>
                          </a:solidFill>
                          <a:latin typeface="Times New Roman"/>
                          <a:ea typeface="宋体"/>
                          <a:cs typeface="Times New Roman"/>
                        </a:rPr>
                        <a:t>：</a:t>
                      </a:r>
                      <a:r>
                        <a:rPr lang="en-US" altLang="zh-CN" sz="1800" b="1" kern="100" dirty="0" smtClean="0">
                          <a:solidFill>
                            <a:srgbClr val="FF0000"/>
                          </a:solidFill>
                          <a:latin typeface="Times New Roman"/>
                          <a:ea typeface="宋体"/>
                          <a:cs typeface="Times New Roman"/>
                        </a:rPr>
                        <a:t>2A</a:t>
                      </a:r>
                      <a:r>
                        <a:rPr lang="en-US" sz="1800" b="1" kern="100" dirty="0" smtClean="0">
                          <a:solidFill>
                            <a:srgbClr val="FF0000"/>
                          </a:solidFill>
                          <a:latin typeface="Times New Roman"/>
                          <a:ea typeface="宋体"/>
                          <a:cs typeface="Times New Roman"/>
                        </a:rPr>
                        <a:t>34</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1215744">
                <a:tc gridSpan="6">
                  <a:txBody>
                    <a:bodyPr/>
                    <a:lstStyle/>
                    <a:p>
                      <a:pPr algn="just">
                        <a:spcAft>
                          <a:spcPts val="0"/>
                        </a:spcAft>
                      </a:pPr>
                      <a:endParaRPr lang="zh-CN" sz="1800" kern="100" dirty="0">
                        <a:solidFill>
                          <a:srgbClr val="FF0000"/>
                        </a:solidFill>
                        <a:latin typeface="Times New Roman"/>
                        <a:ea typeface="宋体"/>
                        <a:cs typeface="Times New Roman"/>
                      </a:endParaRPr>
                    </a:p>
                    <a:p>
                      <a:pPr algn="just">
                        <a:spcAft>
                          <a:spcPts val="0"/>
                        </a:spcAft>
                      </a:pPr>
                      <a:r>
                        <a:rPr lang="en-US" sz="1800" kern="100" dirty="0">
                          <a:solidFill>
                            <a:srgbClr val="FF0000"/>
                          </a:solidFill>
                          <a:latin typeface="Times New Roman"/>
                          <a:ea typeface="宋体"/>
                          <a:cs typeface="Times New Roman"/>
                        </a:rPr>
                        <a:t>                 </a:t>
                      </a:r>
                      <a:r>
                        <a:rPr lang="en-US" sz="1800" b="1" kern="100" dirty="0">
                          <a:solidFill>
                            <a:srgbClr val="FF0000"/>
                          </a:solidFill>
                          <a:latin typeface="Times New Roman"/>
                          <a:ea typeface="宋体"/>
                          <a:cs typeface="Times New Roman"/>
                        </a:rPr>
                        <a:t> FF02</a:t>
                      </a:r>
                      <a:r>
                        <a:rPr lang="zh-CN" sz="1800" b="1" kern="100" dirty="0">
                          <a:solidFill>
                            <a:srgbClr val="FF0000"/>
                          </a:solidFill>
                          <a:latin typeface="Times New Roman"/>
                          <a:ea typeface="宋体"/>
                          <a:cs typeface="Times New Roman"/>
                        </a:rPr>
                        <a:t>：：</a:t>
                      </a:r>
                      <a:r>
                        <a:rPr lang="en-US" sz="1800" b="1" kern="100" dirty="0" smtClean="0">
                          <a:solidFill>
                            <a:srgbClr val="FF0000"/>
                          </a:solidFill>
                          <a:latin typeface="Times New Roman"/>
                          <a:ea typeface="宋体"/>
                          <a:cs typeface="Times New Roman"/>
                        </a:rPr>
                        <a:t>2</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237494">
                <a:tc gridSpan="2">
                  <a:txBody>
                    <a:bodyPr/>
                    <a:lstStyle/>
                    <a:p>
                      <a:pPr algn="just">
                        <a:spcAft>
                          <a:spcPts val="0"/>
                        </a:spcAft>
                      </a:pPr>
                      <a:r>
                        <a:rPr lang="en-US" sz="1800" b="1" kern="100" dirty="0" smtClean="0">
                          <a:solidFill>
                            <a:srgbClr val="FF0000"/>
                          </a:solidFill>
                          <a:latin typeface="Times New Roman"/>
                          <a:ea typeface="宋体"/>
                          <a:cs typeface="Times New Roman"/>
                        </a:rPr>
                        <a:t>131</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indent="266700" algn="just">
                        <a:spcAft>
                          <a:spcPts val="0"/>
                        </a:spcAft>
                      </a:pPr>
                      <a:r>
                        <a:rPr lang="en-US" sz="1800" kern="100">
                          <a:latin typeface="Times New Roman"/>
                          <a:ea typeface="宋体"/>
                          <a:cs typeface="Times New Roman"/>
                        </a:rPr>
                        <a:t>0</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a:spcAft>
                          <a:spcPts val="0"/>
                        </a:spcAft>
                      </a:pPr>
                      <a:r>
                        <a:rPr lang="zh-CN" sz="1800" kern="100" dirty="0">
                          <a:latin typeface="Times New Roman"/>
                          <a:ea typeface="宋体"/>
                          <a:cs typeface="Times New Roman"/>
                        </a:rPr>
                        <a:t>校验和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4"/>
                  </a:ext>
                </a:extLst>
              </a:tr>
              <a:tr h="474988">
                <a:tc gridSpan="4">
                  <a:txBody>
                    <a:bodyPr/>
                    <a:lstStyle/>
                    <a:p>
                      <a:pPr indent="400050" algn="just">
                        <a:spcAft>
                          <a:spcPts val="0"/>
                        </a:spcAft>
                      </a:pPr>
                      <a:r>
                        <a:rPr lang="zh-CN" sz="1800" kern="100">
                          <a:latin typeface="Times New Roman"/>
                          <a:ea typeface="宋体"/>
                          <a:cs typeface="Times New Roman"/>
                        </a:rPr>
                        <a:t>最大应答时延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indent="533400" algn="just">
                        <a:spcAft>
                          <a:spcPts val="0"/>
                        </a:spcAft>
                      </a:pPr>
                      <a:r>
                        <a:rPr lang="zh-CN" sz="1800" kern="100" dirty="0">
                          <a:latin typeface="Times New Roman"/>
                          <a:ea typeface="宋体"/>
                          <a:cs typeface="Times New Roman"/>
                        </a:rPr>
                        <a:t>不使用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5"/>
                  </a:ext>
                </a:extLst>
              </a:tr>
              <a:tr h="914164">
                <a:tc gridSpan="6">
                  <a:txBody>
                    <a:bodyPr/>
                    <a:lstStyle/>
                    <a:p>
                      <a:pPr algn="just">
                        <a:spcAft>
                          <a:spcPts val="0"/>
                        </a:spcAft>
                      </a:pPr>
                      <a:endParaRPr lang="zh-CN" sz="1800" kern="100" dirty="0">
                        <a:latin typeface="Times New Roman"/>
                        <a:ea typeface="宋体"/>
                        <a:cs typeface="Times New Roman"/>
                      </a:endParaRPr>
                    </a:p>
                    <a:p>
                      <a:pPr algn="just">
                        <a:spcAft>
                          <a:spcPts val="0"/>
                        </a:spcAft>
                      </a:pPr>
                      <a:r>
                        <a:rPr lang="en-US" sz="1800" kern="100" dirty="0">
                          <a:latin typeface="Times New Roman"/>
                          <a:ea typeface="宋体"/>
                          <a:cs typeface="Times New Roman"/>
                        </a:rPr>
                        <a:t>           </a:t>
                      </a:r>
                      <a:r>
                        <a:rPr lang="en-US" sz="1800" b="1" kern="100" dirty="0">
                          <a:solidFill>
                            <a:srgbClr val="FF0000"/>
                          </a:solidFill>
                          <a:latin typeface="宋体"/>
                          <a:ea typeface="宋体"/>
                          <a:cs typeface="Times New Roman"/>
                        </a:rPr>
                        <a:t>FF0E:::</a:t>
                      </a:r>
                      <a:r>
                        <a:rPr lang="en-US" sz="1800" b="1" kern="100" dirty="0" smtClean="0">
                          <a:solidFill>
                            <a:srgbClr val="FF0000"/>
                          </a:solidFill>
                          <a:latin typeface="宋体"/>
                          <a:ea typeface="宋体"/>
                          <a:cs typeface="Times New Roman"/>
                        </a:rPr>
                        <a:t>0876:195D</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23570" name="Rectangle 18"/>
          <p:cNvSpPr>
            <a:spLocks noChangeArrowheads="1"/>
          </p:cNvSpPr>
          <p:nvPr/>
        </p:nvSpPr>
        <p:spPr bwMode="auto">
          <a:xfrm>
            <a:off x="357190" y="1142984"/>
            <a:ext cx="4429124"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答：需要发送</a:t>
            </a:r>
            <a:r>
              <a:rPr kumimoji="0" lang="en-US" altLang="zh-CN" sz="20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ICMP</a:t>
            </a:r>
            <a:r>
              <a:rPr kumimoji="0" lang="zh-CN" altLang="en-US" sz="20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组成员报告分组</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3571" name="Rectangle 19"/>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TotalTime>
  <Words>905</Words>
  <Application>Microsoft Office PowerPoint</Application>
  <PresentationFormat>全屏显示(4:3)</PresentationFormat>
  <Paragraphs>96</Paragraphs>
  <Slides>11</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11</vt:i4>
      </vt:variant>
    </vt:vector>
  </HeadingPairs>
  <TitlesOfParts>
    <vt:vector size="17" baseType="lpstr">
      <vt:lpstr>宋体</vt:lpstr>
      <vt:lpstr>Arial</vt:lpstr>
      <vt:lpstr>Calibri</vt:lpstr>
      <vt:lpstr>Times New Roman</vt:lpstr>
      <vt:lpstr>Office 主题</vt:lpstr>
      <vt:lpstr>Visio</vt:lpstr>
      <vt:lpstr>Internet随堂练习</vt:lpstr>
      <vt:lpstr>一、简答题</vt:lpstr>
      <vt:lpstr>一、简答题</vt:lpstr>
      <vt:lpstr>一、简答题</vt:lpstr>
      <vt:lpstr>一、简答题(续)</vt:lpstr>
      <vt:lpstr>一、简答题(续)</vt:lpstr>
      <vt:lpstr>一、简答题(续)</vt:lpstr>
      <vt:lpstr>二、画图说明题</vt:lpstr>
      <vt:lpstr>PowerPoint 演示文稿</vt:lpstr>
      <vt:lpstr>PowerPoint 演示文稿</vt:lpstr>
      <vt:lpstr>PowerPoint 演示文稿</vt:lpstr>
    </vt:vector>
  </TitlesOfParts>
  <Company>BUPT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Internet随堂练习</dc:title>
  <dc:creator>ZhangDongMei</dc:creator>
  <cp:lastModifiedBy>李 志毅</cp:lastModifiedBy>
  <cp:revision>19</cp:revision>
  <dcterms:created xsi:type="dcterms:W3CDTF">2013-04-24T01:50:22Z</dcterms:created>
  <dcterms:modified xsi:type="dcterms:W3CDTF">2021-05-10T14:16:24Z</dcterms:modified>
</cp:coreProperties>
</file>