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2AD67D4-809B-48D5-939C-0BC3DF7D192F}">
          <p14:sldIdLst>
            <p14:sldId id="256"/>
          </p14:sldIdLst>
        </p14:section>
        <p14:section name="Introduction" id="{E706734E-AC6C-4344-9906-7E23E76E943F}">
          <p14:sldIdLst>
            <p14:sldId id="257"/>
            <p14:sldId id="258"/>
            <p14:sldId id="259"/>
          </p14:sldIdLst>
        </p14:section>
        <p14:section name="ER Diagram" id="{9EE30D8B-DFC0-4C6E-AB4D-44C58C4888AD}">
          <p14:sldIdLst>
            <p14:sldId id="261"/>
            <p14:sldId id="260"/>
          </p14:sldIdLst>
        </p14:section>
        <p14:section name="Relational Schema" id="{2EA0FFF1-D642-4F33-9DC5-29A2F7364518}">
          <p14:sldIdLst>
            <p14:sldId id="262"/>
            <p14:sldId id="263"/>
          </p14:sldIdLst>
        </p14:section>
        <p14:section name="Demo, SQL" id="{E71649C4-02C5-4C5D-A832-A7CD421E1472}">
          <p14:sldIdLst>
            <p14:sldId id="264"/>
            <p14:sldId id="265"/>
            <p14:sldId id="266"/>
            <p14:sldId id="277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FE33-BB7A-403B-91DB-20946A37509A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B111E-7D52-40FC-955D-65BBD4E00E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B111E-7D52-40FC-955D-65BBD4E00E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9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5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A124-7CB2-4F1B-AC08-B485AEBBE62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7BA07-1522-412B-90EE-262FCD254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488" y="186466"/>
            <a:ext cx="753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HOEP:</a:t>
            </a:r>
          </a:p>
          <a:p>
            <a:r>
              <a:rPr lang="en-US" altLang="ko-KR" sz="3000" b="1" dirty="0" smtClean="0"/>
              <a:t>KAIST Helper for Outbound Exchange Program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488" y="1202129"/>
            <a:ext cx="5489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/>
              <a:t>Team 11 | </a:t>
            </a:r>
            <a:r>
              <a:rPr lang="en-US" altLang="ko-KR" sz="2000" dirty="0" err="1" smtClean="0"/>
              <a:t>Hyunchul</a:t>
            </a:r>
            <a:r>
              <a:rPr lang="en-US" altLang="ko-KR" sz="2000" dirty="0" smtClean="0"/>
              <a:t> Park, </a:t>
            </a:r>
            <a:r>
              <a:rPr lang="en-US" altLang="ko-KR" sz="2000" dirty="0" err="1" smtClean="0"/>
              <a:t>Jayeong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Ryu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Jinwoo</a:t>
            </a:r>
            <a:r>
              <a:rPr lang="en-US" altLang="ko-KR" sz="2000" dirty="0" smtClean="0"/>
              <a:t> Kim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9" y="1693679"/>
            <a:ext cx="7906770" cy="49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57933" y="1975104"/>
            <a:ext cx="3076627" cy="3322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641230"/>
            <a:ext cx="8729472" cy="3575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8804" y="5288280"/>
            <a:ext cx="198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University names</a:t>
            </a:r>
          </a:p>
          <a:p>
            <a:pPr algn="ctr"/>
            <a:r>
              <a:rPr lang="en-US" altLang="ko-KR" sz="2000" dirty="0" smtClean="0"/>
              <a:t>(may overlap)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93620" y="1422760"/>
            <a:ext cx="249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Total # of found tracks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22621" y="5288280"/>
            <a:ext cx="189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Education tracks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684187" y="5288280"/>
            <a:ext cx="306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Supplementary information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06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13911" y="3693595"/>
            <a:ext cx="2697533" cy="41665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3912" y="3693593"/>
            <a:ext cx="1214864" cy="41665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3911" y="881465"/>
            <a:ext cx="8012913" cy="26314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0941" y="1401419"/>
            <a:ext cx="7395883" cy="181086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1-1</a:t>
            </a:r>
            <a:endParaRPr lang="ko-KR" altLang="en-US" sz="2500" dirty="0"/>
          </a:p>
        </p:txBody>
      </p:sp>
      <p:sp>
        <p:nvSpPr>
          <p:cNvPr id="7" name="직사각형 6"/>
          <p:cNvSpPr/>
          <p:nvPr/>
        </p:nvSpPr>
        <p:spPr>
          <a:xfrm>
            <a:off x="885581" y="4107457"/>
            <a:ext cx="1464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/>
              <a:t>(Inline view)</a:t>
            </a:r>
            <a:endParaRPr lang="ko-KR" altLang="en-US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914370" y="5178861"/>
            <a:ext cx="81503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REGION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-5736" y="5717541"/>
            <a:ext cx="1137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HAS_TRACK</a:t>
            </a:r>
            <a:endParaRPr lang="ko-KR" altLang="en-US" sz="1500" b="1" dirty="0"/>
          </a:p>
        </p:txBody>
      </p:sp>
      <p:sp>
        <p:nvSpPr>
          <p:cNvPr id="30" name="직사각형 29"/>
          <p:cNvSpPr/>
          <p:nvPr/>
        </p:nvSpPr>
        <p:spPr>
          <a:xfrm>
            <a:off x="-4840" y="6148573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1701037" y="5864021"/>
            <a:ext cx="144719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smtClean="0"/>
              <a:t>TRACK_N_UNIV</a:t>
            </a:r>
          </a:p>
          <a:p>
            <a:pPr algn="ctr"/>
            <a:r>
              <a:rPr lang="en-US" altLang="ko-KR" sz="1500" dirty="0" smtClean="0"/>
              <a:t>(View table)</a:t>
            </a:r>
            <a:endParaRPr lang="ko-KR" altLang="en-US" sz="1500" dirty="0"/>
          </a:p>
        </p:txBody>
      </p:sp>
      <p:sp>
        <p:nvSpPr>
          <p:cNvPr id="32" name="오른쪽 중괄호 31"/>
          <p:cNvSpPr/>
          <p:nvPr/>
        </p:nvSpPr>
        <p:spPr>
          <a:xfrm>
            <a:off x="1096216" y="5919078"/>
            <a:ext cx="576977" cy="4467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3" name="오른쪽 중괄호 32"/>
          <p:cNvSpPr/>
          <p:nvPr/>
        </p:nvSpPr>
        <p:spPr>
          <a:xfrm>
            <a:off x="3030064" y="5365079"/>
            <a:ext cx="837694" cy="81748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4" name="오른쪽 중괄호 33"/>
          <p:cNvSpPr/>
          <p:nvPr/>
        </p:nvSpPr>
        <p:spPr>
          <a:xfrm>
            <a:off x="5029699" y="5717541"/>
            <a:ext cx="1016910" cy="64827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35" name="직사각형 34"/>
          <p:cNvSpPr/>
          <p:nvPr/>
        </p:nvSpPr>
        <p:spPr>
          <a:xfrm>
            <a:off x="1614050" y="5178860"/>
            <a:ext cx="14714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Scholarship info.</a:t>
            </a:r>
            <a:endParaRPr lang="ko-KR" altLang="en-US" sz="1500" dirty="0"/>
          </a:p>
        </p:txBody>
      </p:sp>
      <p:sp>
        <p:nvSpPr>
          <p:cNvPr id="36" name="직사각형 35"/>
          <p:cNvSpPr/>
          <p:nvPr/>
        </p:nvSpPr>
        <p:spPr>
          <a:xfrm>
            <a:off x="854896" y="6496638"/>
            <a:ext cx="1131335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37" name="직사각형 36"/>
          <p:cNvSpPr/>
          <p:nvPr/>
        </p:nvSpPr>
        <p:spPr>
          <a:xfrm>
            <a:off x="2745609" y="4891556"/>
            <a:ext cx="126316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region</a:t>
            </a:r>
            <a:endParaRPr lang="ko-KR" altLang="en-US" sz="1500" dirty="0"/>
          </a:p>
        </p:txBody>
      </p:sp>
      <p:sp>
        <p:nvSpPr>
          <p:cNvPr id="38" name="직사각형 37"/>
          <p:cNvSpPr/>
          <p:nvPr/>
        </p:nvSpPr>
        <p:spPr>
          <a:xfrm>
            <a:off x="4045005" y="5595912"/>
            <a:ext cx="984693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39" name="직사각형 38"/>
          <p:cNvSpPr/>
          <p:nvPr/>
        </p:nvSpPr>
        <p:spPr>
          <a:xfrm>
            <a:off x="3934721" y="6204235"/>
            <a:ext cx="11397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500" b="1" dirty="0" smtClean="0"/>
              <a:t>UNIVERSITY</a:t>
            </a:r>
            <a:endParaRPr lang="ko-KR" altLang="en-US" sz="1500" b="1" dirty="0"/>
          </a:p>
        </p:txBody>
      </p:sp>
      <p:sp>
        <p:nvSpPr>
          <p:cNvPr id="40" name="직사각형 39"/>
          <p:cNvSpPr/>
          <p:nvPr/>
        </p:nvSpPr>
        <p:spPr>
          <a:xfrm>
            <a:off x="7802334" y="5532874"/>
            <a:ext cx="1269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err="1" smtClean="0"/>
              <a:t>Univ</a:t>
            </a:r>
            <a:r>
              <a:rPr lang="en-US" altLang="ko-KR" sz="1500" b="1" dirty="0" smtClean="0"/>
              <a:t> name, track, country, language, TO, scholarship</a:t>
            </a:r>
            <a:endParaRPr lang="ko-KR" altLang="en-US" sz="1500" b="1" dirty="0"/>
          </a:p>
        </p:txBody>
      </p:sp>
      <p:sp>
        <p:nvSpPr>
          <p:cNvPr id="42" name="직사각형 41"/>
          <p:cNvSpPr/>
          <p:nvPr/>
        </p:nvSpPr>
        <p:spPr>
          <a:xfrm>
            <a:off x="4728413" y="4132397"/>
            <a:ext cx="1618776" cy="78483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b="1" dirty="0" err="1" smtClean="0"/>
              <a:t>Dept</a:t>
            </a:r>
            <a:r>
              <a:rPr lang="en-US" altLang="ko-KR" sz="1500" b="1" dirty="0" smtClean="0"/>
              <a:t>, region</a:t>
            </a:r>
          </a:p>
          <a:p>
            <a:pPr algn="ctr"/>
            <a:r>
              <a:rPr lang="en-US" altLang="ko-KR" sz="1500" dirty="0" smtClean="0"/>
              <a:t>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sp>
        <p:nvSpPr>
          <p:cNvPr id="43" name="직사각형 42"/>
          <p:cNvSpPr/>
          <p:nvPr/>
        </p:nvSpPr>
        <p:spPr>
          <a:xfrm>
            <a:off x="4972488" y="6471738"/>
            <a:ext cx="1131336" cy="32316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Join by </a:t>
            </a:r>
            <a:r>
              <a:rPr lang="en-US" altLang="ko-KR" sz="1500" dirty="0" err="1" smtClean="0"/>
              <a:t>univ.</a:t>
            </a:r>
            <a:endParaRPr lang="ko-KR" altLang="en-US" sz="15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911" y="881465"/>
            <a:ext cx="832667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'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A.Name</a:t>
            </a:r>
            <a:r>
              <a:rPr lang="en-US" altLang="ko-KR" sz="1500" dirty="0"/>
              <a:t> as </a:t>
            </a:r>
            <a:r>
              <a:rPr lang="en-US" altLang="ko-KR" sz="1500" dirty="0" err="1"/>
              <a:t>Univ_name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B.Univ_track</a:t>
            </a:r>
            <a:r>
              <a:rPr lang="en-US" altLang="ko-KR" sz="1500" dirty="0"/>
              <a:t> as </a:t>
            </a:r>
            <a:r>
              <a:rPr lang="en-US" altLang="ko-KR" sz="1500" dirty="0" err="1" smtClean="0"/>
              <a:t>Dept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 smtClean="0"/>
              <a:t>A.Country_id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A.Language_id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A.Available_number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B.Scholarship</a:t>
            </a:r>
            <a:endParaRPr lang="en-US" altLang="ko-KR" sz="1500" dirty="0"/>
          </a:p>
          <a:p>
            <a:r>
              <a:rPr lang="en-US" altLang="ko-KR" sz="1500" b="1" dirty="0"/>
              <a:t>FROM</a:t>
            </a:r>
            <a:r>
              <a:rPr lang="en-US" altLang="ko-KR" sz="1500" dirty="0"/>
              <a:t> UNIVERSITY AS A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INNER </a:t>
            </a:r>
            <a:r>
              <a:rPr lang="en-US" altLang="ko-KR" sz="1500" b="1" dirty="0"/>
              <a:t>JOIN</a:t>
            </a:r>
          </a:p>
          <a:p>
            <a:r>
              <a:rPr lang="en-US" altLang="ko-KR" sz="1500" dirty="0" smtClean="0"/>
              <a:t>		(</a:t>
            </a:r>
            <a:r>
              <a:rPr lang="en-US" altLang="ko-KR" sz="1500" b="1" dirty="0"/>
              <a:t>SELECT</a:t>
            </a:r>
            <a:r>
              <a:rPr lang="en-US" altLang="ko-KR" sz="1500" dirty="0"/>
              <a:t> TRACK_N_UNIV.UID as </a:t>
            </a:r>
            <a:r>
              <a:rPr lang="en-US" altLang="ko-KR" sz="1500" dirty="0" smtClean="0"/>
              <a:t>UID,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TRACK_N_UNIV.Univ_track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</a:t>
            </a:r>
            <a:r>
              <a:rPr lang="en-US" altLang="ko-KR" sz="1500" dirty="0" err="1" smtClean="0"/>
              <a:t>Univ_track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		</a:t>
            </a:r>
            <a:r>
              <a:rPr lang="en-US" altLang="ko-KR" sz="1500" dirty="0" err="1" smtClean="0"/>
              <a:t>REGION.KAIST_scholarship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as Scholarship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FROM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(TRACK_N_UNIV </a:t>
            </a:r>
            <a:r>
              <a:rPr lang="en-US" altLang="ko-KR" sz="1500" b="1" dirty="0"/>
              <a:t>INNER JOIN </a:t>
            </a:r>
            <a:r>
              <a:rPr lang="en-US" altLang="ko-KR" sz="1500" dirty="0"/>
              <a:t>REGION </a:t>
            </a:r>
            <a:r>
              <a:rPr lang="en-US" altLang="ko-KR" sz="1500" b="1" dirty="0"/>
              <a:t>USING</a:t>
            </a:r>
            <a:r>
              <a:rPr lang="en-US" altLang="ko-KR" sz="1500" dirty="0"/>
              <a:t> (RID))</a:t>
            </a:r>
          </a:p>
          <a:p>
            <a:r>
              <a:rPr lang="en-US" altLang="ko-KR" sz="1500" dirty="0" smtClean="0"/>
              <a:t>		</a:t>
            </a:r>
            <a:r>
              <a:rPr lang="en-US" altLang="ko-KR" sz="1500" b="1" dirty="0" smtClean="0"/>
              <a:t>WHERE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DID = ‘ + </a:t>
            </a:r>
            <a:r>
              <a:rPr lang="en-US" altLang="ko-KR" sz="1500" dirty="0" err="1"/>
              <a:t>req.body.user_dept</a:t>
            </a:r>
            <a:r>
              <a:rPr lang="en-US" altLang="ko-KR" sz="1500" dirty="0"/>
              <a:t> + ‘ AND RID IN ‘ + </a:t>
            </a:r>
            <a:r>
              <a:rPr lang="en-US" altLang="ko-KR" sz="1500" dirty="0" err="1"/>
              <a:t>region_str_set</a:t>
            </a:r>
            <a:r>
              <a:rPr lang="en-US" altLang="ko-KR" sz="1500" dirty="0"/>
              <a:t> + ’) AS B</a:t>
            </a:r>
          </a:p>
          <a:p>
            <a:r>
              <a:rPr lang="en-US" altLang="ko-KR" sz="1500" dirty="0" smtClean="0"/>
              <a:t>	</a:t>
            </a:r>
            <a:r>
              <a:rPr lang="en-US" altLang="ko-KR" sz="1500" b="1" dirty="0" smtClean="0"/>
              <a:t>USING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(UID)</a:t>
            </a:r>
          </a:p>
          <a:p>
            <a:r>
              <a:rPr lang="en-US" altLang="ko-KR" sz="1500" b="1" dirty="0"/>
              <a:t>WHERE</a:t>
            </a:r>
            <a:r>
              <a:rPr lang="en-US" altLang="ko-KR" sz="1500" dirty="0"/>
              <a:t> Undergraduate = 1;’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11" y="3693596"/>
            <a:ext cx="2697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Subquery -&gt; Main query</a:t>
            </a:r>
          </a:p>
        </p:txBody>
      </p:sp>
      <p:cxnSp>
        <p:nvCxnSpPr>
          <p:cNvPr id="49" name="직선 화살표 연결선 48"/>
          <p:cNvCxnSpPr>
            <a:stCxn id="42" idx="2"/>
          </p:cNvCxnSpPr>
          <p:nvPr/>
        </p:nvCxnSpPr>
        <p:spPr>
          <a:xfrm>
            <a:off x="5537801" y="4917227"/>
            <a:ext cx="1" cy="709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91639" y="5857174"/>
            <a:ext cx="984693" cy="32316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500" dirty="0" smtClean="0"/>
              <a:t>Projection</a:t>
            </a:r>
            <a:endParaRPr lang="ko-KR" altLang="en-US" sz="1500" dirty="0"/>
          </a:p>
        </p:txBody>
      </p:sp>
      <p:sp>
        <p:nvSpPr>
          <p:cNvPr id="51" name="직사각형 50"/>
          <p:cNvSpPr/>
          <p:nvPr/>
        </p:nvSpPr>
        <p:spPr>
          <a:xfrm>
            <a:off x="6584770" y="4223036"/>
            <a:ext cx="2155818" cy="78483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/>
              <a:t>“Open to undergraduates” condition given by</a:t>
            </a:r>
          </a:p>
          <a:p>
            <a:pPr algn="ctr"/>
            <a:r>
              <a:rPr lang="en-US" altLang="ko-KR" sz="1500" b="1" dirty="0" smtClean="0"/>
              <a:t>WHERE </a:t>
            </a:r>
            <a:r>
              <a:rPr lang="en-US" altLang="ko-KR" sz="1500" dirty="0" smtClean="0"/>
              <a:t>statement</a:t>
            </a:r>
            <a:endParaRPr lang="ko-KR" altLang="en-US" sz="1500" b="1" dirty="0"/>
          </a:p>
        </p:txBody>
      </p:sp>
      <p:cxnSp>
        <p:nvCxnSpPr>
          <p:cNvPr id="52" name="직선 화살표 연결선 51"/>
          <p:cNvCxnSpPr>
            <a:stCxn id="51" idx="2"/>
          </p:cNvCxnSpPr>
          <p:nvPr/>
        </p:nvCxnSpPr>
        <p:spPr>
          <a:xfrm flipH="1">
            <a:off x="7413913" y="5007866"/>
            <a:ext cx="248766" cy="856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3"/>
          </p:cNvCxnSpPr>
          <p:nvPr/>
        </p:nvCxnSpPr>
        <p:spPr>
          <a:xfrm flipV="1">
            <a:off x="7176332" y="6018756"/>
            <a:ext cx="5708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1-2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1657933" y="5340096"/>
            <a:ext cx="3401747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62162"/>
            <a:ext cx="6019800" cy="2733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1-2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9602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25600" y="2123440"/>
            <a:ext cx="4358639" cy="124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16" y="1503680"/>
            <a:ext cx="6527568" cy="4521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2-1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5669280" y="2306320"/>
            <a:ext cx="1087120" cy="357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113931"/>
            <a:ext cx="6075682" cy="532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632999" y="3593650"/>
            <a:ext cx="3960977" cy="2762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2-2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468002"/>
            <a:ext cx="6129057" cy="5870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055101"/>
            <a:ext cx="6129057" cy="588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06" y="5495761"/>
            <a:ext cx="2796988" cy="586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506" y="4154866"/>
            <a:ext cx="5844988" cy="121975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08233" y="4917142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35130" y="4917141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3" y="1497106"/>
            <a:ext cx="6819954" cy="43837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1231154" y="2616499"/>
            <a:ext cx="4264212" cy="114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s://upload.wikimedia.org/wikipedia/commons/thumb/9/91/Winkel_triple_projection_SW.jpg/1920px-Winkel_triple_projection_S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70" y="1261155"/>
            <a:ext cx="352353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928724" y="4152792"/>
            <a:ext cx="3747732" cy="2381019"/>
            <a:chOff x="3483991" y="1156447"/>
            <a:chExt cx="4712102" cy="2982505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4596093" y="367608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 flipV="1">
              <a:off x="4596093" y="1156447"/>
              <a:ext cx="0" cy="251964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070745" y="1524000"/>
              <a:ext cx="2650695" cy="149766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483991" y="2216213"/>
              <a:ext cx="99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Interest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79723" y="3738842"/>
              <a:ext cx="6327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 smtClean="0"/>
                <a:t>Year</a:t>
              </a:r>
            </a:p>
          </p:txBody>
        </p:sp>
      </p:grpSp>
      <p:pic>
        <p:nvPicPr>
          <p:cNvPr id="3076" name="Picture 4" descr="kais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2750893"/>
            <a:ext cx="1584847" cy="158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98" y="2096429"/>
            <a:ext cx="1618321" cy="16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호 20"/>
          <p:cNvSpPr/>
          <p:nvPr/>
        </p:nvSpPr>
        <p:spPr>
          <a:xfrm>
            <a:off x="1712259" y="1774227"/>
            <a:ext cx="4078941" cy="2046302"/>
          </a:xfrm>
          <a:prstGeom prst="arc">
            <a:avLst>
              <a:gd name="adj1" fmla="val 10884913"/>
              <a:gd name="adj2" fmla="val 19187656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20702856">
            <a:off x="1064091" y="1452520"/>
            <a:ext cx="3230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Outbound exchange program</a:t>
            </a:r>
          </a:p>
        </p:txBody>
      </p:sp>
    </p:spTree>
    <p:extLst>
      <p:ext uri="{BB962C8B-B14F-4D97-AF65-F5344CB8AC3E}">
        <p14:creationId xmlns:p14="http://schemas.microsoft.com/office/powerpoint/2010/main" val="314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3-1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1133345"/>
            <a:ext cx="5844988" cy="53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1" y="1497109"/>
            <a:ext cx="6796018" cy="4329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sp>
        <p:nvSpPr>
          <p:cNvPr id="6" name="직사각형 5"/>
          <p:cNvSpPr/>
          <p:nvPr/>
        </p:nvSpPr>
        <p:spPr>
          <a:xfrm>
            <a:off x="1231153" y="4014995"/>
            <a:ext cx="5331011" cy="177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09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Main function 3-2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0" y="1468002"/>
            <a:ext cx="6129057" cy="587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71" y="2055101"/>
            <a:ext cx="6129057" cy="5883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365" y="3741525"/>
            <a:ext cx="5773270" cy="1017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365" y="5256225"/>
            <a:ext cx="5773270" cy="1019224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 rot="10800000">
            <a:off x="906834" y="4586333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왼쪽으로 구부러진 화살표 9"/>
          <p:cNvSpPr/>
          <p:nvPr/>
        </p:nvSpPr>
        <p:spPr>
          <a:xfrm>
            <a:off x="7633731" y="4586332"/>
            <a:ext cx="600636" cy="843079"/>
          </a:xfrm>
          <a:prstGeom prst="curved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11" y="341376"/>
            <a:ext cx="19852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Why needed?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5" y="1615817"/>
            <a:ext cx="4763934" cy="32901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27757"/>
          <a:stretch/>
        </p:blipFill>
        <p:spPr>
          <a:xfrm>
            <a:off x="3371850" y="670224"/>
            <a:ext cx="5551289" cy="321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15718" b="18608"/>
          <a:stretch/>
        </p:blipFill>
        <p:spPr>
          <a:xfrm>
            <a:off x="4894951" y="3591590"/>
            <a:ext cx="3593504" cy="14786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47699" y="5410358"/>
            <a:ext cx="784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I</a:t>
            </a:r>
            <a:r>
              <a:rPr lang="en-US" altLang="ko-KR" sz="2000" dirty="0" smtClean="0"/>
              <a:t>nformation too fragmented!</a:t>
            </a:r>
          </a:p>
          <a:p>
            <a:pPr algn="just"/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Takes too much time to gather and overview</a:t>
            </a:r>
          </a:p>
        </p:txBody>
      </p:sp>
    </p:spTree>
    <p:extLst>
      <p:ext uri="{BB962C8B-B14F-4D97-AF65-F5344CB8AC3E}">
        <p14:creationId xmlns:p14="http://schemas.microsoft.com/office/powerpoint/2010/main" val="2303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13594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What if…</a:t>
            </a:r>
            <a:endParaRPr lang="ko-KR" altLang="en-US" sz="2500" dirty="0"/>
          </a:p>
        </p:txBody>
      </p:sp>
      <p:pic>
        <p:nvPicPr>
          <p:cNvPr id="5" name="Picture 6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4" y="1122145"/>
            <a:ext cx="1631215" cy="16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44386" y="1122145"/>
            <a:ext cx="2839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“</a:t>
            </a:r>
            <a:r>
              <a:rPr lang="en-US" altLang="ko-KR" sz="2000" b="1" dirty="0" err="1" smtClean="0"/>
              <a:t>Nupjuk</a:t>
            </a:r>
            <a:r>
              <a:rPr lang="en-US" altLang="ko-KR" sz="2000" b="1" dirty="0" smtClean="0"/>
              <a:t> Yi,</a:t>
            </a:r>
          </a:p>
          <a:p>
            <a:r>
              <a:rPr lang="en-US" altLang="ko-KR" sz="2000" b="1" dirty="0" smtClean="0"/>
              <a:t>School of Computing,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Hopes to go to European university”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 rot="1389757">
            <a:off x="5218516" y="1720903"/>
            <a:ext cx="1957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User information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783017" y="2753361"/>
            <a:ext cx="1852613" cy="2235199"/>
            <a:chOff x="6285547" y="2941400"/>
            <a:chExt cx="1852613" cy="2177959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6292214" y="3819524"/>
              <a:ext cx="1845946" cy="1299835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200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6484620" y="2941400"/>
              <a:ext cx="144780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Web UI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7208520" y="3341510"/>
              <a:ext cx="0" cy="6208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6285547" y="4229212"/>
              <a:ext cx="18459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ko-KR" sz="2000" b="1" dirty="0" smtClean="0">
                  <a:latin typeface="+mn-lt"/>
                  <a:ea typeface="굴림" panose="020B0600000101010101" pitchFamily="50" charset="-127"/>
                </a:rPr>
                <a:t>Partner university DB</a:t>
              </a:r>
              <a:endParaRPr kumimoji="1" lang="en-US" altLang="ko-KR" sz="2000" b="1" dirty="0">
                <a:latin typeface="+mn-lt"/>
                <a:ea typeface="굴림" panose="020B0600000101010101" pitchFamily="50" charset="-127"/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 rot="1417439">
            <a:off x="5209415" y="2063548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94389">
            <a:off x="5210170" y="3357575"/>
            <a:ext cx="1629412" cy="4669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9005" y="3471894"/>
            <a:ext cx="43635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 smtClean="0"/>
              <a:t>Candidate partner universities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Related departments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Language of instruction, prerequisite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Former exchange students’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KAIST IO manager of duty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Provided scholarship</a:t>
            </a:r>
          </a:p>
        </p:txBody>
      </p:sp>
      <p:sp>
        <p:nvSpPr>
          <p:cNvPr id="32" name="TextBox 31"/>
          <p:cNvSpPr txBox="1"/>
          <p:nvPr/>
        </p:nvSpPr>
        <p:spPr>
          <a:xfrm rot="19819202">
            <a:off x="5443184" y="3050642"/>
            <a:ext cx="93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Display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1117600" y="6149815"/>
            <a:ext cx="7016764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Providing immediate initial help for choosing partner university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11" y="341376"/>
            <a:ext cx="35892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(rough)</a:t>
            </a:r>
            <a:endParaRPr lang="ko-KR" altLang="en-US" sz="2500" dirty="0"/>
          </a:p>
        </p:txBody>
      </p:sp>
      <p:sp>
        <p:nvSpPr>
          <p:cNvPr id="2" name="직사각형 1"/>
          <p:cNvSpPr/>
          <p:nvPr/>
        </p:nvSpPr>
        <p:spPr>
          <a:xfrm>
            <a:off x="3130967" y="2857535"/>
            <a:ext cx="1656080" cy="718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Partner university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02000" y="1536756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 flipH="1">
            <a:off x="3959007" y="2054916"/>
            <a:ext cx="135473" cy="802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14160" y="2503423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IO manager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11" idx="1"/>
            <a:endCxn id="2" idx="3"/>
          </p:cNvCxnSpPr>
          <p:nvPr/>
        </p:nvCxnSpPr>
        <p:spPr>
          <a:xfrm flipH="1">
            <a:off x="4787047" y="2798063"/>
            <a:ext cx="1827113" cy="4187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614160" y="3686226"/>
            <a:ext cx="1656080" cy="5892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Scholarship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" idx="1"/>
            <a:endCxn id="2" idx="3"/>
          </p:cNvCxnSpPr>
          <p:nvPr/>
        </p:nvCxnSpPr>
        <p:spPr>
          <a:xfrm flipH="1" flipV="1">
            <a:off x="4787047" y="3216807"/>
            <a:ext cx="1827113" cy="7640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27220" y="4837386"/>
            <a:ext cx="1656080" cy="7229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Language prerequisite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20" idx="0"/>
            <a:endCxn id="2" idx="2"/>
          </p:cNvCxnSpPr>
          <p:nvPr/>
        </p:nvCxnSpPr>
        <p:spPr>
          <a:xfrm flipH="1" flipV="1">
            <a:off x="3959007" y="3576079"/>
            <a:ext cx="1296253" cy="1261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71650" y="4832941"/>
            <a:ext cx="2105660" cy="72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Former exchange student’s review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6" idx="0"/>
            <a:endCxn id="2" idx="2"/>
          </p:cNvCxnSpPr>
          <p:nvPr/>
        </p:nvCxnSpPr>
        <p:spPr>
          <a:xfrm flipV="1">
            <a:off x="2824480" y="3576079"/>
            <a:ext cx="1134527" cy="1256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6864" y="3171293"/>
            <a:ext cx="1924576" cy="809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Department (education track)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>
            <a:stCxn id="2" idx="1"/>
            <a:endCxn id="30" idx="3"/>
          </p:cNvCxnSpPr>
          <p:nvPr/>
        </p:nvCxnSpPr>
        <p:spPr>
          <a:xfrm flipH="1">
            <a:off x="2631440" y="3216807"/>
            <a:ext cx="499527" cy="359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111628" y="142942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51" idx="4"/>
            <a:endCxn id="11" idx="0"/>
          </p:cNvCxnSpPr>
          <p:nvPr/>
        </p:nvCxnSpPr>
        <p:spPr>
          <a:xfrm flipH="1">
            <a:off x="7442200" y="1947582"/>
            <a:ext cx="461908" cy="555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223760" y="4829902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16" idx="2"/>
            <a:endCxn id="56" idx="0"/>
          </p:cNvCxnSpPr>
          <p:nvPr/>
        </p:nvCxnSpPr>
        <p:spPr>
          <a:xfrm>
            <a:off x="7442200" y="4275506"/>
            <a:ext cx="574040" cy="554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4886960" y="5978814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20" idx="2"/>
            <a:endCxn id="60" idx="0"/>
          </p:cNvCxnSpPr>
          <p:nvPr/>
        </p:nvCxnSpPr>
        <p:spPr>
          <a:xfrm>
            <a:off x="5255260" y="5560376"/>
            <a:ext cx="424180" cy="418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046480" y="5988238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>
            <a:stCxn id="26" idx="2"/>
            <a:endCxn id="64" idx="0"/>
          </p:cNvCxnSpPr>
          <p:nvPr/>
        </p:nvCxnSpPr>
        <p:spPr>
          <a:xfrm flipH="1">
            <a:off x="1838960" y="5560376"/>
            <a:ext cx="985520" cy="427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11" y="2244343"/>
            <a:ext cx="1584960" cy="5181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30" idx="0"/>
            <a:endCxn id="66" idx="4"/>
          </p:cNvCxnSpPr>
          <p:nvPr/>
        </p:nvCxnSpPr>
        <p:spPr>
          <a:xfrm flipH="1" flipV="1">
            <a:off x="1206391" y="2762503"/>
            <a:ext cx="462761" cy="408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\Users\USER\AppData\Local\Microsoft\Windows\INetCache\Content.Word\v20181128 EXCHAN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1" y="909870"/>
            <a:ext cx="8467280" cy="5741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13911" y="341376"/>
            <a:ext cx="3355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Conceptual model (ERD)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6492240" y="6304002"/>
            <a:ext cx="2550160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500" b="1" u="sng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en-US" altLang="ko-KR" sz="1500" b="1" u="sng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rimary key</a:t>
            </a:r>
            <a:r>
              <a:rPr lang="en-US" altLang="ko-KR" sz="15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en-US" altLang="ko-KR" sz="1500" b="1" u="sng" dirty="0" smtClean="0">
                <a:solidFill>
                  <a:srgbClr val="0909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Partial key</a:t>
            </a:r>
          </a:p>
          <a:p>
            <a:pPr algn="ctr"/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905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25565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</a:t>
            </a:r>
            <a:endParaRPr lang="ko-KR" altLang="en-US" sz="2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34359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4357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975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2380"/>
              </p:ext>
            </p:extLst>
          </p:nvPr>
        </p:nvGraphicFramePr>
        <p:xfrm>
          <a:off x="5479306" y="5369201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98451"/>
              </p:ext>
            </p:extLst>
          </p:nvPr>
        </p:nvGraphicFramePr>
        <p:xfrm>
          <a:off x="763412" y="5369201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3103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43785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57222" y="5092202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73115" y="5082181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1019712" y="4466765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019712" y="1771174"/>
            <a:ext cx="0" cy="216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80749" y="4646765"/>
            <a:ext cx="4389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51209" y="1987174"/>
            <a:ext cx="0" cy="2775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209" y="19871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16557" y="2491174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16557" y="3567594"/>
            <a:ext cx="28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1004557" y="3215392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9712" y="5587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44529" y="5767174"/>
            <a:ext cx="6751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6557" y="2493148"/>
            <a:ext cx="75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276557" y="177117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7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715420" y="321539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275420" y="3395392"/>
            <a:ext cx="14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671209" y="4474544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73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1209" y="4762544"/>
            <a:ext cx="52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416126" y="5747321"/>
            <a:ext cx="43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416126" y="556732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0749" y="2098934"/>
            <a:ext cx="0" cy="2547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4529" y="1885574"/>
            <a:ext cx="0" cy="388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0749" y="209893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344529" y="1885574"/>
            <a:ext cx="5685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49252" y="1771174"/>
            <a:ext cx="0" cy="32776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913032" y="1771174"/>
            <a:ext cx="0" cy="1144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38437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Relational schema (FD: 2NF)</a:t>
            </a:r>
            <a:endParaRPr lang="ko-KR" altLang="en-US" sz="25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6257"/>
              </p:ext>
            </p:extLst>
          </p:nvPr>
        </p:nvGraphicFramePr>
        <p:xfrm>
          <a:off x="786130" y="1573054"/>
          <a:ext cx="7856220" cy="198120"/>
        </p:xfrm>
        <a:graphic>
          <a:graphicData uri="http://schemas.openxmlformats.org/drawingml/2006/table">
            <a:tbl>
              <a:tblPr/>
              <a:tblGrid>
                <a:gridCol w="464820"/>
                <a:gridCol w="709930"/>
                <a:gridCol w="955040"/>
                <a:gridCol w="1432560"/>
                <a:gridCol w="1402080"/>
                <a:gridCol w="1367790"/>
                <a:gridCol w="762000"/>
                <a:gridCol w="76200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Country_id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Language_id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Available_number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Undergraduate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Graduate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4055"/>
              </p:ext>
            </p:extLst>
          </p:nvPr>
        </p:nvGraphicFramePr>
        <p:xfrm>
          <a:off x="763413" y="3009750"/>
          <a:ext cx="3836670" cy="198120"/>
        </p:xfrm>
        <a:graphic>
          <a:graphicData uri="http://schemas.openxmlformats.org/drawingml/2006/table">
            <a:tbl>
              <a:tblPr/>
              <a:tblGrid>
                <a:gridCol w="533441"/>
                <a:gridCol w="1189983"/>
                <a:gridCol w="1518254"/>
                <a:gridCol w="594992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KAIST_scholarship</a:t>
                      </a:r>
                      <a:endParaRPr lang="en-US" sz="1100" b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50" charset="-127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u="non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50" charset="-127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92933"/>
              </p:ext>
            </p:extLst>
          </p:nvPr>
        </p:nvGraphicFramePr>
        <p:xfrm>
          <a:off x="763412" y="4262518"/>
          <a:ext cx="3470910" cy="198120"/>
        </p:xfrm>
        <a:graphic>
          <a:graphicData uri="http://schemas.openxmlformats.org/drawingml/2006/table">
            <a:tbl>
              <a:tblPr/>
              <a:tblGrid>
                <a:gridCol w="565150"/>
                <a:gridCol w="1158240"/>
                <a:gridCol w="944880"/>
                <a:gridCol w="802640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URL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83938"/>
              </p:ext>
            </p:extLst>
          </p:nvPr>
        </p:nvGraphicFramePr>
        <p:xfrm>
          <a:off x="5473116" y="5380320"/>
          <a:ext cx="1530350" cy="198120"/>
        </p:xfrm>
        <a:graphic>
          <a:graphicData uri="http://schemas.openxmlformats.org/drawingml/2006/table">
            <a:tbl>
              <a:tblPr/>
              <a:tblGrid>
                <a:gridCol w="544830"/>
                <a:gridCol w="98552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7672"/>
              </p:ext>
            </p:extLst>
          </p:nvPr>
        </p:nvGraphicFramePr>
        <p:xfrm>
          <a:off x="757222" y="5380320"/>
          <a:ext cx="2089150" cy="198120"/>
        </p:xfrm>
        <a:graphic>
          <a:graphicData uri="http://schemas.openxmlformats.org/drawingml/2006/table">
            <a:tbl>
              <a:tblPr/>
              <a:tblGrid>
                <a:gridCol w="411480"/>
                <a:gridCol w="457200"/>
                <a:gridCol w="1220470"/>
              </a:tblGrid>
              <a:tr h="1600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DID</a:t>
                      </a: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Univ_track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15240" marB="152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96374"/>
              </p:ext>
            </p:extLst>
          </p:nvPr>
        </p:nvGraphicFramePr>
        <p:xfrm>
          <a:off x="5464810" y="3008861"/>
          <a:ext cx="3177540" cy="198120"/>
        </p:xfrm>
        <a:graphic>
          <a:graphicData uri="http://schemas.openxmlformats.org/drawingml/2006/table">
            <a:tbl>
              <a:tblPr/>
              <a:tblGrid>
                <a:gridCol w="441960"/>
                <a:gridCol w="960120"/>
                <a:gridCol w="990600"/>
                <a:gridCol w="784860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53249"/>
              </p:ext>
            </p:extLst>
          </p:nvPr>
        </p:nvGraphicFramePr>
        <p:xfrm>
          <a:off x="5464809" y="4276424"/>
          <a:ext cx="3177541" cy="198120"/>
        </p:xfrm>
        <a:graphic>
          <a:graphicData uri="http://schemas.openxmlformats.org/drawingml/2006/table">
            <a:tbl>
              <a:tblPr/>
              <a:tblGrid>
                <a:gridCol w="461256"/>
                <a:gridCol w="871261"/>
                <a:gridCol w="1014763"/>
                <a:gridCol w="830261"/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sng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Language_id</a:t>
                      </a:r>
                      <a:endParaRPr lang="en-US" sz="1100" b="1" u="sng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5BA9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86130" y="1296055"/>
            <a:ext cx="1075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UNIVERSITY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63413" y="2732751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REGION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57222" y="3985519"/>
            <a:ext cx="1712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FORMER_EXCHANGE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751032" y="5103321"/>
            <a:ext cx="1059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HAS_TRACK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458620" y="2731862"/>
            <a:ext cx="1544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IO_COORDINATOR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458619" y="3999425"/>
            <a:ext cx="1998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LANGUAGE_CERTIFICATE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466925" y="5093300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KAIST_DEPT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997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97609" y="195117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1563686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2377051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59664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055927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644906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493000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8341609" y="17711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563686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377051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59664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5055927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4906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493000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341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97609" y="2192134"/>
            <a:ext cx="73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997609" y="201213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98227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83309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235174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4234322" y="320787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98227" y="338787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2929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235174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4234322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98227" y="361139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998227" y="343139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1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6391898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7348970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8235527" y="320698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15527" y="338698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391898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7348970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823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715527" y="360534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5715527" y="342534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77051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73230" y="2425474"/>
            <a:ext cx="59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8313230" y="224547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9122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82846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7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50699" y="4659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050699" y="4479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7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50699" y="4913300"/>
            <a:ext cx="27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1936960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1050699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2981474" y="47333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70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6381898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7338970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225527" y="4474156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705527" y="4654156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753366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478283" y="557844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753366" y="575844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473366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753366" y="597180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5762111" y="5791800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6391898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7348970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823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5715527" y="3828861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5715527" y="364886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11" y="341376"/>
            <a:ext cx="4377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Time for actual demonstration…</a:t>
            </a:r>
            <a:endParaRPr lang="ko-KR" altLang="en-US" sz="2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7" y="950976"/>
            <a:ext cx="595276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350</Words>
  <Application>Microsoft Office PowerPoint</Application>
  <PresentationFormat>화면 슬라이드 쇼(4:3)</PresentationFormat>
  <Paragraphs>169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 Unicode MS</vt:lpstr>
      <vt:lpstr>굴림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JINWOO</dc:creator>
  <cp:lastModifiedBy>KIM JINWOO</cp:lastModifiedBy>
  <cp:revision>314</cp:revision>
  <dcterms:created xsi:type="dcterms:W3CDTF">2018-11-30T13:33:51Z</dcterms:created>
  <dcterms:modified xsi:type="dcterms:W3CDTF">2018-12-01T09:24:57Z</dcterms:modified>
</cp:coreProperties>
</file>