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84" r:id="rId13"/>
    <p:sldId id="277" r:id="rId14"/>
    <p:sldId id="285" r:id="rId15"/>
    <p:sldId id="267" r:id="rId16"/>
    <p:sldId id="286" r:id="rId17"/>
    <p:sldId id="278" r:id="rId18"/>
    <p:sldId id="269" r:id="rId19"/>
    <p:sldId id="287" r:id="rId20"/>
    <p:sldId id="270" r:id="rId21"/>
    <p:sldId id="271" r:id="rId22"/>
    <p:sldId id="288" r:id="rId23"/>
    <p:sldId id="280" r:id="rId24"/>
    <p:sldId id="279" r:id="rId25"/>
    <p:sldId id="272" r:id="rId26"/>
    <p:sldId id="273" r:id="rId27"/>
    <p:sldId id="275" r:id="rId28"/>
    <p:sldId id="282" r:id="rId29"/>
    <p:sldId id="274" r:id="rId30"/>
    <p:sldId id="276" r:id="rId31"/>
    <p:sldId id="283" r:id="rId32"/>
    <p:sldId id="281" r:id="rId33"/>
    <p:sldId id="291" r:id="rId34"/>
    <p:sldId id="28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2AD67D4-809B-48D5-939C-0BC3DF7D192F}">
          <p14:sldIdLst>
            <p14:sldId id="256"/>
          </p14:sldIdLst>
        </p14:section>
        <p14:section name="Introduction" id="{E706734E-AC6C-4344-9906-7E23E76E943F}">
          <p14:sldIdLst>
            <p14:sldId id="257"/>
            <p14:sldId id="258"/>
            <p14:sldId id="259"/>
          </p14:sldIdLst>
        </p14:section>
        <p14:section name="ER Diagram" id="{9EE30D8B-DFC0-4C6E-AB4D-44C58C4888AD}">
          <p14:sldIdLst>
            <p14:sldId id="261"/>
            <p14:sldId id="260"/>
          </p14:sldIdLst>
        </p14:section>
        <p14:section name="Relational Schema" id="{2EA0FFF1-D642-4F33-9DC5-29A2F7364518}">
          <p14:sldIdLst>
            <p14:sldId id="262"/>
            <p14:sldId id="263"/>
          </p14:sldIdLst>
        </p14:section>
        <p14:section name="Demo, SQL" id="{E71649C4-02C5-4C5D-A832-A7CD421E1472}">
          <p14:sldIdLst>
            <p14:sldId id="264"/>
            <p14:sldId id="265"/>
            <p14:sldId id="266"/>
            <p14:sldId id="284"/>
            <p14:sldId id="277"/>
            <p14:sldId id="285"/>
            <p14:sldId id="267"/>
            <p14:sldId id="286"/>
            <p14:sldId id="278"/>
            <p14:sldId id="269"/>
            <p14:sldId id="287"/>
            <p14:sldId id="270"/>
            <p14:sldId id="271"/>
            <p14:sldId id="288"/>
            <p14:sldId id="280"/>
            <p14:sldId id="279"/>
            <p14:sldId id="272"/>
            <p14:sldId id="273"/>
            <p14:sldId id="275"/>
            <p14:sldId id="282"/>
            <p14:sldId id="274"/>
            <p14:sldId id="276"/>
            <p14:sldId id="283"/>
            <p14:sldId id="281"/>
          </p14:sldIdLst>
        </p14:section>
        <p14:section name="Conclusion" id="{0C62CB08-2782-48D2-8FF4-D0B1BC716DAC}">
          <p14:sldIdLst>
            <p14:sldId id="291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BA9"/>
    <a:srgbClr val="000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CFE33-BB7A-403B-91DB-20946A37509A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B111E-7D52-40FC-955D-65BBD4E00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9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9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8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7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9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0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5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1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488" y="186466"/>
            <a:ext cx="7537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HOEP:</a:t>
            </a:r>
          </a:p>
          <a:p>
            <a:r>
              <a:rPr lang="en-US" altLang="ko-KR" sz="3000" b="1" dirty="0" smtClean="0"/>
              <a:t>KAIST Helper for Outbound Exchange Program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488" y="1202129"/>
            <a:ext cx="5489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/>
              <a:t>Team 11 | </a:t>
            </a:r>
            <a:r>
              <a:rPr lang="en-US" altLang="ko-KR" sz="2000" dirty="0" err="1" smtClean="0"/>
              <a:t>Hyunchul</a:t>
            </a:r>
            <a:r>
              <a:rPr lang="en-US" altLang="ko-KR" sz="2000" dirty="0" smtClean="0"/>
              <a:t> Park, </a:t>
            </a:r>
            <a:r>
              <a:rPr lang="en-US" altLang="ko-KR" sz="2000" dirty="0" err="1" smtClean="0"/>
              <a:t>Jayeong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Ryu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Jinwoo</a:t>
            </a:r>
            <a:r>
              <a:rPr lang="en-US" altLang="ko-KR" sz="2000" dirty="0" smtClean="0"/>
              <a:t> Kim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9" y="1693679"/>
            <a:ext cx="7906770" cy="49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7" y="950976"/>
            <a:ext cx="5952766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1-1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57933" y="1975104"/>
            <a:ext cx="3076627" cy="3322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04989" y="2469236"/>
            <a:ext cx="247296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Dept</a:t>
            </a:r>
            <a:r>
              <a:rPr lang="en-US" altLang="ko-KR" b="1" dirty="0" smtClean="0"/>
              <a:t>, </a:t>
            </a:r>
            <a:r>
              <a:rPr lang="en-US" altLang="ko-KR" b="1" dirty="0" smtClean="0"/>
              <a:t>region </a:t>
            </a:r>
            <a:r>
              <a:rPr lang="en-US" altLang="ko-KR" dirty="0" smtClean="0"/>
              <a:t> user input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904989" y="3999940"/>
            <a:ext cx="2472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track, country, language, TO, scholarship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687837" y="3004728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1-1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641230"/>
            <a:ext cx="8729472" cy="3575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8880" y="5288280"/>
            <a:ext cx="179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University names</a:t>
            </a:r>
          </a:p>
          <a:p>
            <a:pPr algn="ctr"/>
            <a:r>
              <a:rPr lang="en-US" altLang="ko-KR" dirty="0" smtClean="0"/>
              <a:t>(may overlap)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3640" y="5289163"/>
            <a:ext cx="17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Education tracks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2044" y="5289163"/>
            <a:ext cx="277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Supplementary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6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1-1</a:t>
            </a:r>
            <a:endParaRPr lang="ko-KR" altLang="en-US" sz="25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90688"/>
              </p:ext>
            </p:extLst>
          </p:nvPr>
        </p:nvGraphicFramePr>
        <p:xfrm>
          <a:off x="616222" y="1288942"/>
          <a:ext cx="8130983" cy="2509188"/>
        </p:xfrm>
        <a:graphic>
          <a:graphicData uri="http://schemas.openxmlformats.org/drawingml/2006/table">
            <a:tbl>
              <a:tblPr/>
              <a:tblGrid>
                <a:gridCol w="387825"/>
                <a:gridCol w="2348198"/>
                <a:gridCol w="892459"/>
                <a:gridCol w="966821"/>
                <a:gridCol w="1303020"/>
                <a:gridCol w="1082040"/>
                <a:gridCol w="662940"/>
                <a:gridCol w="487680"/>
              </a:tblGrid>
              <a:tr h="947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Available_number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14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Instituto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Tecnologico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Buenos Aires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Argentina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New South Wales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Queensland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RMIT(Royal Melbourne Institute of Technology)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Sydney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Monash University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7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Polytechnique de Louvain [Universite catholique de Louvain (UCL)]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Belgium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French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Universiti Brunei Darussalam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Brunei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Waterloo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Canada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19280"/>
              </p:ext>
            </p:extLst>
          </p:nvPr>
        </p:nvGraphicFramePr>
        <p:xfrm>
          <a:off x="5897325" y="4347253"/>
          <a:ext cx="2849880" cy="2179320"/>
        </p:xfrm>
        <a:graphic>
          <a:graphicData uri="http://schemas.openxmlformats.org/drawingml/2006/table">
            <a:tbl>
              <a:tblPr/>
              <a:tblGrid>
                <a:gridCol w="396240"/>
                <a:gridCol w="958578"/>
                <a:gridCol w="1137920"/>
                <a:gridCol w="357142"/>
              </a:tblGrid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16221" y="920265"/>
            <a:ext cx="1377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UNIVERSITY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5897325" y="3977921"/>
            <a:ext cx="944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80658"/>
              </p:ext>
            </p:extLst>
          </p:nvPr>
        </p:nvGraphicFramePr>
        <p:xfrm>
          <a:off x="616222" y="4347253"/>
          <a:ext cx="2936629" cy="2150136"/>
        </p:xfrm>
        <a:graphic>
          <a:graphicData uri="http://schemas.openxmlformats.org/drawingml/2006/table">
            <a:tbl>
              <a:tblPr/>
              <a:tblGrid>
                <a:gridCol w="361496"/>
                <a:gridCol w="401662"/>
                <a:gridCol w="2173471"/>
              </a:tblGrid>
              <a:tr h="1155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DID</a:t>
                      </a: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Univ_track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Bioengineering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Chemical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Computer Science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 and Electronic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Industrial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Mathematics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Mechanical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Biomedical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16221" y="3977921"/>
            <a:ext cx="13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HAS_TRACK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3550064" y="5301235"/>
            <a:ext cx="23500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(User input: DID, RID)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3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13911" y="3711230"/>
            <a:ext cx="2450413" cy="37132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3912" y="3714297"/>
            <a:ext cx="1112628" cy="36826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911" y="881465"/>
            <a:ext cx="8012913" cy="26314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30941" y="1401419"/>
            <a:ext cx="7395883" cy="181086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1-1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301389" y="4076175"/>
            <a:ext cx="1337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(Inline view)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14370" y="5178861"/>
            <a:ext cx="8150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REGION</a:t>
            </a:r>
            <a:endParaRPr lang="ko-KR" altLang="en-US" sz="1500" b="1" dirty="0"/>
          </a:p>
        </p:txBody>
      </p:sp>
      <p:sp>
        <p:nvSpPr>
          <p:cNvPr id="29" name="직사각형 28"/>
          <p:cNvSpPr/>
          <p:nvPr/>
        </p:nvSpPr>
        <p:spPr>
          <a:xfrm>
            <a:off x="-5736" y="5717541"/>
            <a:ext cx="11378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HAS_TRACK</a:t>
            </a:r>
            <a:endParaRPr lang="ko-KR" altLang="en-US" sz="1500" b="1" dirty="0"/>
          </a:p>
        </p:txBody>
      </p:sp>
      <p:sp>
        <p:nvSpPr>
          <p:cNvPr id="30" name="직사각형 29"/>
          <p:cNvSpPr/>
          <p:nvPr/>
        </p:nvSpPr>
        <p:spPr>
          <a:xfrm>
            <a:off x="-4840" y="6148573"/>
            <a:ext cx="11397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UNIVERSITY</a:t>
            </a:r>
            <a:endParaRPr lang="ko-KR" altLang="en-US" sz="1500" b="1" dirty="0"/>
          </a:p>
        </p:txBody>
      </p:sp>
      <p:sp>
        <p:nvSpPr>
          <p:cNvPr id="31" name="직사각형 30"/>
          <p:cNvSpPr/>
          <p:nvPr/>
        </p:nvSpPr>
        <p:spPr>
          <a:xfrm>
            <a:off x="1701037" y="5864021"/>
            <a:ext cx="14471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/>
              <a:t>TRACK_N_UNIV</a:t>
            </a:r>
          </a:p>
          <a:p>
            <a:pPr algn="ctr"/>
            <a:r>
              <a:rPr lang="en-US" altLang="ko-KR" sz="1500" dirty="0" smtClean="0"/>
              <a:t>(View table)</a:t>
            </a:r>
            <a:endParaRPr lang="ko-KR" altLang="en-US" sz="1500" dirty="0"/>
          </a:p>
        </p:txBody>
      </p:sp>
      <p:sp>
        <p:nvSpPr>
          <p:cNvPr id="32" name="오른쪽 중괄호 31"/>
          <p:cNvSpPr/>
          <p:nvPr/>
        </p:nvSpPr>
        <p:spPr>
          <a:xfrm>
            <a:off x="1096216" y="5919078"/>
            <a:ext cx="576977" cy="44674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3" name="오른쪽 중괄호 32"/>
          <p:cNvSpPr/>
          <p:nvPr/>
        </p:nvSpPr>
        <p:spPr>
          <a:xfrm>
            <a:off x="3030064" y="5365079"/>
            <a:ext cx="837694" cy="8174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4" name="오른쪽 중괄호 33"/>
          <p:cNvSpPr/>
          <p:nvPr/>
        </p:nvSpPr>
        <p:spPr>
          <a:xfrm>
            <a:off x="5029699" y="5717541"/>
            <a:ext cx="1016910" cy="64827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5" name="직사각형 34"/>
          <p:cNvSpPr/>
          <p:nvPr/>
        </p:nvSpPr>
        <p:spPr>
          <a:xfrm>
            <a:off x="1614050" y="5178860"/>
            <a:ext cx="14714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Scholarship info.</a:t>
            </a:r>
            <a:endParaRPr lang="ko-KR" altLang="en-US" sz="1500" dirty="0"/>
          </a:p>
        </p:txBody>
      </p:sp>
      <p:sp>
        <p:nvSpPr>
          <p:cNvPr id="36" name="직사각형 35"/>
          <p:cNvSpPr/>
          <p:nvPr/>
        </p:nvSpPr>
        <p:spPr>
          <a:xfrm>
            <a:off x="854896" y="6496638"/>
            <a:ext cx="1131335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</a:t>
            </a:r>
            <a:r>
              <a:rPr lang="en-US" altLang="ko-KR" sz="1500" dirty="0" err="1" smtClean="0"/>
              <a:t>univ.</a:t>
            </a:r>
            <a:endParaRPr lang="ko-KR" altLang="en-US" sz="1500" dirty="0"/>
          </a:p>
        </p:txBody>
      </p:sp>
      <p:sp>
        <p:nvSpPr>
          <p:cNvPr id="37" name="직사각형 36"/>
          <p:cNvSpPr/>
          <p:nvPr/>
        </p:nvSpPr>
        <p:spPr>
          <a:xfrm>
            <a:off x="2745609" y="4891556"/>
            <a:ext cx="1263166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region</a:t>
            </a:r>
            <a:endParaRPr lang="ko-KR" altLang="en-US" sz="1500" dirty="0"/>
          </a:p>
        </p:txBody>
      </p:sp>
      <p:sp>
        <p:nvSpPr>
          <p:cNvPr id="38" name="직사각형 37"/>
          <p:cNvSpPr/>
          <p:nvPr/>
        </p:nvSpPr>
        <p:spPr>
          <a:xfrm>
            <a:off x="4045005" y="5595912"/>
            <a:ext cx="984693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Projection</a:t>
            </a:r>
            <a:endParaRPr lang="ko-KR" altLang="en-US" sz="1500" dirty="0"/>
          </a:p>
        </p:txBody>
      </p:sp>
      <p:sp>
        <p:nvSpPr>
          <p:cNvPr id="39" name="직사각형 38"/>
          <p:cNvSpPr/>
          <p:nvPr/>
        </p:nvSpPr>
        <p:spPr>
          <a:xfrm>
            <a:off x="3934721" y="6204235"/>
            <a:ext cx="11397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UNIVERSITY</a:t>
            </a:r>
            <a:endParaRPr lang="ko-KR" altLang="en-US" sz="1500" b="1" dirty="0"/>
          </a:p>
        </p:txBody>
      </p:sp>
      <p:sp>
        <p:nvSpPr>
          <p:cNvPr id="40" name="직사각형 39"/>
          <p:cNvSpPr/>
          <p:nvPr/>
        </p:nvSpPr>
        <p:spPr>
          <a:xfrm>
            <a:off x="7802334" y="5532874"/>
            <a:ext cx="1269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err="1" smtClean="0"/>
              <a:t>Univ</a:t>
            </a:r>
            <a:r>
              <a:rPr lang="en-US" altLang="ko-KR" sz="1500" b="1" dirty="0" smtClean="0"/>
              <a:t> name, track, country, language, TO, scholarship</a:t>
            </a:r>
            <a:endParaRPr lang="ko-KR" altLang="en-US" sz="1500" b="1" dirty="0"/>
          </a:p>
        </p:txBody>
      </p:sp>
      <p:sp>
        <p:nvSpPr>
          <p:cNvPr id="42" name="직사각형 41"/>
          <p:cNvSpPr/>
          <p:nvPr/>
        </p:nvSpPr>
        <p:spPr>
          <a:xfrm>
            <a:off x="4728413" y="4132397"/>
            <a:ext cx="1618776" cy="78483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/>
              <a:t>DID, RID</a:t>
            </a:r>
            <a:endParaRPr lang="en-US" altLang="ko-KR" sz="1500" b="1" dirty="0" smtClean="0"/>
          </a:p>
          <a:p>
            <a:pPr algn="ctr"/>
            <a:r>
              <a:rPr lang="en-US" altLang="ko-KR" sz="1500" dirty="0" smtClean="0"/>
              <a:t>condition given by</a:t>
            </a:r>
          </a:p>
          <a:p>
            <a:pPr algn="ctr"/>
            <a:r>
              <a:rPr lang="en-US" altLang="ko-KR" sz="1500" b="1" dirty="0" smtClean="0"/>
              <a:t>WHERE </a:t>
            </a:r>
            <a:r>
              <a:rPr lang="en-US" altLang="ko-KR" sz="1500" dirty="0" smtClean="0"/>
              <a:t>statement</a:t>
            </a:r>
            <a:endParaRPr lang="ko-KR" altLang="en-US" sz="1500" b="1" dirty="0"/>
          </a:p>
        </p:txBody>
      </p:sp>
      <p:sp>
        <p:nvSpPr>
          <p:cNvPr id="43" name="직사각형 42"/>
          <p:cNvSpPr/>
          <p:nvPr/>
        </p:nvSpPr>
        <p:spPr>
          <a:xfrm>
            <a:off x="4972488" y="6471738"/>
            <a:ext cx="1131336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</a:t>
            </a:r>
            <a:r>
              <a:rPr lang="en-US" altLang="ko-KR" sz="1500" dirty="0" err="1" smtClean="0"/>
              <a:t>univ.</a:t>
            </a:r>
            <a:endParaRPr lang="ko-KR" alt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413911" y="881465"/>
            <a:ext cx="832667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'</a:t>
            </a:r>
            <a:r>
              <a:rPr lang="en-US" altLang="ko-KR" sz="1500" b="1" dirty="0"/>
              <a:t>SELECT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A.Name</a:t>
            </a:r>
            <a:r>
              <a:rPr lang="en-US" altLang="ko-KR" sz="1500" dirty="0"/>
              <a:t> as </a:t>
            </a:r>
            <a:r>
              <a:rPr lang="en-US" altLang="ko-KR" sz="1500" dirty="0" err="1"/>
              <a:t>Univ_name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B.Univ_track</a:t>
            </a:r>
            <a:r>
              <a:rPr lang="en-US" altLang="ko-KR" sz="1500" dirty="0"/>
              <a:t> as </a:t>
            </a:r>
            <a:r>
              <a:rPr lang="en-US" altLang="ko-KR" sz="1500" dirty="0" err="1" smtClean="0"/>
              <a:t>Dept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 smtClean="0"/>
              <a:t>A.Country_id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A.Language_id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A.Available_number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B.Scholarship</a:t>
            </a:r>
            <a:endParaRPr lang="en-US" altLang="ko-KR" sz="1500" dirty="0"/>
          </a:p>
          <a:p>
            <a:r>
              <a:rPr lang="en-US" altLang="ko-KR" sz="1500" b="1" dirty="0"/>
              <a:t>FROM</a:t>
            </a:r>
            <a:r>
              <a:rPr lang="en-US" altLang="ko-KR" sz="1500" dirty="0"/>
              <a:t> UNIVERSITY AS A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INNER </a:t>
            </a:r>
            <a:r>
              <a:rPr lang="en-US" altLang="ko-KR" sz="1500" b="1" dirty="0"/>
              <a:t>JOIN</a:t>
            </a:r>
          </a:p>
          <a:p>
            <a:r>
              <a:rPr lang="en-US" altLang="ko-KR" sz="1500" dirty="0" smtClean="0"/>
              <a:t>		(</a:t>
            </a:r>
            <a:r>
              <a:rPr lang="en-US" altLang="ko-KR" sz="1500" b="1" dirty="0"/>
              <a:t>SELECT</a:t>
            </a:r>
            <a:r>
              <a:rPr lang="en-US" altLang="ko-KR" sz="1500" dirty="0"/>
              <a:t> TRACK_N_UNIV.UID as </a:t>
            </a:r>
            <a:r>
              <a:rPr lang="en-US" altLang="ko-KR" sz="1500" dirty="0" smtClean="0"/>
              <a:t>UID,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TRACK_N_UNIV.Univ_track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as </a:t>
            </a:r>
            <a:r>
              <a:rPr lang="en-US" altLang="ko-KR" sz="1500" dirty="0" err="1" smtClean="0"/>
              <a:t>Univ_track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REGION.KAIST_scholarship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as Scholarship</a:t>
            </a:r>
          </a:p>
          <a:p>
            <a:r>
              <a:rPr lang="en-US" altLang="ko-KR" sz="1500" dirty="0" smtClean="0"/>
              <a:t>		</a:t>
            </a:r>
            <a:r>
              <a:rPr lang="en-US" altLang="ko-KR" sz="1500" b="1" dirty="0" smtClean="0"/>
              <a:t>FROM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(TRACK_N_UNIV </a:t>
            </a:r>
            <a:r>
              <a:rPr lang="en-US" altLang="ko-KR" sz="1500" b="1" dirty="0"/>
              <a:t>INNER JOIN </a:t>
            </a:r>
            <a:r>
              <a:rPr lang="en-US" altLang="ko-KR" sz="1500" dirty="0"/>
              <a:t>REGION </a:t>
            </a:r>
            <a:r>
              <a:rPr lang="en-US" altLang="ko-KR" sz="1500" b="1" dirty="0"/>
              <a:t>USING</a:t>
            </a:r>
            <a:r>
              <a:rPr lang="en-US" altLang="ko-KR" sz="1500" dirty="0"/>
              <a:t> (RID))</a:t>
            </a:r>
          </a:p>
          <a:p>
            <a:r>
              <a:rPr lang="en-US" altLang="ko-KR" sz="1500" dirty="0" smtClean="0"/>
              <a:t>		</a:t>
            </a:r>
            <a:r>
              <a:rPr lang="en-US" altLang="ko-KR" sz="1500" b="1" dirty="0" smtClean="0"/>
              <a:t>WHERE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DID = ‘ + </a:t>
            </a:r>
            <a:r>
              <a:rPr lang="en-US" altLang="ko-KR" sz="1500" dirty="0" err="1"/>
              <a:t>req.body.user_dept</a:t>
            </a:r>
            <a:r>
              <a:rPr lang="en-US" altLang="ko-KR" sz="1500" dirty="0"/>
              <a:t> + ‘ AND RID IN ‘ + </a:t>
            </a:r>
            <a:r>
              <a:rPr lang="en-US" altLang="ko-KR" sz="1500" dirty="0" err="1"/>
              <a:t>region_str_set</a:t>
            </a:r>
            <a:r>
              <a:rPr lang="en-US" altLang="ko-KR" sz="1500" dirty="0"/>
              <a:t> + ’) AS B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USING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(UID)</a:t>
            </a:r>
          </a:p>
          <a:p>
            <a:r>
              <a:rPr lang="en-US" altLang="ko-KR" sz="1500" b="1" dirty="0"/>
              <a:t>WHERE</a:t>
            </a:r>
            <a:r>
              <a:rPr lang="en-US" altLang="ko-KR" sz="1500" dirty="0"/>
              <a:t> Undergraduate = 1;’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3910" y="3714297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Subquery -&gt; Main query</a:t>
            </a:r>
          </a:p>
        </p:txBody>
      </p:sp>
      <p:cxnSp>
        <p:nvCxnSpPr>
          <p:cNvPr id="49" name="직선 화살표 연결선 48"/>
          <p:cNvCxnSpPr>
            <a:stCxn id="42" idx="2"/>
          </p:cNvCxnSpPr>
          <p:nvPr/>
        </p:nvCxnSpPr>
        <p:spPr>
          <a:xfrm>
            <a:off x="5537801" y="4917227"/>
            <a:ext cx="1" cy="709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91639" y="5857174"/>
            <a:ext cx="984693" cy="3231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Projection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6584770" y="4223036"/>
            <a:ext cx="2155818" cy="78483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/>
              <a:t>“Open to undergraduates” condition given by</a:t>
            </a:r>
          </a:p>
          <a:p>
            <a:pPr algn="ctr"/>
            <a:r>
              <a:rPr lang="en-US" altLang="ko-KR" sz="1500" b="1" dirty="0" smtClean="0"/>
              <a:t>WHERE </a:t>
            </a:r>
            <a:r>
              <a:rPr lang="en-US" altLang="ko-KR" sz="1500" dirty="0" smtClean="0"/>
              <a:t>statement</a:t>
            </a:r>
            <a:endParaRPr lang="ko-KR" altLang="en-US" sz="1500" b="1" dirty="0"/>
          </a:p>
        </p:txBody>
      </p:sp>
      <p:cxnSp>
        <p:nvCxnSpPr>
          <p:cNvPr id="52" name="직선 화살표 연결선 51"/>
          <p:cNvCxnSpPr>
            <a:stCxn id="51" idx="2"/>
          </p:cNvCxnSpPr>
          <p:nvPr/>
        </p:nvCxnSpPr>
        <p:spPr>
          <a:xfrm flipH="1">
            <a:off x="7413913" y="5007866"/>
            <a:ext cx="248766" cy="856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0" idx="3"/>
          </p:cNvCxnSpPr>
          <p:nvPr/>
        </p:nvCxnSpPr>
        <p:spPr>
          <a:xfrm flipV="1">
            <a:off x="7176332" y="6018756"/>
            <a:ext cx="5708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1-1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291609"/>
            <a:ext cx="8729472" cy="35755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40550" y="1136741"/>
            <a:ext cx="137948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/>
              <a:t>Aggregation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134472" y="1201273"/>
            <a:ext cx="223328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7264" y="5313431"/>
            <a:ext cx="8729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SELECT COUNT(*) </a:t>
            </a:r>
            <a:r>
              <a:rPr lang="ko-KR" altLang="en-US" dirty="0" smtClean="0"/>
              <a:t>AS </a:t>
            </a:r>
            <a:r>
              <a:rPr lang="ko-KR" altLang="en-US" b="1" dirty="0" smtClean="0"/>
              <a:t>Count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/>
              <a:t>TRACK_N_UNIV </a:t>
            </a:r>
            <a:endParaRPr lang="ko-KR" altLang="en-US" dirty="0" smtClean="0"/>
          </a:p>
          <a:p>
            <a:r>
              <a:rPr lang="en-US" altLang="ko-KR" b="1" dirty="0" smtClean="0"/>
              <a:t>WHERE</a:t>
            </a:r>
            <a:r>
              <a:rPr lang="en-US" altLang="ko-KR" dirty="0" smtClean="0"/>
              <a:t> </a:t>
            </a:r>
            <a:r>
              <a:rPr lang="en-US" altLang="ko-KR" dirty="0"/>
              <a:t>DID = </a:t>
            </a:r>
            <a:r>
              <a:rPr lang="en-US" altLang="ko-KR" dirty="0" smtClean="0"/>
              <a:t>‘ + </a:t>
            </a:r>
            <a:r>
              <a:rPr lang="en-US" altLang="ko-KR" dirty="0" err="1" smtClean="0"/>
              <a:t>req.body.user_dept</a:t>
            </a:r>
            <a:r>
              <a:rPr lang="en-US" altLang="ko-KR" dirty="0" smtClean="0"/>
              <a:t> </a:t>
            </a:r>
            <a:r>
              <a:rPr lang="en-US" altLang="ko-KR" dirty="0"/>
              <a:t>+ </a:t>
            </a:r>
            <a:r>
              <a:rPr lang="en-US" altLang="ko-KR" dirty="0" smtClean="0"/>
              <a:t>‘ </a:t>
            </a:r>
            <a:r>
              <a:rPr lang="en-US" altLang="ko-KR" dirty="0"/>
              <a:t>AND RID IN </a:t>
            </a:r>
            <a:r>
              <a:rPr lang="en-US" altLang="ko-KR" dirty="0" smtClean="0"/>
              <a:t>‘ </a:t>
            </a:r>
            <a:r>
              <a:rPr lang="en-US" altLang="ko-KR" dirty="0"/>
              <a:t>+ </a:t>
            </a:r>
            <a:r>
              <a:rPr lang="en-US" altLang="ko-KR" dirty="0" err="1" smtClean="0"/>
              <a:t>region_str_set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20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7" y="950976"/>
            <a:ext cx="5952766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1-2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1657933" y="5340096"/>
            <a:ext cx="3401747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51308" y="4440245"/>
            <a:ext cx="27578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Keyword </a:t>
            </a:r>
            <a:r>
              <a:rPr lang="en-US" altLang="ko-KR" dirty="0" smtClean="0"/>
              <a:t>user input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951308" y="5830145"/>
            <a:ext cx="2757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</a:t>
            </a:r>
            <a:r>
              <a:rPr lang="en-US" altLang="ko-KR" b="1" dirty="0" smtClean="0"/>
              <a:t>test type, language, requisite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876603" y="4961985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1-2</a:t>
            </a:r>
            <a:endParaRPr lang="ko-KR" altLang="en-US" sz="25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78202"/>
              </p:ext>
            </p:extLst>
          </p:nvPr>
        </p:nvGraphicFramePr>
        <p:xfrm>
          <a:off x="413911" y="1501223"/>
          <a:ext cx="2961043" cy="1981200"/>
        </p:xfrm>
        <a:graphic>
          <a:graphicData uri="http://schemas.openxmlformats.org/drawingml/2006/table">
            <a:tbl>
              <a:tblPr/>
              <a:tblGrid>
                <a:gridCol w="429829"/>
                <a:gridCol w="811899"/>
                <a:gridCol w="945623"/>
                <a:gridCol w="7736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CEFR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1204"/>
              </p:ext>
            </p:extLst>
          </p:nvPr>
        </p:nvGraphicFramePr>
        <p:xfrm>
          <a:off x="413911" y="4081605"/>
          <a:ext cx="8130983" cy="2509188"/>
        </p:xfrm>
        <a:graphic>
          <a:graphicData uri="http://schemas.openxmlformats.org/drawingml/2006/table">
            <a:tbl>
              <a:tblPr/>
              <a:tblGrid>
                <a:gridCol w="387825"/>
                <a:gridCol w="2348198"/>
                <a:gridCol w="892459"/>
                <a:gridCol w="966821"/>
                <a:gridCol w="1303020"/>
                <a:gridCol w="1082040"/>
                <a:gridCol w="662940"/>
                <a:gridCol w="487680"/>
              </a:tblGrid>
              <a:tr h="947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Available_number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14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Instituto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Tecnologico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Buenos Aires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Argentina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New South Wales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Queensland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RMIT(Royal Melbourne Institute of Technology)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Sydney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Monash University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Polytechnique de Louvain [Universite catholique de Louvain (UCL)]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Belgium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French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Universiti Brunei Darussalam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Brunei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Waterloo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Canada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4908" y="3712928"/>
            <a:ext cx="1362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UNIVERSITY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413911" y="1131891"/>
            <a:ext cx="2580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LANGUAGE_CERTIFICATE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479402" y="2137880"/>
            <a:ext cx="361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Join, </a:t>
            </a:r>
            <a:r>
              <a:rPr lang="en-US" altLang="ko-KR" sz="2000" b="1" dirty="0" smtClean="0"/>
              <a:t>select</a:t>
            </a:r>
            <a:r>
              <a:rPr lang="en-US" altLang="ko-KR" sz="2000" dirty="0" smtClean="0"/>
              <a:t> tuples of given UID and </a:t>
            </a:r>
            <a:r>
              <a:rPr lang="en-US" altLang="ko-KR" sz="2000" b="1" dirty="0" smtClean="0"/>
              <a:t>project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1-2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413911" y="1073188"/>
            <a:ext cx="83765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"SELECT </a:t>
            </a:r>
            <a:r>
              <a:rPr lang="ko-KR" altLang="en-US" dirty="0"/>
              <a:t>A.Name, Type, B.Language_id as Language, </a:t>
            </a:r>
            <a:r>
              <a:rPr lang="ko-KR" altLang="en-US" dirty="0" smtClean="0"/>
              <a:t>Requisite</a:t>
            </a:r>
            <a:endParaRPr lang="en-US" altLang="ko-KR" dirty="0" smtClean="0"/>
          </a:p>
          <a:p>
            <a:r>
              <a:rPr lang="ko-KR" altLang="en-US" b="1" dirty="0" smtClean="0"/>
              <a:t>FROM </a:t>
            </a:r>
            <a:r>
              <a:rPr lang="ko-KR" altLang="en-US" dirty="0"/>
              <a:t>(UNIVERSITY AS </a:t>
            </a:r>
            <a:r>
              <a:rPr lang="ko-KR" altLang="en-US" dirty="0" smtClean="0"/>
              <a:t>A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b="1" dirty="0" smtClean="0"/>
              <a:t>INNER JOIN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LANGUAGE_CERTIFICATE </a:t>
            </a:r>
            <a:r>
              <a:rPr lang="ko-KR" altLang="en-US" dirty="0"/>
              <a:t>AS </a:t>
            </a:r>
            <a:r>
              <a:rPr lang="ko-KR" altLang="en-US" dirty="0" smtClean="0"/>
              <a:t>B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b="1" dirty="0" smtClean="0"/>
              <a:t>USING</a:t>
            </a:r>
            <a:r>
              <a:rPr lang="ko-KR" altLang="en-US" dirty="0" smtClean="0"/>
              <a:t> </a:t>
            </a:r>
            <a:r>
              <a:rPr lang="ko-KR" altLang="en-US" dirty="0"/>
              <a:t>(UID</a:t>
            </a:r>
            <a:r>
              <a:rPr lang="ko-KR" altLang="en-US" dirty="0" smtClean="0"/>
              <a:t>))</a:t>
            </a:r>
            <a:endParaRPr lang="en-US" altLang="ko-KR" dirty="0" smtClean="0"/>
          </a:p>
          <a:p>
            <a:r>
              <a:rPr lang="ko-KR" altLang="en-US" b="1" dirty="0" smtClean="0"/>
              <a:t>WHERE </a:t>
            </a:r>
            <a:r>
              <a:rPr lang="ko-KR" altLang="en-US" dirty="0"/>
              <a:t>A.Name </a:t>
            </a:r>
            <a:r>
              <a:rPr lang="ko-KR" altLang="en-US" b="1" dirty="0"/>
              <a:t>LIKE</a:t>
            </a:r>
            <a:r>
              <a:rPr lang="ko-KR" altLang="en-US" dirty="0"/>
              <a:t> </a:t>
            </a:r>
            <a:r>
              <a:rPr lang="ko-KR" altLang="en-US" dirty="0" smtClean="0"/>
              <a:t>'%" </a:t>
            </a:r>
            <a:r>
              <a:rPr lang="en-US" altLang="ko-KR" dirty="0" smtClean="0"/>
              <a:t>+ </a:t>
            </a:r>
            <a:r>
              <a:rPr lang="en-US" altLang="ko-KR" dirty="0" err="1"/>
              <a:t>req.body.univ</a:t>
            </a:r>
            <a:r>
              <a:rPr lang="en-US" altLang="ko-KR" dirty="0"/>
              <a:t> + "%';"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66" y="4029455"/>
            <a:ext cx="5195068" cy="235915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00000">
            <a:off x="4118366" y="3013960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59" y="1113931"/>
            <a:ext cx="6075682" cy="5321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2-1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25600" y="2123440"/>
            <a:ext cx="4358639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84239" y="2123440"/>
            <a:ext cx="27578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Keyword </a:t>
            </a:r>
            <a:r>
              <a:rPr lang="en-US" altLang="ko-KR" dirty="0" smtClean="0"/>
              <a:t>user input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092570" y="3604522"/>
            <a:ext cx="25411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former exchange student, review URL</a:t>
            </a:r>
            <a:endParaRPr lang="ko-KR" altLang="en-US" b="1" dirty="0"/>
          </a:p>
        </p:txBody>
      </p:sp>
      <p:sp>
        <p:nvSpPr>
          <p:cNvPr id="8" name="오른쪽 화살표 7"/>
          <p:cNvSpPr/>
          <p:nvPr/>
        </p:nvSpPr>
        <p:spPr>
          <a:xfrm rot="5400000">
            <a:off x="6909534" y="2634121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2-1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412914" y="5362231"/>
            <a:ext cx="58806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Locate university name from user input – </a:t>
            </a:r>
            <a:r>
              <a:rPr lang="en-US" altLang="ko-KR" b="1" dirty="0" smtClean="0"/>
              <a:t>LIKE</a:t>
            </a:r>
            <a:r>
              <a:rPr lang="en-US" altLang="ko-KR" dirty="0" smtClean="0"/>
              <a:t> command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Select </a:t>
            </a:r>
            <a:r>
              <a:rPr lang="en-US" altLang="ko-KR" dirty="0"/>
              <a:t>tuples </a:t>
            </a:r>
            <a:r>
              <a:rPr lang="en-US" altLang="ko-KR" dirty="0" smtClean="0"/>
              <a:t>matching </a:t>
            </a:r>
            <a:r>
              <a:rPr lang="en-US" altLang="ko-KR" dirty="0"/>
              <a:t>given </a:t>
            </a:r>
            <a:r>
              <a:rPr lang="en-US" altLang="ko-KR" dirty="0" smtClean="0"/>
              <a:t>university name </a:t>
            </a:r>
            <a:r>
              <a:rPr lang="en-US" altLang="ko-KR" dirty="0"/>
              <a:t>and 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06320"/>
              </p:ext>
            </p:extLst>
          </p:nvPr>
        </p:nvGraphicFramePr>
        <p:xfrm>
          <a:off x="412914" y="1470445"/>
          <a:ext cx="7886700" cy="3522454"/>
        </p:xfrm>
        <a:graphic>
          <a:graphicData uri="http://schemas.openxmlformats.org/drawingml/2006/table">
            <a:tbl>
              <a:tblPr/>
              <a:tblGrid>
                <a:gridCol w="318594"/>
                <a:gridCol w="1412633"/>
                <a:gridCol w="823535"/>
                <a:gridCol w="832362"/>
                <a:gridCol w="4499576"/>
              </a:tblGrid>
              <a:tr h="1562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Univ_name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URL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Dortmund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Doyeon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Reports&amp;guid=2031d67b-3ab7-e811-940f-2c44fd7df8b9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Darmstadt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Jongeun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Reports&amp;guid=03bdad82-b1b3-e811-940f-2c44fd7df8b9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KIM JIN HEE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Reports&amp;guid=227d1a65-55b2-e811-940f-2c44fd7df8b9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Linkoping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lim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kihwan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Reports&amp;guid=6a70907f-46b2-e811-940f-2c44fd7df8b9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Leeds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Park Moon Deok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Reports&amp;guid=f26220f0-05b2-e811-940f-2c44fd7df8b9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Nationale Superieure des Mines de Saint-Etienne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 Yongjun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=327816f1-d7b1-e811-940f-2c44fd7df8b9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Shon Hyoung Uk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=53b8bb39-c5b1-e811-940f-2c44fd7df8b9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Nanyang Technological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Cho Jae Han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=2adf1bd5-8fb1-e811-940f-2c44fd7df8b9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12914" y="1101113"/>
            <a:ext cx="222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FORMER_EXCHANGE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01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s://upload.wikimedia.org/wikipedia/commons/thumb/9/91/Winkel_triple_projection_SW.jpg/1920px-Winkel_triple_projection_S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70" y="1261155"/>
            <a:ext cx="35235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928724" y="4152792"/>
            <a:ext cx="3747732" cy="2381019"/>
            <a:chOff x="3483991" y="1156447"/>
            <a:chExt cx="4712102" cy="2982505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4596093" y="3676089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4596093" y="1156447"/>
              <a:ext cx="0" cy="251964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5070745" y="1524000"/>
              <a:ext cx="2650695" cy="1497667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83991" y="2216213"/>
              <a:ext cx="99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Interest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79723" y="3738842"/>
              <a:ext cx="63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Year</a:t>
              </a:r>
            </a:p>
          </p:txBody>
        </p:sp>
      </p:grpSp>
      <p:pic>
        <p:nvPicPr>
          <p:cNvPr id="3076" name="Picture 4" descr="kais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2750893"/>
            <a:ext cx="1584847" cy="15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98" y="2096429"/>
            <a:ext cx="1618321" cy="161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원호 20"/>
          <p:cNvSpPr/>
          <p:nvPr/>
        </p:nvSpPr>
        <p:spPr>
          <a:xfrm>
            <a:off x="1712259" y="1774227"/>
            <a:ext cx="4078941" cy="2046302"/>
          </a:xfrm>
          <a:prstGeom prst="arc">
            <a:avLst>
              <a:gd name="adj1" fmla="val 10884913"/>
              <a:gd name="adj2" fmla="val 19187656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20702856">
            <a:off x="1064091" y="1452520"/>
            <a:ext cx="3230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Outbound exchange program</a:t>
            </a:r>
          </a:p>
        </p:txBody>
      </p:sp>
    </p:spTree>
    <p:extLst>
      <p:ext uri="{BB962C8B-B14F-4D97-AF65-F5344CB8AC3E}">
        <p14:creationId xmlns:p14="http://schemas.microsoft.com/office/powerpoint/2010/main" val="31479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87" y="2462784"/>
            <a:ext cx="5976026" cy="4139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2-1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5486400" y="3169920"/>
            <a:ext cx="1109472" cy="33406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3911" y="1143557"/>
            <a:ext cx="8316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"SELECT </a:t>
            </a:r>
            <a:r>
              <a:rPr lang="ko-KR" altLang="en-US" dirty="0"/>
              <a:t>Univ_name, Name, </a:t>
            </a:r>
            <a:r>
              <a:rPr lang="ko-KR" altLang="en-US" dirty="0" smtClean="0"/>
              <a:t>URL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FORMER_EXCHANGE</a:t>
            </a:r>
            <a:endParaRPr lang="en-US" altLang="ko-KR" dirty="0" smtClean="0"/>
          </a:p>
          <a:p>
            <a:r>
              <a:rPr lang="ko-KR" altLang="en-US" b="1" dirty="0" smtClean="0"/>
              <a:t>WHERE</a:t>
            </a:r>
            <a:r>
              <a:rPr lang="ko-KR" altLang="en-US" dirty="0" smtClean="0"/>
              <a:t> </a:t>
            </a:r>
            <a:r>
              <a:rPr lang="ko-KR" altLang="en-US" dirty="0"/>
              <a:t>Univ_name </a:t>
            </a:r>
            <a:r>
              <a:rPr lang="ko-KR" altLang="en-US" b="1" dirty="0"/>
              <a:t>LIKE</a:t>
            </a:r>
            <a:r>
              <a:rPr lang="ko-KR" altLang="en-US" dirty="0"/>
              <a:t> </a:t>
            </a:r>
            <a:r>
              <a:rPr lang="ko-KR" altLang="en-US" dirty="0" smtClean="0"/>
              <a:t>'%" </a:t>
            </a:r>
            <a:r>
              <a:rPr lang="en-US" altLang="ko-KR" dirty="0" smtClean="0"/>
              <a:t>+ </a:t>
            </a:r>
            <a:r>
              <a:rPr lang="en-US" altLang="ko-KR" dirty="0" err="1"/>
              <a:t>req.body.univ</a:t>
            </a:r>
            <a:r>
              <a:rPr lang="en-US" altLang="ko-KR" dirty="0"/>
              <a:t>+ "%';"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2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59" y="1113931"/>
            <a:ext cx="6075682" cy="5321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2-2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32999" y="3593650"/>
            <a:ext cx="3960977" cy="2762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33319" y="3593650"/>
            <a:ext cx="127387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User input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5692816" y="5435365"/>
            <a:ext cx="17548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Review table modification</a:t>
            </a:r>
            <a:endParaRPr lang="ko-KR" altLang="en-US" sz="2000" b="1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6116621" y="4307586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412914" y="5362231"/>
            <a:ext cx="7295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Locate university id from user input – </a:t>
            </a:r>
            <a:r>
              <a:rPr lang="en-US" altLang="ko-KR" b="1" dirty="0" smtClean="0"/>
              <a:t>LIKE</a:t>
            </a:r>
            <a:r>
              <a:rPr lang="en-US" altLang="ko-KR" dirty="0" smtClean="0"/>
              <a:t> command (UNIVERSITY table)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Further </a:t>
            </a:r>
            <a:r>
              <a:rPr lang="en-US" altLang="ko-KR" b="1" dirty="0" smtClean="0"/>
              <a:t>insert / delete </a:t>
            </a:r>
            <a:r>
              <a:rPr lang="en-US" altLang="ko-KR" dirty="0" smtClean="0"/>
              <a:t>operations on FORMER_EXCHANGE table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53403"/>
              </p:ext>
            </p:extLst>
          </p:nvPr>
        </p:nvGraphicFramePr>
        <p:xfrm>
          <a:off x="412914" y="1470445"/>
          <a:ext cx="7886700" cy="3522454"/>
        </p:xfrm>
        <a:graphic>
          <a:graphicData uri="http://schemas.openxmlformats.org/drawingml/2006/table">
            <a:tbl>
              <a:tblPr/>
              <a:tblGrid>
                <a:gridCol w="318594"/>
                <a:gridCol w="1412633"/>
                <a:gridCol w="823535"/>
                <a:gridCol w="832362"/>
                <a:gridCol w="4499576"/>
              </a:tblGrid>
              <a:tr h="1562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Univ_name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URL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Dortmund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Doyeon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Reports&amp;guid=2031d67b-3ab7-e811-940f-2c44fd7df8b9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Darmstadt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Jongeun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Reports&amp;guid=03bdad82-b1b3-e811-940f-2c44fd7df8b9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KIM JIN HEE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Reports&amp;guid=227d1a65-55b2-e811-940f-2c44fd7df8b9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Linkoping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lim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kihwan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Reports&amp;guid=6a70907f-46b2-e811-940f-2c44fd7df8b9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Leeds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Park Moon Deok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Reports&amp;guid=f26220f0-05b2-e811-940f-2c44fd7df8b9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Nationale Superieure des Mines de Saint-Etienne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 Yongjun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=327816f1-d7b1-e811-940f-2c44fd7df8b9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Shon Hyoung Uk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=53b8bb39-c5b1-e811-940f-2c44fd7df8b9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Nanyang Technological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Cho Jae Han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=2adf1bd5-8fb1-e811-940f-2c44fd7df8b9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12914" y="1101113"/>
            <a:ext cx="222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FORMER_EXCHANGE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057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986524" y="2679762"/>
            <a:ext cx="1141659" cy="40370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503" y="5896061"/>
            <a:ext cx="8674610" cy="67092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2503" y="4209890"/>
            <a:ext cx="4203193" cy="156220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2-2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14" y="3480123"/>
            <a:ext cx="2796988" cy="586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04" y="1063348"/>
            <a:ext cx="5844988" cy="12197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2503" y="4258658"/>
            <a:ext cx="8674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"SELECT </a:t>
            </a:r>
            <a:r>
              <a:rPr lang="en-US" altLang="ko-KR" dirty="0"/>
              <a:t>UID, </a:t>
            </a:r>
            <a:r>
              <a:rPr lang="en-US" altLang="ko-KR" dirty="0" smtClean="0"/>
              <a:t>Name</a:t>
            </a:r>
          </a:p>
          <a:p>
            <a:r>
              <a:rPr lang="en-US" altLang="ko-KR" b="1" dirty="0" smtClean="0"/>
              <a:t>FROM </a:t>
            </a:r>
            <a:r>
              <a:rPr lang="en-US" altLang="ko-KR" dirty="0" smtClean="0"/>
              <a:t>UNIVERSITY</a:t>
            </a:r>
          </a:p>
          <a:p>
            <a:r>
              <a:rPr lang="en-US" altLang="ko-KR" b="1" dirty="0" smtClean="0"/>
              <a:t>WHERE </a:t>
            </a:r>
            <a:r>
              <a:rPr lang="en-US" altLang="ko-KR" dirty="0"/>
              <a:t>Name </a:t>
            </a:r>
            <a:r>
              <a:rPr lang="en-US" altLang="ko-KR" b="1" dirty="0"/>
              <a:t>LIKE </a:t>
            </a:r>
            <a:r>
              <a:rPr lang="en-US" altLang="ko-KR" dirty="0"/>
              <a:t>'%"+</a:t>
            </a:r>
            <a:r>
              <a:rPr lang="en-US" altLang="ko-KR" dirty="0" err="1"/>
              <a:t>req.body.univ</a:t>
            </a:r>
            <a:r>
              <a:rPr lang="en-US" altLang="ko-KR" dirty="0"/>
              <a:t>+"%'";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dirty="0" err="1"/>
              <a:t>uid</a:t>
            </a:r>
            <a:r>
              <a:rPr lang="en-US" altLang="ko-KR" dirty="0"/>
              <a:t> = rows[0].UID</a:t>
            </a:r>
            <a:r>
              <a:rPr lang="en-US" altLang="ko-KR" dirty="0" smtClean="0"/>
              <a:t>;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smtClean="0"/>
              <a:t>"</a:t>
            </a:r>
            <a:r>
              <a:rPr lang="ko-KR" altLang="en-US" b="1" dirty="0"/>
              <a:t>INSERT INTO </a:t>
            </a:r>
            <a:r>
              <a:rPr lang="ko-KR" altLang="en-US" dirty="0" smtClean="0"/>
              <a:t>FORMER_EXCHANGE</a:t>
            </a:r>
            <a:endParaRPr lang="en-US" altLang="ko-KR" dirty="0" smtClean="0"/>
          </a:p>
          <a:p>
            <a:r>
              <a:rPr lang="ko-KR" altLang="en-US" b="1" dirty="0" smtClean="0"/>
              <a:t>VALUES </a:t>
            </a:r>
            <a:r>
              <a:rPr lang="ko-KR" altLang="en-US" dirty="0"/>
              <a:t>("+uid +", '"+univName+"', '"+req.body.author+"', </a:t>
            </a:r>
            <a:r>
              <a:rPr lang="ko-KR" altLang="en-US" dirty="0" smtClean="0"/>
              <a:t>'"+today</a:t>
            </a:r>
            <a:r>
              <a:rPr lang="ko-KR" altLang="en-US" dirty="0"/>
              <a:t>+"', '"+req.body.URL+"')";</a:t>
            </a:r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4118364" y="2468882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86524" y="2683353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Insertion</a:t>
            </a:r>
            <a:endParaRPr lang="en-US" altLang="ko-KR" sz="2000" dirty="0"/>
          </a:p>
        </p:txBody>
      </p:sp>
      <p:sp>
        <p:nvSpPr>
          <p:cNvPr id="9" name="오른쪽 중괄호 8"/>
          <p:cNvSpPr/>
          <p:nvPr/>
        </p:nvSpPr>
        <p:spPr>
          <a:xfrm>
            <a:off x="4425696" y="4258658"/>
            <a:ext cx="384046" cy="146467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86524" y="4790939"/>
            <a:ext cx="35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Locate university id from user input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59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986524" y="2679762"/>
            <a:ext cx="1093441" cy="40370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2503" y="5896061"/>
            <a:ext cx="8674610" cy="67092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2503" y="4209890"/>
            <a:ext cx="4203193" cy="156220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2-2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22503" y="4258658"/>
            <a:ext cx="8674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"SELECT </a:t>
            </a:r>
            <a:r>
              <a:rPr lang="en-US" altLang="ko-KR" dirty="0"/>
              <a:t>UID, </a:t>
            </a:r>
            <a:r>
              <a:rPr lang="en-US" altLang="ko-KR" dirty="0" smtClean="0"/>
              <a:t>Name</a:t>
            </a:r>
          </a:p>
          <a:p>
            <a:r>
              <a:rPr lang="en-US" altLang="ko-KR" b="1" dirty="0" smtClean="0"/>
              <a:t>FROM </a:t>
            </a:r>
            <a:r>
              <a:rPr lang="en-US" altLang="ko-KR" dirty="0" smtClean="0"/>
              <a:t>UNIVERSITY</a:t>
            </a:r>
          </a:p>
          <a:p>
            <a:r>
              <a:rPr lang="en-US" altLang="ko-KR" b="1" dirty="0" smtClean="0"/>
              <a:t>WHERE </a:t>
            </a:r>
            <a:r>
              <a:rPr lang="en-US" altLang="ko-KR" dirty="0"/>
              <a:t>Name</a:t>
            </a:r>
            <a:r>
              <a:rPr lang="en-US" altLang="ko-KR" b="1" dirty="0"/>
              <a:t> LIKE </a:t>
            </a:r>
            <a:r>
              <a:rPr lang="en-US" altLang="ko-KR" dirty="0"/>
              <a:t>'%"+</a:t>
            </a:r>
            <a:r>
              <a:rPr lang="en-US" altLang="ko-KR" dirty="0" err="1"/>
              <a:t>req.body.univ</a:t>
            </a:r>
            <a:r>
              <a:rPr lang="en-US" altLang="ko-KR" dirty="0"/>
              <a:t>+"%'";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dirty="0" err="1"/>
              <a:t>uid</a:t>
            </a:r>
            <a:r>
              <a:rPr lang="en-US" altLang="ko-KR" dirty="0"/>
              <a:t> = rows[0].UID;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"</a:t>
            </a:r>
            <a:r>
              <a:rPr lang="en-US" altLang="ko-KR" b="1" dirty="0"/>
              <a:t>DELETE FROM </a:t>
            </a:r>
            <a:r>
              <a:rPr lang="en-US" altLang="ko-KR" dirty="0" smtClean="0"/>
              <a:t>FORMER_EXCHANGE</a:t>
            </a:r>
          </a:p>
          <a:p>
            <a:r>
              <a:rPr lang="en-US" altLang="ko-KR" b="1" dirty="0" smtClean="0"/>
              <a:t>WHERE</a:t>
            </a:r>
            <a:r>
              <a:rPr lang="en-US" altLang="ko-KR" dirty="0" smtClean="0"/>
              <a:t> </a:t>
            </a:r>
            <a:r>
              <a:rPr lang="en-US" altLang="ko-KR" dirty="0"/>
              <a:t>UID = </a:t>
            </a:r>
            <a:r>
              <a:rPr lang="en-US" altLang="ko-KR" dirty="0" smtClean="0"/>
              <a:t>'" +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 + "' </a:t>
            </a:r>
            <a:r>
              <a:rPr lang="en-US" altLang="ko-KR" dirty="0"/>
              <a:t>and Name = </a:t>
            </a:r>
            <a:r>
              <a:rPr lang="en-US" altLang="ko-KR" dirty="0" smtClean="0"/>
              <a:t> " + </a:t>
            </a:r>
            <a:r>
              <a:rPr lang="en-US" altLang="ko-KR" dirty="0" err="1" smtClean="0"/>
              <a:t>req.body.author</a:t>
            </a:r>
            <a:r>
              <a:rPr lang="en-US" altLang="ko-KR" dirty="0" smtClean="0"/>
              <a:t> + "';"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14" y="3480123"/>
            <a:ext cx="2796988" cy="5866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04" y="1063348"/>
            <a:ext cx="5844988" cy="121975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5400000">
            <a:off x="4118364" y="2468882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86524" y="2683353"/>
            <a:ext cx="1093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Deletion</a:t>
            </a:r>
            <a:endParaRPr lang="en-US" altLang="ko-KR" sz="2000" dirty="0"/>
          </a:p>
        </p:txBody>
      </p:sp>
      <p:sp>
        <p:nvSpPr>
          <p:cNvPr id="16" name="오른쪽 중괄호 15"/>
          <p:cNvSpPr/>
          <p:nvPr/>
        </p:nvSpPr>
        <p:spPr>
          <a:xfrm>
            <a:off x="4425696" y="4258658"/>
            <a:ext cx="384046" cy="146467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86524" y="4790939"/>
            <a:ext cx="35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Locate</a:t>
            </a:r>
            <a:r>
              <a:rPr lang="en-US" altLang="ko-KR" dirty="0" smtClean="0"/>
              <a:t> university id from user input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8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2-2</a:t>
            </a:r>
            <a:endParaRPr lang="ko-KR" altLang="en-US" sz="25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879078"/>
            <a:ext cx="6129057" cy="587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466177"/>
            <a:ext cx="6129057" cy="58833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900546" y="3641614"/>
            <a:ext cx="5342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Input validity check</a:t>
            </a:r>
          </a:p>
          <a:p>
            <a:r>
              <a:rPr lang="en-US" altLang="ko-KR" dirty="0" smtClean="0"/>
              <a:t>Ensuring </a:t>
            </a:r>
            <a:r>
              <a:rPr lang="en-US" altLang="ko-KR" b="1" dirty="0" smtClean="0"/>
              <a:t>entity integrity constraint </a:t>
            </a:r>
            <a:r>
              <a:rPr lang="en-US" altLang="ko-KR" dirty="0" smtClean="0"/>
              <a:t>(insertion) or checking if there’s no matching tuple (deletion)</a:t>
            </a:r>
          </a:p>
          <a:p>
            <a:endParaRPr lang="en-US" altLang="ko-KR" dirty="0" smtClean="0"/>
          </a:p>
          <a:p>
            <a:pPr algn="ctr"/>
            <a:r>
              <a:rPr lang="en-US" altLang="ko-KR" dirty="0" smtClean="0"/>
              <a:t>(Code not shown)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9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3" y="1497106"/>
            <a:ext cx="6819954" cy="43837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3-1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231154" y="2616499"/>
            <a:ext cx="4264212" cy="1148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95367" y="2836894"/>
            <a:ext cx="1999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Visualize</a:t>
            </a:r>
            <a:endParaRPr lang="ko-KR" altLang="en-US" b="1" dirty="0"/>
          </a:p>
          <a:p>
            <a:pPr algn="ctr"/>
            <a:r>
              <a:rPr lang="en-US" altLang="ko-KR" b="1" dirty="0" smtClean="0"/>
              <a:t>whole relationship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13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3-1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380659" y="4949387"/>
            <a:ext cx="6086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CREATE VIEW </a:t>
            </a:r>
            <a:r>
              <a:rPr lang="ko-KR" altLang="en-US" dirty="0"/>
              <a:t>REGION_COORD </a:t>
            </a:r>
            <a:r>
              <a:rPr lang="ko-KR" altLang="en-US" b="1" dirty="0"/>
              <a:t>AS</a:t>
            </a:r>
          </a:p>
          <a:p>
            <a:r>
              <a:rPr lang="ko-KR" altLang="en-US" b="1" dirty="0"/>
              <a:t>SELECT</a:t>
            </a:r>
            <a:r>
              <a:rPr lang="ko-KR" altLang="en-US" dirty="0"/>
              <a:t> REGION.RID, REGION.Region, </a:t>
            </a:r>
            <a:r>
              <a:rPr lang="ko-KR" altLang="en-US" dirty="0" smtClean="0"/>
              <a:t>IO_COORDINATOR.Name,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IO_COORDINATOR.Position</a:t>
            </a:r>
            <a:r>
              <a:rPr lang="ko-KR" altLang="en-US" dirty="0"/>
              <a:t>, IO_COORDINATOR.Tel</a:t>
            </a:r>
          </a:p>
          <a:p>
            <a:r>
              <a:rPr lang="ko-KR" altLang="en-US" b="1" dirty="0"/>
              <a:t>FROM</a:t>
            </a:r>
            <a:r>
              <a:rPr lang="ko-KR" altLang="en-US" dirty="0"/>
              <a:t> REGION </a:t>
            </a:r>
            <a:r>
              <a:rPr lang="ko-KR" altLang="en-US" b="1" dirty="0" smtClean="0"/>
              <a:t>JOIN</a:t>
            </a:r>
            <a:r>
              <a:rPr lang="ko-KR" altLang="en-US" dirty="0" smtClean="0"/>
              <a:t> </a:t>
            </a:r>
            <a:r>
              <a:rPr lang="ko-KR" altLang="en-US" dirty="0"/>
              <a:t>IO_COORDINATOR </a:t>
            </a:r>
            <a:r>
              <a:rPr lang="ko-KR" altLang="en-US" b="1" dirty="0"/>
              <a:t>USING</a:t>
            </a:r>
            <a:r>
              <a:rPr lang="ko-KR" altLang="en-US" dirty="0"/>
              <a:t>(CID);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49495"/>
              </p:ext>
            </p:extLst>
          </p:nvPr>
        </p:nvGraphicFramePr>
        <p:xfrm>
          <a:off x="959224" y="1789141"/>
          <a:ext cx="3021094" cy="2179320"/>
        </p:xfrm>
        <a:graphic>
          <a:graphicData uri="http://schemas.openxmlformats.org/drawingml/2006/table">
            <a:tbl>
              <a:tblPr/>
              <a:tblGrid>
                <a:gridCol w="358588"/>
                <a:gridCol w="1092786"/>
                <a:gridCol w="1127760"/>
                <a:gridCol w="4419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206928"/>
              </p:ext>
            </p:extLst>
          </p:nvPr>
        </p:nvGraphicFramePr>
        <p:xfrm>
          <a:off x="4654717" y="1888201"/>
          <a:ext cx="3772107" cy="1981200"/>
        </p:xfrm>
        <a:graphic>
          <a:graphicData uri="http://schemas.openxmlformats.org/drawingml/2006/table">
            <a:tbl>
              <a:tblPr/>
              <a:tblGrid>
                <a:gridCol w="441960"/>
                <a:gridCol w="1133794"/>
                <a:gridCol w="1129553"/>
                <a:gridCol w="10668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Eunjae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Manager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Moonsung</a:t>
                      </a:r>
                      <a:r>
                        <a:rPr lang="en-US" sz="1100" dirty="0">
                          <a:effectLst/>
                        </a:rPr>
                        <a:t>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Senior 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Kun Young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Sejin Nam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Jee Soo Lim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Ji hyun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MiRan An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Seokwon Choi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Seung Hyun Sohn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59225" y="1419809"/>
            <a:ext cx="95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654717" y="1518869"/>
            <a:ext cx="2014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IO_COORDINATOR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2662518" y="4183905"/>
            <a:ext cx="3523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Join</a:t>
            </a:r>
            <a:r>
              <a:rPr lang="en-US" altLang="ko-KR" dirty="0" smtClean="0"/>
              <a:t> and project -&gt; make </a:t>
            </a:r>
            <a:r>
              <a:rPr lang="en-US" altLang="ko-KR" b="1" dirty="0" smtClean="0"/>
              <a:t>view 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30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3-1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63" y="974777"/>
            <a:ext cx="4873874" cy="44265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440709" y="5711465"/>
            <a:ext cx="2519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"</a:t>
            </a:r>
            <a:r>
              <a:rPr lang="ko-KR" altLang="en-US" b="1" dirty="0"/>
              <a:t>SELECT</a:t>
            </a:r>
            <a:r>
              <a:rPr lang="ko-KR" altLang="en-US" dirty="0"/>
              <a:t> </a:t>
            </a:r>
            <a:r>
              <a:rPr lang="ko-KR" altLang="en-US" dirty="0" smtClean="0"/>
              <a:t>*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/>
              <a:t>REGION_COORD;"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4131" y="5572966"/>
            <a:ext cx="5665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CREATE VIEW </a:t>
            </a:r>
            <a:r>
              <a:rPr lang="ko-KR" altLang="en-US" dirty="0"/>
              <a:t>REGION_COORD AS</a:t>
            </a:r>
          </a:p>
          <a:p>
            <a:r>
              <a:rPr lang="ko-KR" altLang="en-US" b="1" dirty="0"/>
              <a:t>SELECT</a:t>
            </a:r>
            <a:r>
              <a:rPr lang="ko-KR" altLang="en-US" dirty="0"/>
              <a:t> </a:t>
            </a:r>
            <a:r>
              <a:rPr lang="en-US" altLang="ko-KR" dirty="0" smtClean="0"/>
              <a:t>…</a:t>
            </a:r>
            <a:endParaRPr lang="ko-KR" altLang="en-US" dirty="0"/>
          </a:p>
          <a:p>
            <a:r>
              <a:rPr lang="ko-KR" altLang="en-US" b="1" dirty="0"/>
              <a:t>FROM</a:t>
            </a:r>
            <a:r>
              <a:rPr lang="ko-KR" altLang="en-US" dirty="0"/>
              <a:t> REGION </a:t>
            </a:r>
            <a:r>
              <a:rPr lang="ko-KR" altLang="en-US" b="1" dirty="0" smtClean="0"/>
              <a:t>JOIN</a:t>
            </a:r>
            <a:r>
              <a:rPr lang="ko-KR" altLang="en-US" dirty="0" smtClean="0"/>
              <a:t> </a:t>
            </a:r>
            <a:r>
              <a:rPr lang="ko-KR" altLang="en-US" dirty="0"/>
              <a:t>IO_COORDINATOR </a:t>
            </a:r>
            <a:r>
              <a:rPr lang="ko-KR" altLang="en-US" b="1" dirty="0"/>
              <a:t>USING</a:t>
            </a:r>
            <a:r>
              <a:rPr lang="ko-KR" altLang="en-US" dirty="0"/>
              <a:t>(CID);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5442026" y="5711466"/>
            <a:ext cx="907268" cy="6463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91" y="1497109"/>
            <a:ext cx="6796018" cy="4329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3-2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231153" y="4014995"/>
            <a:ext cx="5331011" cy="1776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53684" y="4002745"/>
            <a:ext cx="1273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User input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59967" y="5399867"/>
            <a:ext cx="2261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 table update</a:t>
            </a:r>
            <a:endParaRPr lang="ko-KR" altLang="en-US" b="1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7236986" y="4531707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25" y="1615817"/>
            <a:ext cx="4763934" cy="32901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27757"/>
          <a:stretch/>
        </p:blipFill>
        <p:spPr>
          <a:xfrm>
            <a:off x="3371850" y="670224"/>
            <a:ext cx="5551289" cy="32141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15718" b="18608"/>
          <a:stretch/>
        </p:blipFill>
        <p:spPr>
          <a:xfrm>
            <a:off x="4894951" y="3591590"/>
            <a:ext cx="3593504" cy="14786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47699" y="5410358"/>
            <a:ext cx="784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I</a:t>
            </a:r>
            <a:r>
              <a:rPr lang="en-US" altLang="ko-KR" sz="2000" dirty="0" smtClean="0"/>
              <a:t>nformation too fragmented!</a:t>
            </a:r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Takes too much time to gather and overview</a:t>
            </a:r>
          </a:p>
        </p:txBody>
      </p:sp>
    </p:spTree>
    <p:extLst>
      <p:ext uri="{BB962C8B-B14F-4D97-AF65-F5344CB8AC3E}">
        <p14:creationId xmlns:p14="http://schemas.microsoft.com/office/powerpoint/2010/main" val="23034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37188" y="5626967"/>
            <a:ext cx="3997068" cy="32265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7188" y="5304309"/>
            <a:ext cx="3997068" cy="32265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3-2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337188" y="502629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"UPDATE </a:t>
            </a:r>
            <a:r>
              <a:rPr lang="ko-KR" altLang="en-US" dirty="0" smtClean="0"/>
              <a:t>Region</a:t>
            </a:r>
            <a:endParaRPr lang="en-US" altLang="ko-KR" dirty="0" smtClean="0"/>
          </a:p>
          <a:p>
            <a:r>
              <a:rPr lang="ko-KR" altLang="en-US" b="1" dirty="0" smtClean="0"/>
              <a:t>SET </a:t>
            </a:r>
            <a:r>
              <a:rPr lang="ko-KR" altLang="en-US" dirty="0"/>
              <a:t>CID = "+req.body.coord_CID</a:t>
            </a:r>
            <a:r>
              <a:rPr lang="ko-KR" altLang="en-US" dirty="0" smtClean="0"/>
              <a:t>+"</a:t>
            </a:r>
            <a:endParaRPr lang="en-US" altLang="ko-KR" dirty="0" smtClean="0"/>
          </a:p>
          <a:p>
            <a:r>
              <a:rPr lang="ko-KR" altLang="en-US" b="1" dirty="0" smtClean="0"/>
              <a:t>WHERE </a:t>
            </a:r>
            <a:r>
              <a:rPr lang="ko-KR" altLang="en-US" dirty="0" smtClean="0"/>
              <a:t>RID </a:t>
            </a:r>
            <a:r>
              <a:rPr lang="ko-KR" altLang="en-US" dirty="0"/>
              <a:t>= "+req.body.region_CID+";";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61594"/>
              </p:ext>
            </p:extLst>
          </p:nvPr>
        </p:nvGraphicFramePr>
        <p:xfrm>
          <a:off x="514598" y="1724619"/>
          <a:ext cx="3021094" cy="2179320"/>
        </p:xfrm>
        <a:graphic>
          <a:graphicData uri="http://schemas.openxmlformats.org/drawingml/2006/table">
            <a:tbl>
              <a:tblPr/>
              <a:tblGrid>
                <a:gridCol w="358588"/>
                <a:gridCol w="1092786"/>
                <a:gridCol w="1127760"/>
                <a:gridCol w="4419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14599" y="1355287"/>
            <a:ext cx="964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03945"/>
              </p:ext>
            </p:extLst>
          </p:nvPr>
        </p:nvGraphicFramePr>
        <p:xfrm>
          <a:off x="5070558" y="2703987"/>
          <a:ext cx="3772107" cy="1981200"/>
        </p:xfrm>
        <a:graphic>
          <a:graphicData uri="http://schemas.openxmlformats.org/drawingml/2006/table">
            <a:tbl>
              <a:tblPr/>
              <a:tblGrid>
                <a:gridCol w="441960"/>
                <a:gridCol w="1133794"/>
                <a:gridCol w="1129553"/>
                <a:gridCol w="10668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Eunjae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Manager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Moonsung</a:t>
                      </a:r>
                      <a:r>
                        <a:rPr lang="en-US" sz="1100" dirty="0">
                          <a:effectLst/>
                        </a:rPr>
                        <a:t>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Senior 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Kun Young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Sejin Nam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Jee Soo Lim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Ji hyun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MiRan An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Seokwon Choi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Seung Hyun Sohn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070558" y="2334655"/>
            <a:ext cx="218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(IO_COORDINATOR)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7188" y="4164362"/>
            <a:ext cx="4452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Tuple identification by given RID </a:t>
            </a:r>
            <a:r>
              <a:rPr lang="en-US" altLang="ko-KR" b="1" dirty="0" smtClean="0"/>
              <a:t>(WHERE)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CID update </a:t>
            </a:r>
            <a:r>
              <a:rPr lang="en-US" altLang="ko-KR" b="1" dirty="0" smtClean="0"/>
              <a:t>(SET)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02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3-2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33" y="2124293"/>
            <a:ext cx="5773270" cy="10179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33" y="3638993"/>
            <a:ext cx="5773270" cy="1019224"/>
          </a:xfrm>
          <a:prstGeom prst="rect">
            <a:avLst/>
          </a:prstGeom>
        </p:spPr>
      </p:pic>
      <p:sp>
        <p:nvSpPr>
          <p:cNvPr id="9" name="왼쪽으로 구부러진 화살표 8"/>
          <p:cNvSpPr/>
          <p:nvPr/>
        </p:nvSpPr>
        <p:spPr>
          <a:xfrm rot="10800000">
            <a:off x="955602" y="2969101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왼쪽으로 구부러진 화살표 9"/>
          <p:cNvSpPr/>
          <p:nvPr/>
        </p:nvSpPr>
        <p:spPr>
          <a:xfrm>
            <a:off x="7682499" y="2969100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0247" y="4785593"/>
            <a:ext cx="146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Update result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96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3-2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943490"/>
            <a:ext cx="6129057" cy="587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530589"/>
            <a:ext cx="6129057" cy="5883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757078" y="3706026"/>
            <a:ext cx="5629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Input validity &amp; authority (password) check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(Code not shown)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26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6065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Conclusion</a:t>
            </a:r>
            <a:endParaRPr lang="ko-KR" altLang="en-US" sz="2500" dirty="0"/>
          </a:p>
        </p:txBody>
      </p:sp>
      <p:pic>
        <p:nvPicPr>
          <p:cNvPr id="5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2" y="1269535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130407" y="3633898"/>
            <a:ext cx="69911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/>
              <a:t>Our implemented service </a:t>
            </a:r>
            <a:r>
              <a:rPr lang="en-US" altLang="ko-KR" b="1" dirty="0"/>
              <a:t>provides functions </a:t>
            </a:r>
            <a:r>
              <a:rPr lang="en-US" altLang="ko-KR" b="1" dirty="0" smtClean="0"/>
              <a:t>below</a:t>
            </a:r>
            <a:endParaRPr lang="en-US" altLang="ko-KR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Search partner </a:t>
            </a:r>
            <a:r>
              <a:rPr lang="en-US" altLang="ko-KR" dirty="0" err="1" smtClean="0"/>
              <a:t>univ.</a:t>
            </a:r>
            <a:r>
              <a:rPr lang="en-US" altLang="ko-KR" dirty="0" smtClean="0"/>
              <a:t> by related KAIST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 and preferred region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</a:t>
            </a:r>
            <a:r>
              <a:rPr lang="en-US" altLang="ko-KR" dirty="0" smtClean="0"/>
              <a:t> specific </a:t>
            </a:r>
            <a:r>
              <a:rPr lang="en-US" altLang="ko-KR" dirty="0" err="1" smtClean="0"/>
              <a:t>univ.</a:t>
            </a:r>
            <a:r>
              <a:rPr lang="en-US" altLang="ko-KR" dirty="0" smtClean="0"/>
              <a:t> information in a single page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Check l</a:t>
            </a:r>
            <a:r>
              <a:rPr lang="en-US" altLang="ko-KR" dirty="0" smtClean="0"/>
              <a:t>anguage requirement and former reviews by a single keyword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 and maintain</a:t>
            </a:r>
            <a:r>
              <a:rPr lang="en-US" altLang="ko-KR" dirty="0" smtClean="0"/>
              <a:t> KAIST </a:t>
            </a:r>
            <a:r>
              <a:rPr lang="en-US" altLang="ko-KR" dirty="0" smtClean="0"/>
              <a:t>IO </a:t>
            </a:r>
            <a:r>
              <a:rPr lang="en-US" altLang="ko-KR" dirty="0" smtClean="0"/>
              <a:t>manager information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51395" y="6160159"/>
            <a:ext cx="8749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Capable of </a:t>
            </a:r>
            <a:r>
              <a:rPr lang="en-US" altLang="ko-KR" sz="2000" b="1" dirty="0" smtClean="0"/>
              <a:t>helping pre-exchange students in </a:t>
            </a:r>
            <a:r>
              <a:rPr lang="en-US" altLang="ko-KR" sz="2000" b="1" dirty="0" smtClean="0"/>
              <a:t>choosing </a:t>
            </a:r>
            <a:r>
              <a:rPr lang="en-US" altLang="ko-KR" sz="2000" b="1" dirty="0" smtClean="0"/>
              <a:t>their partner university</a:t>
            </a:r>
            <a:endParaRPr lang="ko-KR" altLang="en-US" sz="2000" b="1" dirty="0"/>
          </a:p>
        </p:txBody>
      </p:sp>
      <p:pic>
        <p:nvPicPr>
          <p:cNvPr id="17" name="Picture 10" descr="https://upload.wikimedia.org/wikipedia/commons/thumb/9/91/Winkel_triple_projection_SW.jpg/1920px-Winkel_triple_projection_S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06" y="341376"/>
            <a:ext cx="35235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kaist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47" y="1831114"/>
            <a:ext cx="1584847" cy="15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원호 18"/>
          <p:cNvSpPr/>
          <p:nvPr/>
        </p:nvSpPr>
        <p:spPr>
          <a:xfrm>
            <a:off x="2215195" y="854448"/>
            <a:ext cx="4078941" cy="2046302"/>
          </a:xfrm>
          <a:prstGeom prst="arc">
            <a:avLst>
              <a:gd name="adj1" fmla="val 10884913"/>
              <a:gd name="adj2" fmla="val 19187656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1161" y="1042433"/>
            <a:ext cx="56298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b="1" dirty="0" smtClean="0"/>
              <a:t>Basic requirements</a:t>
            </a:r>
          </a:p>
          <a:p>
            <a:pPr algn="just"/>
            <a:r>
              <a:rPr lang="en-US" altLang="ko-KR" sz="2000" dirty="0" smtClean="0"/>
              <a:t>Use MySQL DBMS 			-&gt; Done!</a:t>
            </a:r>
          </a:p>
          <a:p>
            <a:pPr algn="just"/>
            <a:r>
              <a:rPr lang="en-US" altLang="ko-KR" sz="2000" dirty="0" smtClean="0"/>
              <a:t>Provide a web interface			-&gt; Done!</a:t>
            </a:r>
            <a:endParaRPr lang="en-US" altLang="ko-KR" sz="2000" dirty="0"/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b="1" dirty="0" smtClean="0"/>
              <a:t>Operation requirements</a:t>
            </a:r>
            <a:endParaRPr lang="en-US" altLang="ko-KR" sz="2000" b="1" dirty="0"/>
          </a:p>
          <a:p>
            <a:pPr algn="just"/>
            <a:r>
              <a:rPr lang="en-US" altLang="ko-KR" sz="2000" dirty="0" smtClean="0"/>
              <a:t>Selection and projection 			-&gt; Done!</a:t>
            </a:r>
          </a:p>
          <a:p>
            <a:pPr algn="just"/>
            <a:r>
              <a:rPr lang="en-US" altLang="ko-KR" sz="2000" dirty="0" smtClean="0"/>
              <a:t>Insert					-&gt; Done!</a:t>
            </a:r>
          </a:p>
          <a:p>
            <a:pPr algn="just"/>
            <a:r>
              <a:rPr lang="en-US" altLang="ko-KR" sz="2000" dirty="0" smtClean="0"/>
              <a:t>Join					-&gt; Done!</a:t>
            </a:r>
          </a:p>
          <a:p>
            <a:pPr algn="just"/>
            <a:r>
              <a:rPr lang="en-US" altLang="ko-KR" sz="2000" dirty="0" smtClean="0"/>
              <a:t>Subquery				-&gt; Done!</a:t>
            </a:r>
          </a:p>
          <a:p>
            <a:pPr algn="just"/>
            <a:r>
              <a:rPr lang="en-US" altLang="ko-KR" sz="2000" dirty="0" smtClean="0"/>
              <a:t>Aggregation				-&gt; Done!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b="1" dirty="0" smtClean="0"/>
              <a:t>Optional</a:t>
            </a:r>
          </a:p>
          <a:p>
            <a:pPr algn="just"/>
            <a:r>
              <a:rPr lang="en-US" altLang="ko-KR" sz="2000" dirty="0" smtClean="0"/>
              <a:t>View or trigger (view)			-&gt; Done!</a:t>
            </a:r>
          </a:p>
        </p:txBody>
      </p:sp>
      <p:pic>
        <p:nvPicPr>
          <p:cNvPr id="6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57" y="4884850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3911" y="341376"/>
            <a:ext cx="36063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Project requirement sheet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6848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3594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What if…</a:t>
            </a:r>
            <a:endParaRPr lang="ko-KR" altLang="en-US" sz="2500" dirty="0"/>
          </a:p>
        </p:txBody>
      </p:sp>
      <p:pic>
        <p:nvPicPr>
          <p:cNvPr id="5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4" y="1122145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44386" y="1122145"/>
            <a:ext cx="28397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“</a:t>
            </a:r>
            <a:r>
              <a:rPr lang="en-US" altLang="ko-KR" sz="2000" b="1" dirty="0" err="1" smtClean="0"/>
              <a:t>Nupjuk</a:t>
            </a:r>
            <a:r>
              <a:rPr lang="en-US" altLang="ko-KR" sz="2000" b="1" dirty="0" smtClean="0"/>
              <a:t> Yi,</a:t>
            </a:r>
          </a:p>
          <a:p>
            <a:r>
              <a:rPr lang="en-US" altLang="ko-KR" sz="2000" b="1" dirty="0" smtClean="0"/>
              <a:t>School of Computing,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Hopes to go to European university”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 rot="1389757">
            <a:off x="5218516" y="1720903"/>
            <a:ext cx="1957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User information</a:t>
            </a:r>
            <a:endParaRPr lang="ko-KR" altLang="en-US" sz="2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783017" y="2753361"/>
            <a:ext cx="1852613" cy="2235199"/>
            <a:chOff x="6285547" y="2941400"/>
            <a:chExt cx="1852613" cy="2177959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6292214" y="3819524"/>
              <a:ext cx="1845946" cy="1299835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0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6484620" y="2941400"/>
              <a:ext cx="144780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Web UI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7208520" y="3341510"/>
              <a:ext cx="0" cy="6208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6285547" y="4229212"/>
              <a:ext cx="18459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Partner university DB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</p:grpSp>
      <p:sp>
        <p:nvSpPr>
          <p:cNvPr id="29" name="오른쪽 화살표 28"/>
          <p:cNvSpPr/>
          <p:nvPr/>
        </p:nvSpPr>
        <p:spPr>
          <a:xfrm rot="1417439">
            <a:off x="5209415" y="2063548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8994389">
            <a:off x="5210170" y="3357575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9005" y="3471894"/>
            <a:ext cx="43635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/>
              <a:t>Candidate partner universities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Related departments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Language of instruction, prerequisite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Former exchange students’ reviews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KAIST IO manager of duty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Provided scholarship</a:t>
            </a:r>
          </a:p>
        </p:txBody>
      </p:sp>
      <p:sp>
        <p:nvSpPr>
          <p:cNvPr id="32" name="TextBox 31"/>
          <p:cNvSpPr txBox="1"/>
          <p:nvPr/>
        </p:nvSpPr>
        <p:spPr>
          <a:xfrm rot="19819202">
            <a:off x="5443184" y="3050642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Display</a:t>
            </a:r>
            <a:endParaRPr lang="ko-KR" altLang="en-US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1117600" y="6149815"/>
            <a:ext cx="7016764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Providing immediate initial help for choosing partner university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911" y="341376"/>
            <a:ext cx="35892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(rough)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3130967" y="2857535"/>
            <a:ext cx="1656080" cy="718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Partner university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302000" y="1536756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4"/>
            <a:endCxn id="2" idx="0"/>
          </p:cNvCxnSpPr>
          <p:nvPr/>
        </p:nvCxnSpPr>
        <p:spPr>
          <a:xfrm flipH="1">
            <a:off x="3959007" y="2054916"/>
            <a:ext cx="135473" cy="802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14160" y="2503423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IO manager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11" idx="1"/>
            <a:endCxn id="2" idx="3"/>
          </p:cNvCxnSpPr>
          <p:nvPr/>
        </p:nvCxnSpPr>
        <p:spPr>
          <a:xfrm flipH="1">
            <a:off x="4787047" y="2798063"/>
            <a:ext cx="1827113" cy="418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14160" y="3686226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Scholarship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6" idx="1"/>
            <a:endCxn id="2" idx="3"/>
          </p:cNvCxnSpPr>
          <p:nvPr/>
        </p:nvCxnSpPr>
        <p:spPr>
          <a:xfrm flipH="1" flipV="1">
            <a:off x="4787047" y="3216807"/>
            <a:ext cx="1827113" cy="764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427220" y="4837386"/>
            <a:ext cx="1656080" cy="72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Language prerequisite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0"/>
            <a:endCxn id="2" idx="2"/>
          </p:cNvCxnSpPr>
          <p:nvPr/>
        </p:nvCxnSpPr>
        <p:spPr>
          <a:xfrm flipH="1" flipV="1">
            <a:off x="3959007" y="3576079"/>
            <a:ext cx="1296253" cy="126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71650" y="4832941"/>
            <a:ext cx="2105660" cy="727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Former exchange student’s review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>
            <a:stCxn id="26" idx="0"/>
            <a:endCxn id="2" idx="2"/>
          </p:cNvCxnSpPr>
          <p:nvPr/>
        </p:nvCxnSpPr>
        <p:spPr>
          <a:xfrm flipV="1">
            <a:off x="2824480" y="3576079"/>
            <a:ext cx="1134527" cy="1256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06864" y="3171293"/>
            <a:ext cx="1924576" cy="809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Department (education track)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2" idx="1"/>
            <a:endCxn id="30" idx="3"/>
          </p:cNvCxnSpPr>
          <p:nvPr/>
        </p:nvCxnSpPr>
        <p:spPr>
          <a:xfrm flipH="1">
            <a:off x="2631440" y="3216807"/>
            <a:ext cx="499527" cy="359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111628" y="142942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>
            <a:stCxn id="51" idx="4"/>
            <a:endCxn id="11" idx="0"/>
          </p:cNvCxnSpPr>
          <p:nvPr/>
        </p:nvCxnSpPr>
        <p:spPr>
          <a:xfrm flipH="1">
            <a:off x="7442200" y="1947582"/>
            <a:ext cx="461908" cy="55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223760" y="482990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16" idx="2"/>
            <a:endCxn id="56" idx="0"/>
          </p:cNvCxnSpPr>
          <p:nvPr/>
        </p:nvCxnSpPr>
        <p:spPr>
          <a:xfrm>
            <a:off x="7442200" y="4275506"/>
            <a:ext cx="574040" cy="55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886960" y="5978814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20" idx="2"/>
            <a:endCxn id="60" idx="0"/>
          </p:cNvCxnSpPr>
          <p:nvPr/>
        </p:nvCxnSpPr>
        <p:spPr>
          <a:xfrm>
            <a:off x="5255260" y="5560376"/>
            <a:ext cx="424180" cy="418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046480" y="5988238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stCxn id="26" idx="2"/>
            <a:endCxn id="64" idx="0"/>
          </p:cNvCxnSpPr>
          <p:nvPr/>
        </p:nvCxnSpPr>
        <p:spPr>
          <a:xfrm flipH="1">
            <a:off x="1838960" y="5560376"/>
            <a:ext cx="985520" cy="42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13911" y="2244343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30" idx="0"/>
            <a:endCxn id="66" idx="4"/>
          </p:cNvCxnSpPr>
          <p:nvPr/>
        </p:nvCxnSpPr>
        <p:spPr>
          <a:xfrm flipH="1" flipV="1">
            <a:off x="1206391" y="2762503"/>
            <a:ext cx="462761" cy="408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\Users\USER\AppData\Local\Microsoft\Windows\INetCache\Content.Word\v20181128 EXCHAN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909870"/>
            <a:ext cx="8467280" cy="5741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13911" y="341376"/>
            <a:ext cx="3355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(ERD)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6492240" y="6304002"/>
            <a:ext cx="2550160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500" b="1" u="sng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rimary key</a:t>
            </a:r>
            <a:r>
              <a:rPr lang="en-US" altLang="ko-KR" sz="15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en-US" altLang="ko-KR" sz="1500" b="1" u="sng" dirty="0" smtClean="0">
                <a:solidFill>
                  <a:srgbClr val="0909FF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Partial key</a:t>
            </a:r>
          </a:p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905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565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</a:t>
            </a:r>
            <a:endParaRPr lang="ko-KR" altLang="en-US" sz="2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34359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/>
                <a:gridCol w="709930"/>
                <a:gridCol w="955040"/>
                <a:gridCol w="1432560"/>
                <a:gridCol w="1402080"/>
                <a:gridCol w="1367790"/>
                <a:gridCol w="762000"/>
                <a:gridCol w="7620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64357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/>
                <a:gridCol w="1189983"/>
                <a:gridCol w="1518254"/>
                <a:gridCol w="5949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17975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/>
                <a:gridCol w="1158240"/>
                <a:gridCol w="944880"/>
                <a:gridCol w="802640"/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92380"/>
              </p:ext>
            </p:extLst>
          </p:nvPr>
        </p:nvGraphicFramePr>
        <p:xfrm>
          <a:off x="5479306" y="5369201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/>
                <a:gridCol w="98552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98451"/>
              </p:ext>
            </p:extLst>
          </p:nvPr>
        </p:nvGraphicFramePr>
        <p:xfrm>
          <a:off x="763412" y="5369201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/>
                <a:gridCol w="457200"/>
                <a:gridCol w="1220470"/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83103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/>
                <a:gridCol w="960120"/>
                <a:gridCol w="990600"/>
                <a:gridCol w="7848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43785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/>
                <a:gridCol w="871261"/>
                <a:gridCol w="1014763"/>
                <a:gridCol w="830261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57222" y="5092202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73115" y="5082181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019712" y="4466765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019712" y="1771174"/>
            <a:ext cx="0" cy="216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80749" y="4646765"/>
            <a:ext cx="4389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51209" y="1987174"/>
            <a:ext cx="0" cy="2775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51209" y="19871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16557" y="2491174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16557" y="3567594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004557" y="3215392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19712" y="5587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44529" y="5767174"/>
            <a:ext cx="675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16557" y="2493148"/>
            <a:ext cx="75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76557" y="1771174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7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71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275420" y="3395392"/>
            <a:ext cx="14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671209" y="4474544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73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1209" y="4762544"/>
            <a:ext cx="52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416126" y="5747321"/>
            <a:ext cx="43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41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0749" y="2098934"/>
            <a:ext cx="0" cy="254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4529" y="1885574"/>
            <a:ext cx="0" cy="388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0749" y="209893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344529" y="18855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149252" y="1771174"/>
            <a:ext cx="0" cy="32776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913032" y="1771174"/>
            <a:ext cx="0" cy="1144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38437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 (FD: 2NF)</a:t>
            </a:r>
            <a:endParaRPr lang="ko-KR" altLang="en-US" sz="25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6257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/>
                <a:gridCol w="709930"/>
                <a:gridCol w="955040"/>
                <a:gridCol w="1432560"/>
                <a:gridCol w="1402080"/>
                <a:gridCol w="1367790"/>
                <a:gridCol w="762000"/>
                <a:gridCol w="7620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54055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/>
                <a:gridCol w="1189983"/>
                <a:gridCol w="1518254"/>
                <a:gridCol w="5949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92933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/>
                <a:gridCol w="1158240"/>
                <a:gridCol w="944880"/>
                <a:gridCol w="802640"/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83938"/>
              </p:ext>
            </p:extLst>
          </p:nvPr>
        </p:nvGraphicFramePr>
        <p:xfrm>
          <a:off x="5473116" y="5380320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/>
                <a:gridCol w="98552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07672"/>
              </p:ext>
            </p:extLst>
          </p:nvPr>
        </p:nvGraphicFramePr>
        <p:xfrm>
          <a:off x="757222" y="5380320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/>
                <a:gridCol w="457200"/>
                <a:gridCol w="1220470"/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96374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/>
                <a:gridCol w="960120"/>
                <a:gridCol w="990600"/>
                <a:gridCol w="7848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53249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/>
                <a:gridCol w="871261"/>
                <a:gridCol w="1014763"/>
                <a:gridCol w="830261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51032" y="5103321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466925" y="5093300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997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97609" y="195117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1563686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2377051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59664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055927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644906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749300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341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63686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377051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59664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055927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644906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749300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8341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97609" y="219213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997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998227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83309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323517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4234322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98227" y="338787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2929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23517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4234322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98227" y="361139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998227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71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6391898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7348970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823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15527" y="338698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391898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7348970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823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715527" y="360534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571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377051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373230" y="2425474"/>
            <a:ext cx="59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8313230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9122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29828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7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50699" y="4659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7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50699" y="4913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1936960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10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981474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70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6381898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7338970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22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705527" y="4654156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753366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6478283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753366" y="575844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473366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753366" y="597180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5762111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391898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7348970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823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715527" y="382886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571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4377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Time for actual demonstration…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7" y="950976"/>
            <a:ext cx="595276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1607</Words>
  <Application>Microsoft Office PowerPoint</Application>
  <PresentationFormat>화면 슬라이드 쇼(4:3)</PresentationFormat>
  <Paragraphs>853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Arial Unicode MS</vt:lpstr>
      <vt:lpstr>굴림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JINWOO</dc:creator>
  <cp:lastModifiedBy>KIM JINWOO</cp:lastModifiedBy>
  <cp:revision>645</cp:revision>
  <dcterms:created xsi:type="dcterms:W3CDTF">2018-11-30T13:33:51Z</dcterms:created>
  <dcterms:modified xsi:type="dcterms:W3CDTF">2018-12-02T07:27:02Z</dcterms:modified>
</cp:coreProperties>
</file>