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92" r:id="rId10"/>
    <p:sldId id="264" r:id="rId11"/>
    <p:sldId id="265" r:id="rId12"/>
    <p:sldId id="266" r:id="rId13"/>
    <p:sldId id="284" r:id="rId14"/>
    <p:sldId id="277" r:id="rId15"/>
    <p:sldId id="285" r:id="rId16"/>
    <p:sldId id="267" r:id="rId17"/>
    <p:sldId id="286" r:id="rId18"/>
    <p:sldId id="278" r:id="rId19"/>
    <p:sldId id="269" r:id="rId20"/>
    <p:sldId id="287" r:id="rId21"/>
    <p:sldId id="270" r:id="rId22"/>
    <p:sldId id="271" r:id="rId23"/>
    <p:sldId id="288" r:id="rId24"/>
    <p:sldId id="280" r:id="rId25"/>
    <p:sldId id="279" r:id="rId26"/>
    <p:sldId id="272" r:id="rId27"/>
    <p:sldId id="273" r:id="rId28"/>
    <p:sldId id="275" r:id="rId29"/>
    <p:sldId id="282" r:id="rId30"/>
    <p:sldId id="274" r:id="rId31"/>
    <p:sldId id="276" r:id="rId32"/>
    <p:sldId id="283" r:id="rId33"/>
    <p:sldId id="281" r:id="rId34"/>
    <p:sldId id="291" r:id="rId35"/>
    <p:sldId id="28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  <p14:sldId id="292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84"/>
            <p14:sldId id="277"/>
            <p14:sldId id="285"/>
            <p14:sldId id="267"/>
            <p14:sldId id="286"/>
            <p14:sldId id="278"/>
            <p14:sldId id="269"/>
            <p14:sldId id="287"/>
            <p14:sldId id="270"/>
            <p14:sldId id="271"/>
            <p14:sldId id="288"/>
            <p14:sldId id="280"/>
            <p14:sldId id="279"/>
            <p14:sldId id="272"/>
            <p14:sldId id="273"/>
            <p14:sldId id="275"/>
            <p14:sldId id="282"/>
            <p14:sldId id="274"/>
            <p14:sldId id="276"/>
            <p14:sldId id="283"/>
            <p14:sldId id="281"/>
          </p14:sldIdLst>
        </p14:section>
        <p14:section name="Conclusion" id="{0C62CB08-2782-48D2-8FF4-D0B1BC716DAC}">
          <p14:sldIdLst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BA9"/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9" y="1693679"/>
            <a:ext cx="7906770" cy="4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tab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3076627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04989" y="2469236"/>
            <a:ext cx="247296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Dept</a:t>
            </a:r>
            <a:r>
              <a:rPr lang="en-US" altLang="ko-KR" b="1" dirty="0" smtClean="0"/>
              <a:t>, region </a:t>
            </a:r>
            <a:r>
              <a:rPr lang="en-US" altLang="ko-KR" dirty="0" smtClean="0"/>
              <a:t> 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04989" y="3999940"/>
            <a:ext cx="2472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track, country, language, TO, scholarship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687837" y="3004728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880" y="5288280"/>
            <a:ext cx="179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University names</a:t>
            </a:r>
          </a:p>
          <a:p>
            <a:pPr algn="ctr"/>
            <a:r>
              <a:rPr lang="en-US" altLang="ko-KR" dirty="0" smtClean="0"/>
              <a:t>(may overlap)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3640" y="5289163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Education tracks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2044" y="5289163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Supplementary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0688"/>
              </p:ext>
            </p:extLst>
          </p:nvPr>
        </p:nvGraphicFramePr>
        <p:xfrm>
          <a:off x="616222" y="1288942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19280"/>
              </p:ext>
            </p:extLst>
          </p:nvPr>
        </p:nvGraphicFramePr>
        <p:xfrm>
          <a:off x="5897325" y="4347253"/>
          <a:ext cx="2849880" cy="2179320"/>
        </p:xfrm>
        <a:graphic>
          <a:graphicData uri="http://schemas.openxmlformats.org/drawingml/2006/table">
            <a:tbl>
              <a:tblPr/>
              <a:tblGrid>
                <a:gridCol w="396240"/>
                <a:gridCol w="958578"/>
                <a:gridCol w="1137920"/>
                <a:gridCol w="357142"/>
              </a:tblGrid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6221" y="920265"/>
            <a:ext cx="137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5897325" y="3977921"/>
            <a:ext cx="94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80658"/>
              </p:ext>
            </p:extLst>
          </p:nvPr>
        </p:nvGraphicFramePr>
        <p:xfrm>
          <a:off x="616222" y="4347253"/>
          <a:ext cx="2936629" cy="2150136"/>
        </p:xfrm>
        <a:graphic>
          <a:graphicData uri="http://schemas.openxmlformats.org/drawingml/2006/table">
            <a:tbl>
              <a:tblPr/>
              <a:tblGrid>
                <a:gridCol w="361496"/>
                <a:gridCol w="401662"/>
                <a:gridCol w="2173471"/>
              </a:tblGrid>
              <a:tr h="11557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DID</a:t>
                      </a: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Univ_track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Chemical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Computer Science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 and Electronic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Industrial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Mathematics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Mechanical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Biomedical Engineering</a:t>
                      </a: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8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0083" marR="20083" marT="13389" marB="1338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16221" y="3977921"/>
            <a:ext cx="13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HAS_TRACK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550064" y="5301235"/>
            <a:ext cx="23500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(User input: DID, RID)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3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711230"/>
            <a:ext cx="2450413" cy="37132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714297"/>
            <a:ext cx="1112628" cy="36826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301389" y="4076175"/>
            <a:ext cx="133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(Inline view)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DID, RID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0" y="3714297"/>
            <a:ext cx="245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291609"/>
            <a:ext cx="8729472" cy="3575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40550" y="1136741"/>
            <a:ext cx="137948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b="1" dirty="0" smtClean="0"/>
              <a:t>Aggregation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34472" y="1201273"/>
            <a:ext cx="223328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7264" y="5313431"/>
            <a:ext cx="8729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SELECT COUNT(*) </a:t>
            </a:r>
            <a:r>
              <a:rPr lang="ko-KR" altLang="en-US" dirty="0" smtClean="0"/>
              <a:t>AS </a:t>
            </a:r>
            <a:r>
              <a:rPr lang="ko-KR" altLang="en-US" b="1" dirty="0" smtClean="0"/>
              <a:t>Count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TRACK_N_UNIV </a:t>
            </a:r>
            <a:endParaRPr lang="ko-KR" altLang="en-US" dirty="0" smtClean="0"/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DID = </a:t>
            </a:r>
            <a:r>
              <a:rPr lang="en-US" altLang="ko-KR" dirty="0" smtClean="0"/>
              <a:t>‘ + </a:t>
            </a:r>
            <a:r>
              <a:rPr lang="en-US" altLang="ko-KR" dirty="0" err="1" smtClean="0"/>
              <a:t>req.body.user_dept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‘ </a:t>
            </a:r>
            <a:r>
              <a:rPr lang="en-US" altLang="ko-KR" dirty="0"/>
              <a:t>AND RID IN </a:t>
            </a:r>
            <a:r>
              <a:rPr lang="en-US" altLang="ko-KR" dirty="0" smtClean="0"/>
              <a:t>‘ </a:t>
            </a:r>
            <a:r>
              <a:rPr lang="en-US" altLang="ko-KR" dirty="0"/>
              <a:t>+ </a:t>
            </a:r>
            <a:r>
              <a:rPr lang="en-US" altLang="ko-KR" dirty="0" err="1" smtClean="0"/>
              <a:t>region_str_set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340174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51308" y="4440245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951308" y="5830145"/>
            <a:ext cx="275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test type, language, requisite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876603" y="4961985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8202"/>
              </p:ext>
            </p:extLst>
          </p:nvPr>
        </p:nvGraphicFramePr>
        <p:xfrm>
          <a:off x="413911" y="1501223"/>
          <a:ext cx="2961043" cy="1981200"/>
        </p:xfrm>
        <a:graphic>
          <a:graphicData uri="http://schemas.openxmlformats.org/drawingml/2006/table">
            <a:tbl>
              <a:tblPr/>
              <a:tblGrid>
                <a:gridCol w="429829"/>
                <a:gridCol w="811899"/>
                <a:gridCol w="945623"/>
                <a:gridCol w="7736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CEFR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>
                          <a:effectLst/>
                          <a:latin typeface="+mn-lt"/>
                        </a:rPr>
                        <a:t>B1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iBT-TOEFL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IELTS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204"/>
              </p:ext>
            </p:extLst>
          </p:nvPr>
        </p:nvGraphicFramePr>
        <p:xfrm>
          <a:off x="413911" y="4081605"/>
          <a:ext cx="8130983" cy="2509188"/>
        </p:xfrm>
        <a:graphic>
          <a:graphicData uri="http://schemas.openxmlformats.org/drawingml/2006/table">
            <a:tbl>
              <a:tblPr/>
              <a:tblGrid>
                <a:gridCol w="387825"/>
                <a:gridCol w="2348198"/>
                <a:gridCol w="892459"/>
                <a:gridCol w="966821"/>
                <a:gridCol w="1303020"/>
                <a:gridCol w="1082040"/>
                <a:gridCol w="662940"/>
                <a:gridCol w="487680"/>
              </a:tblGrid>
              <a:tr h="947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Country_id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Language_id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Available_number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Undergraduate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Graduate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14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Instituto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Tecnologico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 Buenos Aires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Spanish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New South Wales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Queensland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RMIT(Royal Melbourne Institute of Technology)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Sydney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Monash University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Polytechnique de Louvain [Universite catholique de Louvain (UCL)]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Belgium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French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Universiti Brunei Darussalam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Brunei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Waterloo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Canada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English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 smtClean="0">
                          <a:effectLst/>
                          <a:latin typeface="+mn-lt"/>
                        </a:rPr>
                        <a:t>…</a:t>
                      </a:r>
                      <a:endParaRPr lang="en-US" altLang="ko-KR" sz="1100" dirty="0">
                        <a:effectLst/>
                        <a:latin typeface="+mn-lt"/>
                      </a:endParaRPr>
                    </a:p>
                  </a:txBody>
                  <a:tcPr marL="22491" marR="22491" marT="14994" marB="1499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14908" y="3712928"/>
            <a:ext cx="1362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UNIVERSITY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13911" y="1131891"/>
            <a:ext cx="258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LANGUAGE_CERTIFICATE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479402" y="2137880"/>
            <a:ext cx="3616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Join, </a:t>
            </a:r>
            <a:r>
              <a:rPr lang="en-US" altLang="ko-KR" sz="2000" b="1" dirty="0" smtClean="0"/>
              <a:t>select</a:t>
            </a:r>
            <a:r>
              <a:rPr lang="en-US" altLang="ko-KR" sz="2000" dirty="0" smtClean="0"/>
              <a:t> tuples of given UID and </a:t>
            </a:r>
            <a:r>
              <a:rPr lang="en-US" altLang="ko-KR" sz="2000" b="1" dirty="0" smtClean="0"/>
              <a:t>project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1-2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413911" y="1073188"/>
            <a:ext cx="8376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A.Name, Type, B.Language_id as Language, </a:t>
            </a:r>
            <a:r>
              <a:rPr lang="ko-KR" altLang="en-US" dirty="0" smtClean="0"/>
              <a:t>Requisite</a:t>
            </a:r>
            <a:endParaRPr lang="en-US" altLang="ko-KR" dirty="0" smtClean="0"/>
          </a:p>
          <a:p>
            <a:r>
              <a:rPr lang="ko-KR" altLang="en-US" b="1" dirty="0" smtClean="0"/>
              <a:t>FROM </a:t>
            </a:r>
            <a:r>
              <a:rPr lang="ko-KR" altLang="en-US" dirty="0"/>
              <a:t>(UNIVERSITY AS </a:t>
            </a:r>
            <a:r>
              <a:rPr lang="ko-KR" altLang="en-US" dirty="0" smtClean="0"/>
              <a:t>A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INNER JOIN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LANGUAGE_CERTIFICATE </a:t>
            </a:r>
            <a:r>
              <a:rPr lang="ko-KR" altLang="en-US" dirty="0"/>
              <a:t>AS </a:t>
            </a:r>
            <a:r>
              <a:rPr lang="ko-KR" altLang="en-US" dirty="0" smtClean="0"/>
              <a:t>B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b="1" dirty="0" smtClean="0"/>
              <a:t>USING</a:t>
            </a:r>
            <a:r>
              <a:rPr lang="ko-KR" altLang="en-US" dirty="0" smtClean="0"/>
              <a:t> </a:t>
            </a:r>
            <a:r>
              <a:rPr lang="ko-KR" altLang="en-US" dirty="0"/>
              <a:t>(UID</a:t>
            </a:r>
            <a:r>
              <a:rPr lang="ko-KR" altLang="en-US" dirty="0" smtClean="0"/>
              <a:t>))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/>
              <a:t>A.Name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 + "%';"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66" y="4029455"/>
            <a:ext cx="5195068" cy="2359154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4118366" y="3013960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25600" y="2123440"/>
            <a:ext cx="4358639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4239" y="2123440"/>
            <a:ext cx="27578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Keyword </a:t>
            </a:r>
            <a:r>
              <a:rPr lang="en-US" altLang="ko-KR" dirty="0" smtClean="0"/>
              <a:t>user input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092570" y="3604522"/>
            <a:ext cx="25411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 smtClean="0"/>
              <a:t>Univ</a:t>
            </a:r>
            <a:r>
              <a:rPr lang="en-US" altLang="ko-KR" b="1" dirty="0" smtClean="0"/>
              <a:t> name, former exchange student, review URL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6909534" y="2634121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5880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name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Select </a:t>
            </a:r>
            <a:r>
              <a:rPr lang="en-US" altLang="ko-KR" dirty="0"/>
              <a:t>tuples </a:t>
            </a:r>
            <a:r>
              <a:rPr lang="en-US" altLang="ko-KR" dirty="0" smtClean="0"/>
              <a:t>matching </a:t>
            </a:r>
            <a:r>
              <a:rPr lang="en-US" altLang="ko-KR" dirty="0"/>
              <a:t>given </a:t>
            </a:r>
            <a:r>
              <a:rPr lang="en-US" altLang="ko-KR" dirty="0" smtClean="0"/>
              <a:t>university name </a:t>
            </a:r>
            <a:r>
              <a:rPr lang="en-US" altLang="ko-KR" dirty="0"/>
              <a:t>and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6320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019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2462784"/>
            <a:ext cx="5976026" cy="4139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486400" y="3169920"/>
            <a:ext cx="1109472" cy="33406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11" y="1143557"/>
            <a:ext cx="831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"SELECT </a:t>
            </a:r>
            <a:r>
              <a:rPr lang="ko-KR" altLang="en-US" dirty="0"/>
              <a:t>Univ_name, Name, </a:t>
            </a:r>
            <a:r>
              <a:rPr lang="ko-KR" altLang="en-US" dirty="0" smtClean="0"/>
              <a:t>URL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FORMER_EXCHANGE</a:t>
            </a:r>
            <a:endParaRPr lang="en-US" altLang="ko-KR" dirty="0" smtClean="0"/>
          </a:p>
          <a:p>
            <a:r>
              <a:rPr lang="ko-KR" altLang="en-US" b="1" dirty="0" smtClean="0"/>
              <a:t>WHERE</a:t>
            </a:r>
            <a:r>
              <a:rPr lang="ko-KR" altLang="en-US" dirty="0" smtClean="0"/>
              <a:t> </a:t>
            </a:r>
            <a:r>
              <a:rPr lang="ko-KR" altLang="en-US" dirty="0"/>
              <a:t>Univ_name </a:t>
            </a:r>
            <a:r>
              <a:rPr lang="ko-KR" altLang="en-US" b="1" dirty="0"/>
              <a:t>LIKE</a:t>
            </a:r>
            <a:r>
              <a:rPr lang="ko-KR" altLang="en-US" dirty="0"/>
              <a:t> </a:t>
            </a:r>
            <a:r>
              <a:rPr lang="ko-KR" altLang="en-US" dirty="0" smtClean="0"/>
              <a:t>'%" </a:t>
            </a:r>
            <a:r>
              <a:rPr lang="en-US" altLang="ko-KR" dirty="0" smtClean="0"/>
              <a:t>+ </a:t>
            </a:r>
            <a:r>
              <a:rPr lang="en-US" altLang="ko-KR" dirty="0" err="1"/>
              <a:t>req.body.univ</a:t>
            </a:r>
            <a:r>
              <a:rPr lang="en-US" altLang="ko-KR" dirty="0"/>
              <a:t>+ "%';"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32999" y="3593650"/>
            <a:ext cx="3960977" cy="2762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33319" y="3593650"/>
            <a:ext cx="127387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User input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692816" y="5435365"/>
            <a:ext cx="1754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Review table modification</a:t>
            </a:r>
            <a:endParaRPr lang="ko-KR" altLang="en-US" sz="2000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116621" y="4307586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412914" y="5362231"/>
            <a:ext cx="729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Locate university id from user input – </a:t>
            </a:r>
            <a:r>
              <a:rPr lang="en-US" altLang="ko-KR" b="1" dirty="0" smtClean="0"/>
              <a:t>LIKE</a:t>
            </a:r>
            <a:r>
              <a:rPr lang="en-US" altLang="ko-KR" dirty="0" smtClean="0"/>
              <a:t> command (UNIVERSITY table)</a:t>
            </a:r>
          </a:p>
          <a:p>
            <a:pPr marL="342900" indent="-342900">
              <a:buAutoNum type="arabicParenBoth"/>
            </a:pPr>
            <a:endParaRPr lang="en-US" altLang="ko-KR" dirty="0" smtClean="0"/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Further </a:t>
            </a:r>
            <a:r>
              <a:rPr lang="en-US" altLang="ko-KR" b="1" dirty="0" smtClean="0"/>
              <a:t>insert / delete </a:t>
            </a:r>
            <a:r>
              <a:rPr lang="en-US" altLang="ko-KR" dirty="0" smtClean="0"/>
              <a:t>operations on FORMER_EXCHANGE table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53403"/>
              </p:ext>
            </p:extLst>
          </p:nvPr>
        </p:nvGraphicFramePr>
        <p:xfrm>
          <a:off x="412914" y="1470445"/>
          <a:ext cx="7886700" cy="3522454"/>
        </p:xfrm>
        <a:graphic>
          <a:graphicData uri="http://schemas.openxmlformats.org/drawingml/2006/table">
            <a:tbl>
              <a:tblPr/>
              <a:tblGrid>
                <a:gridCol w="318594"/>
                <a:gridCol w="1412633"/>
                <a:gridCol w="823535"/>
                <a:gridCol w="832362"/>
                <a:gridCol w="4499576"/>
              </a:tblGrid>
              <a:tr h="1562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UID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Univ_name</a:t>
                      </a:r>
                      <a:endParaRPr lang="en-US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URL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Dortmund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Doyeon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Reports&amp;guid=2031d67b-3ab7-e811-940f-2c44fd7df8b9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Darmstadt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 Jongeun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Reports&amp;guid=03bdad82-b1b3-e811-940f-2c44fd7df8b9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KIM JIN HEE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Reports&amp;guid=227d1a65-55b2-e811-940f-2c44fd7df8b9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Linkoping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kihwan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Reports&amp;guid=6a70907f-46b2-e811-940f-2c44fd7df8b9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University of Leeds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Park Moon Deok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Reports&amp;guid=f26220f0-05b2-e811-940f-2c44fd7df8b9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fr-F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Ecole Nationale Superieure des Mines de Saint-Etienne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 Yongjun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=327816f1-d7b1-e811-940f-2c44fd7df8b9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Technical University of Denmark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Shon Hyoung Uk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=53b8bb39-c5b1-e811-940f-2c44fd7df8b9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Nanyang Technological University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 Jae Han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2018-09-06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https://io.kaist.ac.kr/part/board_view.do?menuName=Experience </a:t>
                      </a:r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Reports&amp;guid</a:t>
                      </a: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=2adf1bd5-8fb1-e811-940f-2c44fd7df8b9</a:t>
                      </a: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5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9D0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034" marR="18034" marT="12022" marB="1202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12914" y="1101113"/>
            <a:ext cx="222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FORMER_EXCHANGE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402541" y="1690373"/>
            <a:ext cx="502460" cy="28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986524" y="2679762"/>
            <a:ext cx="1141659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 </a:t>
            </a:r>
            <a:r>
              <a:rPr lang="en-US" altLang="ko-KR" b="1" dirty="0"/>
              <a:t>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</a:t>
            </a:r>
            <a:r>
              <a:rPr lang="en-US" altLang="ko-KR" dirty="0" smtClean="0"/>
              <a:t>;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smtClean="0"/>
              <a:t>"</a:t>
            </a:r>
            <a:r>
              <a:rPr lang="ko-KR" altLang="en-US" b="1" dirty="0"/>
              <a:t>INSERT INTO </a:t>
            </a:r>
            <a:r>
              <a:rPr lang="ko-KR" altLang="en-US" dirty="0" smtClean="0"/>
              <a:t>FORMER_EXCHANGE</a:t>
            </a:r>
            <a:endParaRPr lang="en-US" altLang="ko-KR" dirty="0" smtClean="0"/>
          </a:p>
          <a:p>
            <a:r>
              <a:rPr lang="ko-KR" altLang="en-US" b="1" dirty="0" smtClean="0"/>
              <a:t>VALUES </a:t>
            </a:r>
            <a:r>
              <a:rPr lang="ko-KR" altLang="en-US" dirty="0"/>
              <a:t>("+uid +", '"+univName+"', '"+req.body.author+"', </a:t>
            </a:r>
            <a:r>
              <a:rPr lang="ko-KR" altLang="en-US" dirty="0" smtClean="0"/>
              <a:t>'"+today</a:t>
            </a:r>
            <a:r>
              <a:rPr lang="ko-KR" altLang="en-US" dirty="0"/>
              <a:t>+"', '"+req.body.URL+"')";</a:t>
            </a:r>
          </a:p>
        </p:txBody>
      </p:sp>
      <p:sp>
        <p:nvSpPr>
          <p:cNvPr id="11" name="오른쪽 화살표 10"/>
          <p:cNvSpPr/>
          <p:nvPr/>
        </p:nvSpPr>
        <p:spPr>
          <a:xfrm rot="162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86524" y="2683353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Insertion</a:t>
            </a:r>
            <a:endParaRPr lang="en-US" altLang="ko-KR" sz="2000" dirty="0"/>
          </a:p>
        </p:txBody>
      </p:sp>
      <p:sp>
        <p:nvSpPr>
          <p:cNvPr id="9" name="오른쪽 중괄호 8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Locate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986524" y="2679762"/>
            <a:ext cx="1093441" cy="4037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2503" y="5896061"/>
            <a:ext cx="8674610" cy="67092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2503" y="4209890"/>
            <a:ext cx="4203193" cy="156220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222503" y="4258658"/>
            <a:ext cx="8674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"SELECT </a:t>
            </a:r>
            <a:r>
              <a:rPr lang="en-US" altLang="ko-KR" dirty="0"/>
              <a:t>UID, </a:t>
            </a:r>
            <a:r>
              <a:rPr lang="en-US" altLang="ko-KR" dirty="0" smtClean="0"/>
              <a:t>Name</a:t>
            </a:r>
          </a:p>
          <a:p>
            <a:r>
              <a:rPr lang="en-US" altLang="ko-KR" b="1" dirty="0" smtClean="0"/>
              <a:t>FROM </a:t>
            </a:r>
            <a:r>
              <a:rPr lang="en-US" altLang="ko-KR" dirty="0" smtClean="0"/>
              <a:t>UNIVERSITY</a:t>
            </a:r>
          </a:p>
          <a:p>
            <a:r>
              <a:rPr lang="en-US" altLang="ko-KR" b="1" dirty="0" smtClean="0"/>
              <a:t>WHERE </a:t>
            </a:r>
            <a:r>
              <a:rPr lang="en-US" altLang="ko-KR" dirty="0"/>
              <a:t>Name</a:t>
            </a:r>
            <a:r>
              <a:rPr lang="en-US" altLang="ko-KR" b="1" dirty="0"/>
              <a:t> LIKE </a:t>
            </a:r>
            <a:r>
              <a:rPr lang="en-US" altLang="ko-KR" dirty="0"/>
              <a:t>'%"+</a:t>
            </a:r>
            <a:r>
              <a:rPr lang="en-US" altLang="ko-KR" dirty="0" err="1"/>
              <a:t>req.body.univ</a:t>
            </a:r>
            <a:r>
              <a:rPr lang="en-US" altLang="ko-KR" dirty="0"/>
              <a:t>+"%'";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/>
              <a:t>uid</a:t>
            </a:r>
            <a:r>
              <a:rPr lang="en-US" altLang="ko-KR" dirty="0"/>
              <a:t> = rows[0].UID;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"</a:t>
            </a:r>
            <a:r>
              <a:rPr lang="en-US" altLang="ko-KR" b="1" dirty="0"/>
              <a:t>DELETE FROM </a:t>
            </a:r>
            <a:r>
              <a:rPr lang="en-US" altLang="ko-KR" dirty="0" smtClean="0"/>
              <a:t>FORMER_EXCHANGE</a:t>
            </a:r>
          </a:p>
          <a:p>
            <a:r>
              <a:rPr lang="en-US" altLang="ko-KR" b="1" dirty="0" smtClean="0"/>
              <a:t>WHERE</a:t>
            </a:r>
            <a:r>
              <a:rPr lang="en-US" altLang="ko-KR" dirty="0" smtClean="0"/>
              <a:t> </a:t>
            </a:r>
            <a:r>
              <a:rPr lang="en-US" altLang="ko-KR" dirty="0"/>
              <a:t>UID = </a:t>
            </a:r>
            <a:r>
              <a:rPr lang="en-US" altLang="ko-KR" dirty="0" smtClean="0"/>
              <a:t>'" + </a:t>
            </a:r>
            <a:r>
              <a:rPr lang="en-US" altLang="ko-KR" dirty="0" err="1" smtClean="0"/>
              <a:t>uid</a:t>
            </a:r>
            <a:r>
              <a:rPr lang="en-US" altLang="ko-KR" dirty="0" smtClean="0"/>
              <a:t> + "' </a:t>
            </a:r>
            <a:r>
              <a:rPr lang="en-US" altLang="ko-KR" dirty="0"/>
              <a:t>and Name = </a:t>
            </a:r>
            <a:r>
              <a:rPr lang="en-US" altLang="ko-KR" dirty="0" smtClean="0"/>
              <a:t> " + </a:t>
            </a:r>
            <a:r>
              <a:rPr lang="en-US" altLang="ko-KR" dirty="0" err="1" smtClean="0"/>
              <a:t>req.body.author</a:t>
            </a:r>
            <a:r>
              <a:rPr lang="en-US" altLang="ko-KR" dirty="0" smtClean="0"/>
              <a:t> + "';"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14" y="3480123"/>
            <a:ext cx="2796988" cy="5866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1063348"/>
            <a:ext cx="5844988" cy="121975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5400000">
            <a:off x="4118364" y="2468882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86524" y="2683353"/>
            <a:ext cx="109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Deletion</a:t>
            </a:r>
            <a:endParaRPr lang="en-US" altLang="ko-KR" sz="2000" dirty="0"/>
          </a:p>
        </p:txBody>
      </p:sp>
      <p:sp>
        <p:nvSpPr>
          <p:cNvPr id="16" name="오른쪽 중괄호 15"/>
          <p:cNvSpPr/>
          <p:nvPr/>
        </p:nvSpPr>
        <p:spPr>
          <a:xfrm>
            <a:off x="4425696" y="4258658"/>
            <a:ext cx="384046" cy="146467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6524" y="4790939"/>
            <a:ext cx="350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Locate</a:t>
            </a:r>
            <a:r>
              <a:rPr lang="en-US" altLang="ko-KR" dirty="0" smtClean="0"/>
              <a:t> university id from user input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8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2-2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879078"/>
            <a:ext cx="6129057" cy="5870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466177"/>
            <a:ext cx="6129057" cy="58833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900546" y="3641614"/>
            <a:ext cx="5342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Input validity check</a:t>
            </a:r>
          </a:p>
          <a:p>
            <a:r>
              <a:rPr lang="en-US" altLang="ko-KR" dirty="0" smtClean="0"/>
              <a:t>Ensuring </a:t>
            </a:r>
            <a:r>
              <a:rPr lang="en-US" altLang="ko-KR" b="1" dirty="0" smtClean="0"/>
              <a:t>entity integrity constraint </a:t>
            </a:r>
            <a:r>
              <a:rPr lang="en-US" altLang="ko-KR" dirty="0" smtClean="0"/>
              <a:t>(insertion) or checking if there’s no matching tuple (deletion)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(Code not shown)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3" y="1497106"/>
            <a:ext cx="6819954" cy="43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231154" y="2616499"/>
            <a:ext cx="4264212" cy="11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95367" y="2836894"/>
            <a:ext cx="1999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Visualize</a:t>
            </a:r>
            <a:endParaRPr lang="ko-KR" altLang="en-US" b="1" dirty="0"/>
          </a:p>
          <a:p>
            <a:pPr algn="ctr"/>
            <a:r>
              <a:rPr lang="en-US" altLang="ko-KR" b="1" dirty="0" smtClean="0"/>
              <a:t>whole relationship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380659" y="4840111"/>
            <a:ext cx="6086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</a:t>
            </a:r>
            <a:r>
              <a:rPr lang="ko-KR" altLang="en-US" b="1" dirty="0"/>
              <a:t>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REGION.RID, </a:t>
            </a:r>
            <a:r>
              <a:rPr lang="ko-KR" altLang="en-US" dirty="0" smtClean="0"/>
              <a:t>REGION.Region,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IO_COORDINATOR.Name,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IO_COORDINATOR.Position,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IO_COORDINATOR.Tel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7045"/>
              </p:ext>
            </p:extLst>
          </p:nvPr>
        </p:nvGraphicFramePr>
        <p:xfrm>
          <a:off x="959224" y="1484336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7539"/>
              </p:ext>
            </p:extLst>
          </p:nvPr>
        </p:nvGraphicFramePr>
        <p:xfrm>
          <a:off x="4654717" y="1583396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59225" y="1115004"/>
            <a:ext cx="95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654717" y="1214064"/>
            <a:ext cx="201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IO_COORDINATOR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179216" y="3928718"/>
            <a:ext cx="448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Joining each time at demand is </a:t>
            </a:r>
            <a:r>
              <a:rPr lang="en-US" altLang="ko-KR" dirty="0"/>
              <a:t>i</a:t>
            </a:r>
            <a:r>
              <a:rPr lang="en-US" altLang="ko-KR" dirty="0" smtClean="0"/>
              <a:t>neffective</a:t>
            </a:r>
          </a:p>
          <a:p>
            <a:pPr algn="ctr"/>
            <a:r>
              <a:rPr lang="en-US" altLang="ko-KR" b="1" dirty="0" smtClean="0"/>
              <a:t>Join</a:t>
            </a:r>
            <a:r>
              <a:rPr lang="en-US" altLang="ko-KR" dirty="0" smtClean="0"/>
              <a:t> and project -&gt; make </a:t>
            </a:r>
            <a:r>
              <a:rPr lang="en-US" altLang="ko-KR" b="1" dirty="0" smtClean="0"/>
              <a:t>view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63" y="974777"/>
            <a:ext cx="4873874" cy="44265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40709" y="5711465"/>
            <a:ext cx="25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ko-KR" altLang="en-US" dirty="0" smtClean="0"/>
              <a:t>*</a:t>
            </a:r>
            <a:endParaRPr lang="en-US" altLang="ko-KR" dirty="0" smtClean="0"/>
          </a:p>
          <a:p>
            <a:r>
              <a:rPr lang="ko-KR" altLang="en-US" b="1" dirty="0" smtClean="0"/>
              <a:t>FROM</a:t>
            </a:r>
            <a:r>
              <a:rPr lang="ko-KR" altLang="en-US" dirty="0" smtClean="0"/>
              <a:t> </a:t>
            </a:r>
            <a:r>
              <a:rPr lang="ko-KR" altLang="en-US" dirty="0"/>
              <a:t>REGION_COORD;"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131" y="5572966"/>
            <a:ext cx="5665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CREATE VIEW </a:t>
            </a:r>
            <a:r>
              <a:rPr lang="ko-KR" altLang="en-US" dirty="0"/>
              <a:t>REGION_COORD AS</a:t>
            </a:r>
          </a:p>
          <a:p>
            <a:r>
              <a:rPr lang="ko-KR" altLang="en-US" b="1" dirty="0"/>
              <a:t>SELECT</a:t>
            </a:r>
            <a:r>
              <a:rPr lang="ko-KR" altLang="en-US" dirty="0"/>
              <a:t> </a:t>
            </a:r>
            <a:r>
              <a:rPr lang="en-US" altLang="ko-KR" dirty="0" smtClean="0"/>
              <a:t>…</a:t>
            </a:r>
            <a:endParaRPr lang="ko-KR" altLang="en-US" dirty="0"/>
          </a:p>
          <a:p>
            <a:r>
              <a:rPr lang="ko-KR" altLang="en-US" b="1" dirty="0"/>
              <a:t>FROM</a:t>
            </a:r>
            <a:r>
              <a:rPr lang="ko-KR" altLang="en-US" dirty="0"/>
              <a:t> REGION </a:t>
            </a:r>
            <a:r>
              <a:rPr lang="ko-KR" altLang="en-US" b="1" dirty="0" smtClean="0"/>
              <a:t>JOIN</a:t>
            </a:r>
            <a:r>
              <a:rPr lang="ko-KR" altLang="en-US" dirty="0" smtClean="0"/>
              <a:t> </a:t>
            </a:r>
            <a:r>
              <a:rPr lang="ko-KR" altLang="en-US" dirty="0"/>
              <a:t>IO_COORDINATOR </a:t>
            </a:r>
            <a:r>
              <a:rPr lang="ko-KR" altLang="en-US" b="1" dirty="0"/>
              <a:t>USING</a:t>
            </a:r>
            <a:r>
              <a:rPr lang="ko-KR" altLang="en-US" dirty="0"/>
              <a:t>(CID);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442026" y="5711466"/>
            <a:ext cx="907268" cy="6463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1" y="1497109"/>
            <a:ext cx="6796018" cy="4329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231153" y="4014995"/>
            <a:ext cx="5331011" cy="177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53684" y="4002745"/>
            <a:ext cx="127387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User 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59967" y="5399867"/>
            <a:ext cx="226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 table update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7236986" y="4531707"/>
            <a:ext cx="907268" cy="8290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37188" y="5626967"/>
            <a:ext cx="3997068" cy="32265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7188" y="5304309"/>
            <a:ext cx="3997068" cy="3226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sp>
        <p:nvSpPr>
          <p:cNvPr id="5" name="직사각형 4"/>
          <p:cNvSpPr/>
          <p:nvPr/>
        </p:nvSpPr>
        <p:spPr>
          <a:xfrm>
            <a:off x="337188" y="502629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"UPDATE </a:t>
            </a:r>
            <a:r>
              <a:rPr lang="ko-KR" altLang="en-US" dirty="0" smtClean="0"/>
              <a:t>Region</a:t>
            </a:r>
            <a:endParaRPr lang="en-US" altLang="ko-KR" dirty="0" smtClean="0"/>
          </a:p>
          <a:p>
            <a:r>
              <a:rPr lang="ko-KR" altLang="en-US" b="1" dirty="0" smtClean="0"/>
              <a:t>SET </a:t>
            </a:r>
            <a:r>
              <a:rPr lang="ko-KR" altLang="en-US" dirty="0"/>
              <a:t>CID = "+req.body.coord_CID</a:t>
            </a:r>
            <a:r>
              <a:rPr lang="ko-KR" altLang="en-US" dirty="0" smtClean="0"/>
              <a:t>+"</a:t>
            </a:r>
            <a:endParaRPr lang="en-US" altLang="ko-KR" dirty="0" smtClean="0"/>
          </a:p>
          <a:p>
            <a:r>
              <a:rPr lang="ko-KR" altLang="en-US" b="1" dirty="0" smtClean="0"/>
              <a:t>WHERE </a:t>
            </a:r>
            <a:r>
              <a:rPr lang="ko-KR" altLang="en-US" dirty="0" smtClean="0"/>
              <a:t>RID </a:t>
            </a:r>
            <a:r>
              <a:rPr lang="ko-KR" altLang="en-US" dirty="0"/>
              <a:t>= "+req.body.region_CID+";";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61594"/>
              </p:ext>
            </p:extLst>
          </p:nvPr>
        </p:nvGraphicFramePr>
        <p:xfrm>
          <a:off x="514598" y="1724619"/>
          <a:ext cx="3021094" cy="2179320"/>
        </p:xfrm>
        <a:graphic>
          <a:graphicData uri="http://schemas.openxmlformats.org/drawingml/2006/table">
            <a:tbl>
              <a:tblPr/>
              <a:tblGrid>
                <a:gridCol w="358588"/>
                <a:gridCol w="1092786"/>
                <a:gridCol w="1127760"/>
                <a:gridCol w="4419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KAIST_scholarship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Asia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Hong Kong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Singapore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1700000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  <a:latin typeface="+mn-lt"/>
                        </a:rPr>
                        <a:t>Europe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  <a:latin typeface="+mn-lt"/>
                        </a:rPr>
                        <a:t>South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2500000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Scandinavia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Austrailia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North America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2750000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Middle East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Africa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4599" y="1355287"/>
            <a:ext cx="9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REGION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03945"/>
              </p:ext>
            </p:extLst>
          </p:nvPr>
        </p:nvGraphicFramePr>
        <p:xfrm>
          <a:off x="5070558" y="2703987"/>
          <a:ext cx="3772107" cy="1981200"/>
        </p:xfrm>
        <a:graphic>
          <a:graphicData uri="http://schemas.openxmlformats.org/drawingml/2006/table">
            <a:tbl>
              <a:tblPr/>
              <a:tblGrid>
                <a:gridCol w="441960"/>
                <a:gridCol w="1133794"/>
                <a:gridCol w="1129553"/>
                <a:gridCol w="10668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Eunjae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Manager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Moonsung</a:t>
                      </a:r>
                      <a:r>
                        <a:rPr lang="en-US" sz="1100" dirty="0">
                          <a:effectLst/>
                        </a:rPr>
                        <a:t>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Senior 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Kun Young Lee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Sejin Nam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Jee Soo Lim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042-350-2447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Ji hyun Kim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MiRan An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Seokwon Choi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042-350-2405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Seung Hyun Sohn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Coordinator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042-350-2443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070558" y="2334655"/>
            <a:ext cx="218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(IO_COORDINATOR)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7188" y="4164362"/>
            <a:ext cx="4452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/>
              <a:t>Tuple identification by given RID </a:t>
            </a:r>
            <a:r>
              <a:rPr lang="en-US" altLang="ko-KR" b="1" dirty="0" smtClean="0"/>
              <a:t>(WHERE)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CID update </a:t>
            </a:r>
            <a:r>
              <a:rPr lang="en-US" altLang="ko-KR" b="1" dirty="0" smtClean="0"/>
              <a:t>(SET)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3" y="2124293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33" y="3638993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55602" y="296910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82499" y="2969100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90247" y="4785593"/>
            <a:ext cx="146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Update 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6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8462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</a:t>
            </a:r>
            <a:r>
              <a:rPr lang="en-US" altLang="ko-KR" sz="2500" dirty="0"/>
              <a:t>tab </a:t>
            </a:r>
            <a:r>
              <a:rPr lang="en-US" altLang="ko-KR" sz="2500" dirty="0" smtClean="0"/>
              <a:t>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943490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530589"/>
            <a:ext cx="6129057" cy="5883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757078" y="3706026"/>
            <a:ext cx="5629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Input validity &amp; authority (password) check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(Code not shown)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6065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Conclusion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42" y="126953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130407" y="3633898"/>
            <a:ext cx="6991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 smtClean="0"/>
              <a:t>Our implemented service </a:t>
            </a:r>
            <a:r>
              <a:rPr lang="en-US" altLang="ko-KR" b="1" dirty="0"/>
              <a:t>provides functions </a:t>
            </a:r>
            <a:r>
              <a:rPr lang="en-US" altLang="ko-KR" b="1" dirty="0" smtClean="0"/>
              <a:t>below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Search partner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by related KAIST </a:t>
            </a:r>
            <a:r>
              <a:rPr lang="en-US" altLang="ko-KR" dirty="0" err="1" smtClean="0"/>
              <a:t>dept</a:t>
            </a:r>
            <a:r>
              <a:rPr lang="en-US" altLang="ko-KR" dirty="0" smtClean="0"/>
              <a:t> and preferred region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specific </a:t>
            </a:r>
            <a:r>
              <a:rPr lang="en-US" altLang="ko-KR" dirty="0" err="1" smtClean="0"/>
              <a:t>univ.</a:t>
            </a:r>
            <a:r>
              <a:rPr lang="en-US" altLang="ko-KR" dirty="0" smtClean="0"/>
              <a:t> information in a single page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Check language requirement and former reviews by a single keyword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smtClean="0"/>
              <a:t>Browse and maintain KAIST IO manager information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51395" y="6160159"/>
            <a:ext cx="8749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Capable of helping pre-exchange students in choosing their partner university</a:t>
            </a:r>
            <a:endParaRPr lang="ko-KR" altLang="en-US" sz="2000" b="1" dirty="0"/>
          </a:p>
        </p:txBody>
      </p:sp>
      <p:pic>
        <p:nvPicPr>
          <p:cNvPr id="17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06" y="341376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7" y="1831114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원호 18"/>
          <p:cNvSpPr/>
          <p:nvPr/>
        </p:nvSpPr>
        <p:spPr>
          <a:xfrm>
            <a:off x="2215195" y="854448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61" y="1042433"/>
            <a:ext cx="56298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b="1" dirty="0" smtClean="0"/>
              <a:t>Basic requirements</a:t>
            </a:r>
          </a:p>
          <a:p>
            <a:pPr algn="just"/>
            <a:r>
              <a:rPr lang="en-US" altLang="ko-KR" sz="2000" dirty="0" smtClean="0"/>
              <a:t>Use MySQL DBMS 			-&gt; Done!</a:t>
            </a:r>
          </a:p>
          <a:p>
            <a:pPr algn="just"/>
            <a:r>
              <a:rPr lang="en-US" altLang="ko-KR" sz="2000" dirty="0" smtClean="0"/>
              <a:t>Provide a web interface			-&gt; Done!</a:t>
            </a:r>
            <a:endParaRPr lang="en-US" altLang="ko-KR" sz="2000" dirty="0"/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b="1" dirty="0" smtClean="0"/>
              <a:t>Operation requirements</a:t>
            </a:r>
            <a:endParaRPr lang="en-US" altLang="ko-KR" sz="2000" b="1" dirty="0"/>
          </a:p>
          <a:p>
            <a:pPr algn="just"/>
            <a:r>
              <a:rPr lang="en-US" altLang="ko-KR" sz="2000" dirty="0" smtClean="0"/>
              <a:t>Selection and projection 			-&gt; Done!</a:t>
            </a:r>
          </a:p>
          <a:p>
            <a:pPr algn="just"/>
            <a:r>
              <a:rPr lang="en-US" altLang="ko-KR" sz="2000" dirty="0" smtClean="0"/>
              <a:t>Insert					-&gt; Done!</a:t>
            </a:r>
          </a:p>
          <a:p>
            <a:pPr algn="just"/>
            <a:r>
              <a:rPr lang="en-US" altLang="ko-KR" sz="2000" dirty="0" smtClean="0"/>
              <a:t>Join					-&gt; Done!</a:t>
            </a:r>
          </a:p>
          <a:p>
            <a:pPr algn="just"/>
            <a:r>
              <a:rPr lang="en-US" altLang="ko-KR" sz="2000" dirty="0" smtClean="0"/>
              <a:t>Subquery				-&gt; Done!</a:t>
            </a:r>
          </a:p>
          <a:p>
            <a:pPr algn="just"/>
            <a:r>
              <a:rPr lang="en-US" altLang="ko-KR" sz="2000" dirty="0" smtClean="0"/>
              <a:t>Aggregation				-&gt; Done!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b="1" dirty="0" smtClean="0"/>
              <a:t>Optional</a:t>
            </a:r>
          </a:p>
          <a:p>
            <a:pPr algn="just"/>
            <a:r>
              <a:rPr lang="en-US" altLang="ko-KR" sz="2000" dirty="0" smtClean="0"/>
              <a:t>View or trigger (view)			-&gt; Done!</a:t>
            </a:r>
          </a:p>
        </p:txBody>
      </p:sp>
      <p:pic>
        <p:nvPicPr>
          <p:cNvPr id="6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57" y="4884850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3911" y="341376"/>
            <a:ext cx="36063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Project requirement sheet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6848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613131" y="1023490"/>
            <a:ext cx="2438627" cy="2704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16597" y="753035"/>
            <a:ext cx="2438627" cy="270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33364" y="1891550"/>
            <a:ext cx="4087907" cy="47089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4" y="1891551"/>
            <a:ext cx="4321440" cy="47089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13131" y="433494"/>
            <a:ext cx="2442093" cy="319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1924" y="1223433"/>
            <a:ext cx="3846311" cy="58743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30653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Initial DB construction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3910" y="1223433"/>
            <a:ext cx="4319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/>
              <a:t>CREATE DATABASE IF NOT EXISTS </a:t>
            </a:r>
            <a:r>
              <a:rPr lang="ko-KR" altLang="en-US" sz="1500" dirty="0"/>
              <a:t>cs360_HOEP;</a:t>
            </a:r>
          </a:p>
          <a:p>
            <a:r>
              <a:rPr lang="ko-KR" altLang="en-US" sz="1500" b="1" dirty="0"/>
              <a:t>USE</a:t>
            </a:r>
            <a:r>
              <a:rPr lang="ko-KR" altLang="en-US" sz="1500" dirty="0"/>
              <a:t> cs360_HOEP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UNIVERSITY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 PRIMARY KEY,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Country_id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Language_id </a:t>
            </a:r>
            <a:r>
              <a:rPr lang="ko-KR" altLang="en-US" sz="1500" b="1" dirty="0"/>
              <a:t>VARCHAR(20),</a:t>
            </a:r>
          </a:p>
          <a:p>
            <a:r>
              <a:rPr lang="ko-KR" altLang="en-US" sz="1500" dirty="0"/>
              <a:t>	Available_number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Undergraduate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Graduate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RID </a:t>
            </a:r>
            <a:r>
              <a:rPr lang="ko-KR" altLang="en-US" sz="1500" b="1" dirty="0"/>
              <a:t>INT NOT NULL,</a:t>
            </a:r>
          </a:p>
          <a:p>
            <a:r>
              <a:rPr lang="ko-KR" altLang="en-US" sz="1500" dirty="0"/>
              <a:t>	Region </a:t>
            </a:r>
            <a:r>
              <a:rPr lang="ko-KR" altLang="en-US" sz="1500" b="1" dirty="0"/>
              <a:t>VARCHAR(20) NOT NULL</a:t>
            </a:r>
          </a:p>
          <a:p>
            <a:r>
              <a:rPr lang="ko-KR" altLang="en-US" sz="1500" dirty="0" smtClean="0"/>
              <a:t>);</a:t>
            </a:r>
            <a:endParaRPr lang="en-US" altLang="ko-KR" sz="1500" dirty="0" smtClean="0"/>
          </a:p>
          <a:p>
            <a:endParaRPr lang="ko-KR" altLang="en-US" sz="1500" dirty="0"/>
          </a:p>
          <a:p>
            <a:r>
              <a:rPr lang="ko-KR" altLang="en-US" sz="1500" b="1" dirty="0"/>
              <a:t>CREATE TABLE IF NOT EXISTS </a:t>
            </a:r>
            <a:r>
              <a:rPr lang="ko-KR" altLang="en-US" sz="1500" dirty="0"/>
              <a:t>FORMER_EXCHANGE (</a:t>
            </a:r>
          </a:p>
          <a:p>
            <a:r>
              <a:rPr lang="ko-KR" altLang="en-US" sz="1500" dirty="0"/>
              <a:t>	UID </a:t>
            </a:r>
            <a:r>
              <a:rPr lang="ko-KR" altLang="en-US" sz="1500" b="1" dirty="0"/>
              <a:t>INT,</a:t>
            </a:r>
          </a:p>
          <a:p>
            <a:r>
              <a:rPr lang="ko-KR" altLang="en-US" sz="1500" dirty="0"/>
              <a:t>	Univ_name </a:t>
            </a:r>
            <a:r>
              <a:rPr lang="ko-KR" altLang="en-US" sz="1500" b="1" dirty="0"/>
              <a:t>VARCHAR(100) NOT NULL,</a:t>
            </a:r>
          </a:p>
          <a:p>
            <a:r>
              <a:rPr lang="ko-KR" altLang="en-US" sz="1500" dirty="0"/>
              <a:t>	Name </a:t>
            </a:r>
            <a:r>
              <a:rPr lang="ko-KR" altLang="en-US" sz="1500" b="1" dirty="0"/>
              <a:t>VARCHAR(30),</a:t>
            </a:r>
          </a:p>
          <a:p>
            <a:r>
              <a:rPr lang="ko-KR" altLang="en-US" sz="1500" dirty="0"/>
              <a:t>	Post_date </a:t>
            </a:r>
            <a:r>
              <a:rPr lang="ko-KR" altLang="en-US" sz="1500" b="1" dirty="0"/>
              <a:t>Date NOT NULL,</a:t>
            </a:r>
          </a:p>
          <a:p>
            <a:r>
              <a:rPr lang="ko-KR" altLang="en-US" sz="1500" dirty="0"/>
              <a:t>	URL </a:t>
            </a:r>
            <a:r>
              <a:rPr lang="ko-KR" altLang="en-US" sz="1500" b="1" dirty="0"/>
              <a:t>VARCHAR(500) NOT NULL,</a:t>
            </a:r>
          </a:p>
          <a:p>
            <a:r>
              <a:rPr lang="ko-KR" altLang="en-US" sz="1500" dirty="0"/>
              <a:t>	</a:t>
            </a:r>
            <a:r>
              <a:rPr lang="ko-KR" altLang="en-US" sz="1500" b="1" dirty="0"/>
              <a:t>PRIMARY KEY(UID, Name)</a:t>
            </a:r>
          </a:p>
          <a:p>
            <a:r>
              <a:rPr lang="ko-KR" altLang="en-US" sz="1500" dirty="0" smtClean="0"/>
              <a:t>);</a:t>
            </a:r>
            <a:endParaRPr lang="ko-KR" altLang="en-US" sz="1500" dirty="0"/>
          </a:p>
          <a:p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4733364" y="1223433"/>
            <a:ext cx="4087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</a:t>
            </a:r>
            <a:r>
              <a:rPr lang="ko-KR" altLang="en-US" sz="1500" b="1" dirty="0" smtClean="0"/>
              <a:t>INFILE</a:t>
            </a:r>
            <a:endParaRPr lang="en-US" altLang="ko-KR" sz="1500" b="1" dirty="0" smtClean="0"/>
          </a:p>
          <a:p>
            <a:r>
              <a:rPr lang="ko-KR" altLang="en-US" sz="1500" dirty="0" smtClean="0"/>
              <a:t>'C</a:t>
            </a:r>
            <a:r>
              <a:rPr lang="ko-KR" altLang="en-US" sz="1500" dirty="0"/>
              <a:t>:/</a:t>
            </a:r>
            <a:r>
              <a:rPr lang="ko-KR" altLang="en-US" sz="1500" dirty="0" smtClean="0"/>
              <a:t>CS360-HOEP-Project/csv_data/UNIVERSITY.csv</a:t>
            </a:r>
            <a:r>
              <a:rPr lang="ko-KR" altLang="en-US" sz="1500" dirty="0"/>
              <a:t>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UNIVERSITY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lines;</a:t>
            </a:r>
          </a:p>
          <a:p>
            <a:endParaRPr lang="ko-KR" altLang="en-US" sz="1500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  <a:p>
            <a:r>
              <a:rPr lang="ko-KR" altLang="en-US" sz="1500" b="1" dirty="0" smtClean="0"/>
              <a:t>LOAD </a:t>
            </a:r>
            <a:r>
              <a:rPr lang="ko-KR" altLang="en-US" sz="1500" b="1" dirty="0"/>
              <a:t>DATA INFILE </a:t>
            </a:r>
            <a:r>
              <a:rPr lang="ko-KR" altLang="en-US" sz="1500" dirty="0"/>
              <a:t>'C:/CS360-HOEP-Project/csv_data/FORMER_EXCHANGE.csv'</a:t>
            </a:r>
          </a:p>
          <a:p>
            <a:r>
              <a:rPr lang="ko-KR" altLang="en-US" sz="1500" b="1" dirty="0"/>
              <a:t>INTO TABLE </a:t>
            </a:r>
            <a:r>
              <a:rPr lang="ko-KR" altLang="en-US" sz="1500" dirty="0"/>
              <a:t>FORMER_EXCHANGE</a:t>
            </a:r>
          </a:p>
          <a:p>
            <a:r>
              <a:rPr lang="ko-KR" altLang="en-US" sz="1500" b="1" dirty="0"/>
              <a:t>FIELDS TERMINATED BY </a:t>
            </a:r>
            <a:r>
              <a:rPr lang="ko-KR" altLang="en-US" sz="1500" dirty="0"/>
              <a:t>','</a:t>
            </a:r>
          </a:p>
          <a:p>
            <a:r>
              <a:rPr lang="ko-KR" altLang="en-US" sz="1500" dirty="0"/>
              <a:t>ignore 1 lines</a:t>
            </a:r>
            <a:r>
              <a:rPr lang="ko-KR" altLang="en-US" sz="1500" dirty="0" smtClean="0"/>
              <a:t>;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131" y="420767"/>
            <a:ext cx="4208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b="1" dirty="0" smtClean="0"/>
              <a:t>DB definition</a:t>
            </a:r>
          </a:p>
          <a:p>
            <a:pPr marL="342900" indent="-342900">
              <a:buAutoNum type="arabicParenBoth"/>
            </a:pPr>
            <a:r>
              <a:rPr lang="en-US" altLang="ko-KR" b="1" dirty="0" smtClean="0"/>
              <a:t>Base table definition</a:t>
            </a:r>
          </a:p>
          <a:p>
            <a:pPr marL="342900" indent="-342900">
              <a:buAutoNum type="arabicParenBoth"/>
            </a:pPr>
            <a:r>
              <a:rPr lang="en-US" altLang="ko-KR" b="1" dirty="0"/>
              <a:t>D</a:t>
            </a:r>
            <a:r>
              <a:rPr lang="en-US" altLang="ko-KR" b="1" dirty="0" smtClean="0"/>
              <a:t>ata import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View definition (will be explained later)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413910" y="1891551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3910" y="4589926"/>
            <a:ext cx="84073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1684</Words>
  <Application>Microsoft Office PowerPoint</Application>
  <PresentationFormat>화면 슬라이드 쇼(4:3)</PresentationFormat>
  <Paragraphs>908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684</cp:revision>
  <dcterms:created xsi:type="dcterms:W3CDTF">2018-11-30T13:33:51Z</dcterms:created>
  <dcterms:modified xsi:type="dcterms:W3CDTF">2018-12-03T12:38:20Z</dcterms:modified>
</cp:coreProperties>
</file>