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9" r:id="rId2"/>
    <p:sldId id="288" r:id="rId3"/>
    <p:sldId id="277" r:id="rId4"/>
    <p:sldId id="287" r:id="rId5"/>
    <p:sldId id="294" r:id="rId6"/>
    <p:sldId id="289" r:id="rId7"/>
    <p:sldId id="290" r:id="rId8"/>
    <p:sldId id="293" r:id="rId9"/>
    <p:sldId id="2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C5C0"/>
    <a:srgbClr val="412AAA"/>
    <a:srgbClr val="F9F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3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8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20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92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7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0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72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25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47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2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216D-2E63-4AB3-9E18-CF2846C1C6DD}" type="datetimeFigureOut">
              <a:rPr lang="ko-KR" altLang="en-US" smtClean="0"/>
              <a:t>2019-01-31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1D63-7AE5-4313-9F3A-037CCE219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75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37510"/>
          <a:stretch>
            <a:fillRect/>
          </a:stretch>
        </p:blipFill>
        <p:spPr>
          <a:xfrm>
            <a:off x="2847327" y="735722"/>
            <a:ext cx="6429677" cy="1851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8999" y="5490291"/>
            <a:ext cx="5486334" cy="40011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Final goal: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주어진 신경 활동을 더 잘 이해하기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오른쪽으로 구부러진 화살표 8"/>
          <p:cNvSpPr/>
          <p:nvPr/>
        </p:nvSpPr>
        <p:spPr>
          <a:xfrm>
            <a:off x="1173152" y="1930401"/>
            <a:ext cx="1440000" cy="3960000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227" y="3165361"/>
            <a:ext cx="5433707" cy="1015663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데이터 과학의 관점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높은 분류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(classification)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정확도 얻기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Spiking pattern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의 통계적으로 중요한 특징은 무엇일까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9514984" y="1930401"/>
            <a:ext cx="1440000" cy="396000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1585" y="3165361"/>
            <a:ext cx="5467574" cy="1015663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신경생리학적 관점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화학 자극이 신경에 어떻게 작용하면 주어진 것과 같은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spiking pattern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이 발생할 수 있을까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7BE3A1-BC32-5647-9151-F177BFC60B8E}"/>
              </a:ext>
            </a:extLst>
          </p:cNvPr>
          <p:cNvSpPr txBox="1"/>
          <p:nvPr/>
        </p:nvSpPr>
        <p:spPr>
          <a:xfrm>
            <a:off x="0" y="-4507"/>
            <a:ext cx="216918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</a:rPr>
              <a:t>어제 이 시각</a:t>
            </a:r>
            <a:r>
              <a:rPr kumimoji="1" lang="en-US" altLang="ko-KR" sz="2400" dirty="0">
                <a:solidFill>
                  <a:schemeClr val="bg1"/>
                </a:solidFill>
              </a:rPr>
              <a:t>…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12823" y="2922904"/>
            <a:ext cx="1927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577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3170" y="625169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03170" y="1025279"/>
            <a:ext cx="10280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Every possible features / statistics that may imply the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distinct properties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of a spike train, such as </a:t>
            </a:r>
            <a:r>
              <a:rPr lang="en-US" altLang="ko-KR" sz="2000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firing rate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and especially </a:t>
            </a:r>
            <a:r>
              <a:rPr lang="en-US" altLang="ko-KR" sz="2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of spikes</a:t>
            </a:r>
            <a:endParaRPr lang="ko-KR" altLang="en-US" sz="2000" u="sng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t="4763" r="7584" b="9640"/>
          <a:stretch/>
        </p:blipFill>
        <p:spPr>
          <a:xfrm>
            <a:off x="1619244" y="2425598"/>
            <a:ext cx="5316910" cy="4068164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726354" y="2556763"/>
            <a:ext cx="206587" cy="9753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7"/>
            <a:endCxn id="17" idx="2"/>
          </p:cNvCxnSpPr>
          <p:nvPr/>
        </p:nvCxnSpPr>
        <p:spPr>
          <a:xfrm flipV="1">
            <a:off x="4902687" y="2235547"/>
            <a:ext cx="298605" cy="4640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6354" y="1866215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Cluster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58619" y="3946610"/>
            <a:ext cx="342056" cy="975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3" idx="0"/>
            <a:endCxn id="12" idx="4"/>
          </p:cNvCxnSpPr>
          <p:nvPr/>
        </p:nvCxnSpPr>
        <p:spPr>
          <a:xfrm flipV="1">
            <a:off x="4829647" y="3532122"/>
            <a:ext cx="1" cy="41448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644227" y="1717375"/>
            <a:ext cx="30393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chemeClr val="accent4"/>
                </a:solidFill>
              </a:rPr>
              <a:t>FEATURE LIST</a:t>
            </a:r>
          </a:p>
          <a:p>
            <a:r>
              <a:rPr lang="en-US" altLang="ko-KR" sz="1300" dirty="0">
                <a:solidFill>
                  <a:schemeClr val="accent5"/>
                </a:solidFill>
              </a:rPr>
              <a:t>1. </a:t>
            </a:r>
            <a:r>
              <a:rPr lang="ko-KR" altLang="en-US" sz="1300" dirty="0">
                <a:solidFill>
                  <a:schemeClr val="accent5"/>
                </a:solidFill>
              </a:rPr>
              <a:t>Mean firing rate </a:t>
            </a:r>
            <a:r>
              <a:rPr lang="en-US" altLang="ko-KR" sz="1300" dirty="0">
                <a:solidFill>
                  <a:schemeClr val="accent5"/>
                </a:solidFill>
              </a:rPr>
              <a:t>(Hz)</a:t>
            </a:r>
            <a:endParaRPr lang="en-US" altLang="ko-KR" sz="1300" b="1" dirty="0">
              <a:solidFill>
                <a:schemeClr val="accent5"/>
              </a:solidFill>
            </a:endParaRPr>
          </a:p>
          <a:p>
            <a:endParaRPr lang="ko-KR" altLang="en-US" sz="1300" b="1" dirty="0"/>
          </a:p>
          <a:p>
            <a:r>
              <a:rPr lang="en-US" altLang="ko-KR" sz="1300" b="1" dirty="0"/>
              <a:t>* Smoothened firing rate curve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2. </a:t>
            </a:r>
            <a:r>
              <a:rPr lang="ko-KR" altLang="en-US" sz="1300" dirty="0">
                <a:solidFill>
                  <a:srgbClr val="FF0000"/>
                </a:solidFill>
              </a:rPr>
              <a:t>Max firing rate (</a:t>
            </a:r>
            <a:r>
              <a:rPr lang="en-US" altLang="ko-KR" sz="1300" dirty="0">
                <a:solidFill>
                  <a:srgbClr val="FF0000"/>
                </a:solidFill>
              </a:rPr>
              <a:t>Hz)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3. Peak intensity mean </a:t>
            </a:r>
            <a:r>
              <a:rPr lang="ko-KR" altLang="en-US" sz="1300" dirty="0">
                <a:solidFill>
                  <a:srgbClr val="FF0000"/>
                </a:solidFill>
              </a:rPr>
              <a:t>(</a:t>
            </a:r>
            <a:r>
              <a:rPr lang="en-US" altLang="ko-KR" sz="1300" dirty="0">
                <a:solidFill>
                  <a:srgbClr val="FF0000"/>
                </a:solidFill>
              </a:rPr>
              <a:t>Hz</a:t>
            </a:r>
            <a:r>
              <a:rPr lang="ko-KR" altLang="en-US" sz="1300" dirty="0">
                <a:solidFill>
                  <a:srgbClr val="FF0000"/>
                </a:solidFill>
              </a:rPr>
              <a:t>)</a:t>
            </a:r>
            <a:endParaRPr lang="ko-KR" altLang="en-US" sz="1300" b="1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4. </a:t>
            </a:r>
            <a:r>
              <a:rPr lang="ko-KR" altLang="en-US" sz="1300" dirty="0">
                <a:solidFill>
                  <a:srgbClr val="FF0000"/>
                </a:solidFill>
              </a:rPr>
              <a:t>Peak </a:t>
            </a:r>
            <a:r>
              <a:rPr lang="en-US" altLang="ko-KR" sz="1300" dirty="0">
                <a:solidFill>
                  <a:srgbClr val="FF0000"/>
                </a:solidFill>
              </a:rPr>
              <a:t>intensity</a:t>
            </a:r>
            <a:r>
              <a:rPr lang="ko-KR" altLang="en-US" sz="1300" dirty="0">
                <a:solidFill>
                  <a:srgbClr val="FF0000"/>
                </a:solidFill>
              </a:rPr>
              <a:t> </a:t>
            </a:r>
            <a:r>
              <a:rPr lang="en-US" altLang="ko-KR" sz="1300" dirty="0" err="1">
                <a:solidFill>
                  <a:srgbClr val="FF0000"/>
                </a:solidFill>
              </a:rPr>
              <a:t>s.d.</a:t>
            </a:r>
            <a:r>
              <a:rPr lang="en-US" altLang="ko-KR" sz="1300" dirty="0">
                <a:solidFill>
                  <a:srgbClr val="FF0000"/>
                </a:solidFill>
              </a:rPr>
              <a:t> </a:t>
            </a:r>
            <a:r>
              <a:rPr lang="ko-KR" altLang="en-US" sz="1300" dirty="0">
                <a:solidFill>
                  <a:srgbClr val="FF0000"/>
                </a:solidFill>
              </a:rPr>
              <a:t>(</a:t>
            </a:r>
            <a:r>
              <a:rPr lang="en-US" altLang="ko-KR" sz="1300" dirty="0">
                <a:solidFill>
                  <a:srgbClr val="FF0000"/>
                </a:solidFill>
              </a:rPr>
              <a:t>Hz)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5. </a:t>
            </a:r>
            <a:r>
              <a:rPr lang="ko-KR" altLang="en-US" sz="1300" dirty="0">
                <a:solidFill>
                  <a:srgbClr val="FF0000"/>
                </a:solidFill>
              </a:rPr>
              <a:t>Peak interval (</a:t>
            </a:r>
            <a:r>
              <a:rPr lang="en-US" altLang="ko-KR" sz="1300" dirty="0">
                <a:solidFill>
                  <a:srgbClr val="FF0000"/>
                </a:solidFill>
              </a:rPr>
              <a:t>s</a:t>
            </a:r>
            <a:r>
              <a:rPr lang="ko-KR" altLang="en-US" sz="1300" dirty="0">
                <a:solidFill>
                  <a:srgbClr val="FF0000"/>
                </a:solidFill>
              </a:rPr>
              <a:t>)</a:t>
            </a:r>
            <a:endParaRPr lang="ko-KR" altLang="en-US" sz="1300" b="1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6. Number </a:t>
            </a:r>
            <a:r>
              <a:rPr lang="ko-KR" altLang="en-US" sz="1300" dirty="0">
                <a:solidFill>
                  <a:srgbClr val="FF0000"/>
                </a:solidFill>
              </a:rPr>
              <a:t>of peaks</a:t>
            </a:r>
            <a:endParaRPr lang="en-US" altLang="ko-KR" sz="1300" dirty="0">
              <a:solidFill>
                <a:srgbClr val="FF0000"/>
              </a:solidFill>
            </a:endParaRPr>
          </a:p>
          <a:p>
            <a:endParaRPr lang="en-US" altLang="ko-KR" sz="1300" dirty="0"/>
          </a:p>
          <a:p>
            <a:r>
              <a:rPr lang="en-US" altLang="ko-KR" sz="1300" b="1" dirty="0"/>
              <a:t>* Inter-spike interval statistics</a:t>
            </a:r>
          </a:p>
          <a:p>
            <a:r>
              <a:rPr lang="en-US" altLang="ko-KR" sz="1300" dirty="0">
                <a:solidFill>
                  <a:schemeClr val="accent5"/>
                </a:solidFill>
              </a:rPr>
              <a:t>7. </a:t>
            </a:r>
            <a:r>
              <a:rPr lang="ko-KR" altLang="en-US" sz="1300" dirty="0">
                <a:solidFill>
                  <a:schemeClr val="accent5"/>
                </a:solidFill>
              </a:rPr>
              <a:t>ISI Mean </a:t>
            </a:r>
            <a:r>
              <a:rPr lang="en-US" altLang="ko-KR" sz="1300" dirty="0">
                <a:solidFill>
                  <a:schemeClr val="accent5"/>
                </a:solidFill>
              </a:rPr>
              <a:t>(s)	</a:t>
            </a:r>
            <a:endParaRPr lang="en-US" altLang="ko-KR" sz="1300" b="1" dirty="0">
              <a:solidFill>
                <a:schemeClr val="accent5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8. </a:t>
            </a:r>
            <a:r>
              <a:rPr lang="ko-KR" altLang="en-US" sz="1300" dirty="0">
                <a:solidFill>
                  <a:srgbClr val="FF0000"/>
                </a:solidFill>
              </a:rPr>
              <a:t>ISI STD </a:t>
            </a:r>
            <a:r>
              <a:rPr lang="en-US" altLang="ko-KR" sz="1300" dirty="0">
                <a:solidFill>
                  <a:srgbClr val="FF0000"/>
                </a:solidFill>
              </a:rPr>
              <a:t>(s)</a:t>
            </a:r>
          </a:p>
          <a:p>
            <a:endParaRPr lang="en-US" altLang="ko-KR" sz="1300" dirty="0"/>
          </a:p>
          <a:p>
            <a:r>
              <a:rPr lang="en-US" altLang="ko-KR" sz="1300" b="1" dirty="0"/>
              <a:t>* Spikelet statistics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9. </a:t>
            </a:r>
            <a:r>
              <a:rPr lang="ko-KR" altLang="en-US" sz="1300" dirty="0">
                <a:solidFill>
                  <a:srgbClr val="FF0000"/>
                </a:solidFill>
              </a:rPr>
              <a:t>Spikelet regularity mean</a:t>
            </a:r>
            <a:r>
              <a:rPr lang="en-US" altLang="ko-KR" sz="1300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sz="1300" dirty="0">
                <a:solidFill>
                  <a:srgbClr val="FF0000"/>
                </a:solidFill>
              </a:rPr>
              <a:t>10. </a:t>
            </a:r>
            <a:r>
              <a:rPr lang="ko-KR" altLang="en-US" sz="1300" dirty="0">
                <a:solidFill>
                  <a:srgbClr val="FF0000"/>
                </a:solidFill>
              </a:rPr>
              <a:t>Spikelet regularity </a:t>
            </a:r>
            <a:r>
              <a:rPr lang="en-US" altLang="ko-KR" sz="1300" dirty="0" err="1">
                <a:solidFill>
                  <a:srgbClr val="FF0000"/>
                </a:solidFill>
              </a:rPr>
              <a:t>s.d.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chemeClr val="accent5"/>
                </a:solidFill>
              </a:rPr>
              <a:t>11. </a:t>
            </a:r>
            <a:r>
              <a:rPr lang="ko-KR" altLang="en-US" sz="1300" dirty="0">
                <a:solidFill>
                  <a:schemeClr val="accent5"/>
                </a:solidFill>
              </a:rPr>
              <a:t>Spikelet length mean </a:t>
            </a:r>
            <a:r>
              <a:rPr lang="en-US" altLang="ko-KR" sz="1300" dirty="0">
                <a:solidFill>
                  <a:schemeClr val="accent5"/>
                </a:solidFill>
              </a:rPr>
              <a:t>(s)</a:t>
            </a:r>
            <a:r>
              <a:rPr lang="en-US" altLang="ko-KR" sz="1300" b="1" dirty="0">
                <a:solidFill>
                  <a:schemeClr val="accent5"/>
                </a:solidFill>
              </a:rPr>
              <a:t>	</a:t>
            </a:r>
            <a:endParaRPr lang="ko-KR" altLang="en-US" sz="1300" b="1" dirty="0">
              <a:solidFill>
                <a:schemeClr val="accent5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12. </a:t>
            </a:r>
            <a:r>
              <a:rPr lang="ko-KR" altLang="en-US" sz="1300" dirty="0">
                <a:solidFill>
                  <a:srgbClr val="FF0000"/>
                </a:solidFill>
              </a:rPr>
              <a:t>Spikelet length </a:t>
            </a:r>
            <a:r>
              <a:rPr lang="en-US" altLang="ko-KR" sz="1300" dirty="0" err="1">
                <a:solidFill>
                  <a:srgbClr val="FF0000"/>
                </a:solidFill>
              </a:rPr>
              <a:t>s.d.</a:t>
            </a:r>
            <a:r>
              <a:rPr lang="en-US" altLang="ko-KR" sz="1300" dirty="0">
                <a:solidFill>
                  <a:srgbClr val="FF0000"/>
                </a:solidFill>
              </a:rPr>
              <a:t> (s)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endParaRPr lang="en-US" altLang="ko-KR" sz="1300" b="1" dirty="0"/>
          </a:p>
          <a:p>
            <a:r>
              <a:rPr lang="en-US" altLang="ko-KR" sz="1300" b="1" dirty="0"/>
              <a:t>* Transient / decaying response</a:t>
            </a:r>
          </a:p>
          <a:p>
            <a:r>
              <a:rPr lang="en-US" altLang="ko-KR" sz="1300" dirty="0">
                <a:solidFill>
                  <a:schemeClr val="accent5"/>
                </a:solidFill>
              </a:rPr>
              <a:t>13. Mean f</a:t>
            </a:r>
            <a:r>
              <a:rPr lang="ko-KR" altLang="en-US" sz="1300" dirty="0">
                <a:solidFill>
                  <a:schemeClr val="accent5"/>
                </a:solidFill>
              </a:rPr>
              <a:t>iring rate </a:t>
            </a:r>
            <a:r>
              <a:rPr lang="en-US" altLang="ko-KR" sz="1300" dirty="0">
                <a:solidFill>
                  <a:schemeClr val="accent5"/>
                </a:solidFill>
              </a:rPr>
              <a:t>(~80s)</a:t>
            </a:r>
            <a:endParaRPr lang="ko-KR" altLang="en-US" sz="1300" b="1" dirty="0">
              <a:solidFill>
                <a:schemeClr val="accent5"/>
              </a:solidFill>
            </a:endParaRPr>
          </a:p>
          <a:p>
            <a:r>
              <a:rPr lang="en-US" altLang="ko-KR" sz="1300" dirty="0">
                <a:solidFill>
                  <a:schemeClr val="accent5"/>
                </a:solidFill>
              </a:rPr>
              <a:t>14. Mean</a:t>
            </a:r>
            <a:r>
              <a:rPr lang="ko-KR" altLang="en-US" sz="1300" dirty="0">
                <a:solidFill>
                  <a:schemeClr val="accent5"/>
                </a:solidFill>
              </a:rPr>
              <a:t> firing rate </a:t>
            </a:r>
            <a:r>
              <a:rPr lang="en-US" altLang="ko-KR" sz="1300" dirty="0">
                <a:solidFill>
                  <a:schemeClr val="accent5"/>
                </a:solidFill>
              </a:rPr>
              <a:t>(80~190s)</a:t>
            </a:r>
            <a:endParaRPr lang="en-US" altLang="ko-KR" sz="1300" b="1" dirty="0">
              <a:solidFill>
                <a:schemeClr val="accent5"/>
              </a:solidFill>
            </a:endParaRPr>
          </a:p>
          <a:p>
            <a:r>
              <a:rPr lang="en-US" altLang="ko-KR" sz="1300" dirty="0">
                <a:solidFill>
                  <a:schemeClr val="accent5"/>
                </a:solidFill>
              </a:rPr>
              <a:t>15. Mean</a:t>
            </a:r>
            <a:r>
              <a:rPr lang="ko-KR" altLang="en-US" sz="1300" dirty="0">
                <a:solidFill>
                  <a:schemeClr val="accent5"/>
                </a:solidFill>
              </a:rPr>
              <a:t> firing rate </a:t>
            </a:r>
            <a:r>
              <a:rPr lang="en-US" altLang="ko-KR" sz="1300" dirty="0">
                <a:solidFill>
                  <a:schemeClr val="accent5"/>
                </a:solidFill>
              </a:rPr>
              <a:t>(190s~)</a:t>
            </a:r>
            <a:endParaRPr lang="ko-KR" altLang="en-US" sz="1300" b="1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169" y="300426"/>
            <a:ext cx="2249335" cy="323165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Statistical Modeling</a:t>
            </a:r>
          </a:p>
        </p:txBody>
      </p:sp>
    </p:spTree>
    <p:extLst>
      <p:ext uri="{BB962C8B-B14F-4D97-AF65-F5344CB8AC3E}">
        <p14:creationId xmlns:p14="http://schemas.microsoft.com/office/powerpoint/2010/main" val="16709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3170" y="625169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lang="ko-KR" altLang="en-US" sz="2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t="4486" r="52643" b="8893"/>
          <a:stretch/>
        </p:blipFill>
        <p:spPr>
          <a:xfrm>
            <a:off x="862758" y="1564315"/>
            <a:ext cx="4781006" cy="4537165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 rot="18612962">
            <a:off x="1854232" y="2578405"/>
            <a:ext cx="999208" cy="702825"/>
          </a:xfrm>
          <a:prstGeom prst="ellipse">
            <a:avLst/>
          </a:prstGeom>
          <a:solidFill>
            <a:srgbClr val="2CC5C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754004">
            <a:off x="2550226" y="2960285"/>
            <a:ext cx="2976194" cy="982053"/>
          </a:xfrm>
          <a:prstGeom prst="ellipse">
            <a:avLst/>
          </a:prstGeom>
          <a:solidFill>
            <a:srgbClr val="F9FB1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18027423">
            <a:off x="1765615" y="3492848"/>
            <a:ext cx="1403016" cy="1192580"/>
          </a:xfrm>
          <a:prstGeom prst="ellipse">
            <a:avLst/>
          </a:prstGeom>
          <a:solidFill>
            <a:srgbClr val="412AA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12886" y="3454075"/>
            <a:ext cx="5768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Nice segregation in principal component space!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169" y="300426"/>
            <a:ext cx="2249335" cy="323165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Statistical Modeling</a:t>
            </a:r>
          </a:p>
        </p:txBody>
      </p:sp>
    </p:spTree>
    <p:extLst>
      <p:ext uri="{BB962C8B-B14F-4D97-AF65-F5344CB8AC3E}">
        <p14:creationId xmlns:p14="http://schemas.microsoft.com/office/powerpoint/2010/main" val="36798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3170" y="625169"/>
            <a:ext cx="771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 model: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 5-fold CV error 17%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03170" y="1025279"/>
            <a:ext cx="113098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Why random forest?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Robust,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educes overfitting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learning, we can </a:t>
            </a:r>
            <a:r>
              <a:rPr lang="en-US" altLang="ko-KR" sz="2000" u="sng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 back to </a:t>
            </a:r>
            <a:r>
              <a:rPr lang="en-US" altLang="ko-KR" sz="2000" b="1" u="sng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importance of each feature in classification</a:t>
            </a:r>
            <a:endParaRPr lang="ko-KR" altLang="en-US" sz="2000" b="1" u="sng" dirty="0">
              <a:solidFill>
                <a:schemeClr val="accent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r="8090"/>
          <a:stretch/>
        </p:blipFill>
        <p:spPr>
          <a:xfrm>
            <a:off x="118690" y="2441052"/>
            <a:ext cx="5421038" cy="42157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18900000">
            <a:off x="-70060" y="5547056"/>
            <a:ext cx="1933936" cy="1512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8900000">
            <a:off x="4301006" y="5263084"/>
            <a:ext cx="1131491" cy="1495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8900000">
            <a:off x="3777572" y="5368091"/>
            <a:ext cx="1424871" cy="1495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8900000">
            <a:off x="3609265" y="5324718"/>
            <a:ext cx="1302191" cy="1495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8900000">
            <a:off x="3921985" y="5111481"/>
            <a:ext cx="576390" cy="1495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8900000">
            <a:off x="2713849" y="5490288"/>
            <a:ext cx="1740294" cy="1512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8900000">
            <a:off x="2810546" y="5334932"/>
            <a:ext cx="1335377" cy="1512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8900000">
            <a:off x="1943692" y="5599304"/>
            <a:ext cx="2029026" cy="1512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8900000">
            <a:off x="2453745" y="5294402"/>
            <a:ext cx="1093773" cy="1495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8900000">
            <a:off x="2044606" y="5339627"/>
            <a:ext cx="1272551" cy="1495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8900000">
            <a:off x="2380832" y="5081526"/>
            <a:ext cx="584143" cy="1512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8900000">
            <a:off x="1272250" y="5438823"/>
            <a:ext cx="1568010" cy="1512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18900000">
            <a:off x="687419" y="5587387"/>
            <a:ext cx="1928421" cy="1512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8900000">
            <a:off x="821787" y="5417248"/>
            <a:ext cx="1464726" cy="1512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18900000">
            <a:off x="369115" y="5492396"/>
            <a:ext cx="1706232" cy="1512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8219" y="2547103"/>
            <a:ext cx="468000" cy="46800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96219" y="2581048"/>
            <a:ext cx="5467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representing </a:t>
            </a:r>
            <a:r>
              <a:rPr lang="en-US" altLang="ko-KR" sz="20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spike distribution</a:t>
            </a:r>
            <a:endParaRPr lang="ko-KR" altLang="en-US" sz="2000" u="sng" dirty="0">
              <a:solidFill>
                <a:schemeClr val="accent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28219" y="3287264"/>
            <a:ext cx="468000" cy="468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96219" y="3321209"/>
            <a:ext cx="5467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representing </a:t>
            </a:r>
            <a:r>
              <a:rPr lang="en-US" altLang="ko-K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cluster-related statistics</a:t>
            </a:r>
            <a:endParaRPr lang="ko-KR" altLang="en-US" sz="2000" u="sng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45556" y="4447614"/>
            <a:ext cx="5598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random forest machine, the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of spike clustering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are important for classifying spike train into class 1, 2, 3.</a:t>
            </a:r>
          </a:p>
          <a:p>
            <a:endParaRPr lang="en-US" altLang="ko-K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nociceptive stimulus information temporal-coded, or rate-coded?</a:t>
            </a:r>
            <a:endParaRPr lang="ko-KR" alt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169" y="300426"/>
            <a:ext cx="2249335" cy="323165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Modeling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98" y="1376928"/>
            <a:ext cx="6696424" cy="2305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169" y="300426"/>
            <a:ext cx="4286817" cy="32316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Neurophysiological support for our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169" y="623591"/>
            <a:ext cx="230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Our beloved paper…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19919" y="4274835"/>
            <a:ext cx="94971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“…some </a:t>
            </a:r>
            <a:r>
              <a:rPr lang="en-US" altLang="ko-KR" dirty="0"/>
              <a:t>studies have reported the </a:t>
            </a:r>
            <a:r>
              <a:rPr lang="en-US" altLang="ko-KR" b="1" dirty="0"/>
              <a:t>lack of a pain response to activation of C-fibers</a:t>
            </a:r>
            <a:r>
              <a:rPr lang="en-US" altLang="ko-KR" dirty="0"/>
              <a:t>, whereas others have reported an </a:t>
            </a:r>
            <a:r>
              <a:rPr lang="en-US" altLang="ko-KR" b="1" dirty="0"/>
              <a:t>increased pain response even without an increase in the discharge rate</a:t>
            </a:r>
            <a:r>
              <a:rPr lang="en-US" altLang="ko-KR" dirty="0"/>
              <a:t> of the C-fibers (Van </a:t>
            </a:r>
            <a:r>
              <a:rPr lang="en-US" altLang="ko-KR" dirty="0" err="1"/>
              <a:t>Hees</a:t>
            </a:r>
            <a:r>
              <a:rPr lang="en-US" altLang="ko-KR" dirty="0"/>
              <a:t> and </a:t>
            </a:r>
            <a:r>
              <a:rPr lang="en-US" altLang="ko-KR" dirty="0" err="1"/>
              <a:t>Gybels</a:t>
            </a:r>
            <a:r>
              <a:rPr lang="en-US" altLang="ko-KR" dirty="0"/>
              <a:t>, 1981; Prescott et al., </a:t>
            </a:r>
            <a:r>
              <a:rPr lang="en-US" altLang="ko-KR" dirty="0" smtClean="0"/>
              <a:t>2014).</a:t>
            </a:r>
          </a:p>
          <a:p>
            <a:endParaRPr lang="en-US" altLang="ko-KR" dirty="0"/>
          </a:p>
          <a:p>
            <a:r>
              <a:rPr lang="en-US" altLang="ko-KR" dirty="0" smtClean="0"/>
              <a:t>…</a:t>
            </a:r>
            <a:r>
              <a:rPr lang="ko-KR" altLang="en-US" dirty="0" smtClean="0"/>
              <a:t>We </a:t>
            </a:r>
            <a:r>
              <a:rPr lang="ko-KR" altLang="en-US" dirty="0"/>
              <a:t>demonstrated that </a:t>
            </a:r>
            <a:r>
              <a:rPr lang="ko-KR" altLang="en-US" b="1" u="sng" dirty="0"/>
              <a:t>nociceptive behavior was related to the temporal encoding of spike trains in primary afferent C-fibers</a:t>
            </a:r>
            <a:r>
              <a:rPr lang="ko-KR" altLang="en-US" dirty="0"/>
              <a:t>, in which specific temporal patterns were generated according to the type of activated receptors</a:t>
            </a:r>
            <a:r>
              <a:rPr lang="ko-KR" altLang="en-US" dirty="0" smtClean="0"/>
              <a:t>.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7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169" y="300426"/>
            <a:ext cx="1425631" cy="323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169" y="1036546"/>
            <a:ext cx="9106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One remaining question:</a:t>
            </a:r>
          </a:p>
          <a:p>
            <a:endParaRPr lang="en-US" altLang="ko-KR" dirty="0"/>
          </a:p>
          <a:p>
            <a:r>
              <a:rPr lang="en-US" altLang="ko-KR" u="sng" dirty="0"/>
              <a:t>How can different chemical stimulus induce distinct temporal spiking patterns?</a:t>
            </a:r>
          </a:p>
          <a:p>
            <a:r>
              <a:rPr lang="en-US" altLang="ko-KR" dirty="0"/>
              <a:t>Biologically plausible </a:t>
            </a:r>
            <a:r>
              <a:rPr lang="en-US" altLang="ko-KR" b="1" dirty="0"/>
              <a:t>Hodgkin-Huxley neuron model </a:t>
            </a:r>
            <a:r>
              <a:rPr lang="en-US" altLang="ko-KR" dirty="0"/>
              <a:t>-&gt; Computational modulation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69" y="5602278"/>
            <a:ext cx="1047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such neuron models fire similar to recorded data in response to known chemicals, we may use the model to explore how unknown chemical modulates human sensory system.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" t="1920" r="7420" b="1920"/>
          <a:stretch/>
        </p:blipFill>
        <p:spPr>
          <a:xfrm>
            <a:off x="948266" y="2498851"/>
            <a:ext cx="4385734" cy="2841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1920" r="7421" b="1920"/>
          <a:stretch/>
        </p:blipFill>
        <p:spPr>
          <a:xfrm>
            <a:off x="6081414" y="2498821"/>
            <a:ext cx="4793064" cy="28414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72" y="3919561"/>
            <a:ext cx="1930928" cy="882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433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6:9 fir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" y="2977"/>
            <a:ext cx="12186706" cy="6855023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531531" y="832789"/>
            <a:ext cx="6756404" cy="19845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US" altLang="ko-KR" kern="1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ko-KR" altLang="ko-KR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Arial" panose="020B0604020202020204" pitchFamily="34" charset="0"/>
                <a:cs typeface="Arial" panose="020B0604020202020204" pitchFamily="34" charset="0"/>
              </a:rPr>
              <a:t>1     3     2     3     2     2     3     3     2     2     3     1     1     1     2</a:t>
            </a:r>
            <a:endParaRPr lang="ko-KR" altLang="ko-KR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31533" y="832790"/>
            <a:ext cx="6756402" cy="787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Arial" panose="020B0604020202020204" pitchFamily="34" charset="0"/>
                <a:cs typeface="Arial" panose="020B0604020202020204" pitchFamily="34" charset="0"/>
              </a:rPr>
              <a:t>Machine prediction</a:t>
            </a:r>
            <a:endParaRPr lang="ko-KR" altLang="ko-KR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Arial" panose="020B0604020202020204" pitchFamily="34" charset="0"/>
                <a:cs typeface="Arial" panose="020B0604020202020204" pitchFamily="34" charset="0"/>
              </a:rPr>
              <a:t>1     3     2     1     2     2     3     3     2     2     1     1     1     1     </a:t>
            </a:r>
            <a:r>
              <a:rPr lang="en-US" altLang="ko-KR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ko-KR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94666" y="832791"/>
            <a:ext cx="262467" cy="198451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10399" y="832791"/>
            <a:ext cx="262467" cy="198451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31532" y="832790"/>
            <a:ext cx="1363133" cy="198451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57133" y="832790"/>
            <a:ext cx="2853266" cy="198451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72866" y="834875"/>
            <a:ext cx="2015069" cy="198451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ì´ì¸ë ì¹ë¦¬ íì 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981" y="3350965"/>
            <a:ext cx="4464052" cy="29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ì´ì¸ë í¨ë°° íì 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632" y="2891276"/>
            <a:ext cx="2643344" cy="389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5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:9 fir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" y="2977"/>
            <a:ext cx="12186706" cy="6855023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5112823" y="2922904"/>
            <a:ext cx="1927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Q&amp;A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418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 JINWOO</cp:lastModifiedBy>
  <cp:revision>686</cp:revision>
  <dcterms:created xsi:type="dcterms:W3CDTF">2019-01-29T13:32:30Z</dcterms:created>
  <dcterms:modified xsi:type="dcterms:W3CDTF">2019-01-31T12:55:02Z</dcterms:modified>
  <cp:version>1000.0000.01</cp:version>
</cp:coreProperties>
</file>