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7" autoAdjust="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F212-6CF3-4B87-A542-DC5397A16DD9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280C4-2A99-488A-900A-9537AFF3B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9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280C4-2A99-488A-900A-9537AFF3B6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2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932-55F0-472B-9A8B-B5E811B0F19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C98-87B2-4B23-A6A2-46B4352C7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1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932-55F0-472B-9A8B-B5E811B0F19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C98-87B2-4B23-A6A2-46B4352C7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932-55F0-472B-9A8B-B5E811B0F19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C98-87B2-4B23-A6A2-46B4352C7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0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932-55F0-472B-9A8B-B5E811B0F19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C98-87B2-4B23-A6A2-46B4352C7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4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932-55F0-472B-9A8B-B5E811B0F19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C98-87B2-4B23-A6A2-46B4352C7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932-55F0-472B-9A8B-B5E811B0F19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C98-87B2-4B23-A6A2-46B4352C7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6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932-55F0-472B-9A8B-B5E811B0F19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C98-87B2-4B23-A6A2-46B4352C7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8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932-55F0-472B-9A8B-B5E811B0F19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C98-87B2-4B23-A6A2-46B4352C7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9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932-55F0-472B-9A8B-B5E811B0F19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C98-87B2-4B23-A6A2-46B4352C7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8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932-55F0-472B-9A8B-B5E811B0F19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C98-87B2-4B23-A6A2-46B4352C7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7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932-55F0-472B-9A8B-B5E811B0F19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C98-87B2-4B23-A6A2-46B4352C7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3932-55F0-472B-9A8B-B5E811B0F190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24C98-87B2-4B23-A6A2-46B4352C7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5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5" r="9820" b="57746"/>
          <a:stretch/>
        </p:blipFill>
        <p:spPr>
          <a:xfrm>
            <a:off x="6715125" y="2883687"/>
            <a:ext cx="4759659" cy="386001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015418" y="1659290"/>
            <a:ext cx="1327638" cy="1183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43361" y="1777620"/>
            <a:ext cx="20717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 smtClean="0"/>
              <a:t>RGB-orientation conversion</a:t>
            </a:r>
          </a:p>
          <a:p>
            <a:pPr algn="just"/>
            <a:r>
              <a:rPr lang="en-US" altLang="ko-KR" sz="1050" b="1" dirty="0"/>
              <a:t>N</a:t>
            </a:r>
            <a:r>
              <a:rPr lang="en-US" altLang="ko-KR" sz="1050" b="1" dirty="0" smtClean="0"/>
              <a:t>oise filtering</a:t>
            </a:r>
          </a:p>
          <a:p>
            <a:pPr algn="just"/>
            <a:r>
              <a:rPr lang="en-US" altLang="ko-KR" sz="1050" dirty="0" smtClean="0"/>
              <a:t>(Gaussian, </a:t>
            </a:r>
            <a:r>
              <a:rPr lang="en-US" altLang="ko-KR" sz="1050" dirty="0" err="1" smtClean="0"/>
              <a:t>std</a:t>
            </a:r>
            <a:r>
              <a:rPr lang="en-US" altLang="ko-KR" sz="1050" dirty="0" smtClean="0"/>
              <a:t> 2.5 pixel)</a:t>
            </a:r>
            <a:endParaRPr lang="ko-KR" alt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8" t="94103" r="11879" b="-513"/>
          <a:stretch/>
        </p:blipFill>
        <p:spPr>
          <a:xfrm>
            <a:off x="864545" y="3138188"/>
            <a:ext cx="2268436" cy="2637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12535" r="52620" b="15069"/>
          <a:stretch/>
        </p:blipFill>
        <p:spPr>
          <a:xfrm>
            <a:off x="264039" y="417052"/>
            <a:ext cx="3469449" cy="27211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8" t="16276" r="8077" b="19111"/>
          <a:stretch/>
        </p:blipFill>
        <p:spPr>
          <a:xfrm>
            <a:off x="5529756" y="455933"/>
            <a:ext cx="3910204" cy="272113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118843" y="869171"/>
            <a:ext cx="396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Connector 14"/>
          <p:cNvCxnSpPr>
            <a:stCxn id="13" idx="3"/>
            <a:endCxn id="46" idx="1"/>
          </p:cNvCxnSpPr>
          <p:nvPr/>
        </p:nvCxnSpPr>
        <p:spPr>
          <a:xfrm>
            <a:off x="6514843" y="1067171"/>
            <a:ext cx="2993745" cy="1433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508588" y="1860783"/>
                <a:ext cx="2607212" cy="98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050" b="1" dirty="0" smtClean="0"/>
                  <a:t>Selected square </a:t>
                </a:r>
                <a:r>
                  <a:rPr lang="en-US" altLang="ko-KR" sz="1050" b="1" dirty="0" err="1" smtClean="0"/>
                  <a:t>subregion</a:t>
                </a:r>
                <a:endParaRPr lang="en-US" altLang="ko-KR" sz="1050" b="1" dirty="0" smtClean="0"/>
              </a:p>
              <a:p>
                <a:pPr algn="just"/>
                <a:endParaRPr lang="en-US" altLang="ko-KR" sz="1050" b="1" dirty="0" smtClean="0"/>
              </a:p>
              <a:p>
                <a:pPr algn="just"/>
                <a:r>
                  <a:rPr lang="en-US" altLang="ko-KR" sz="1050" dirty="0" smtClean="0"/>
                  <a:t>1. # of pinwheels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1050" dirty="0" smtClean="0"/>
              </a:p>
              <a:p>
                <a:pPr algn="just"/>
                <a:r>
                  <a:rPr lang="en-US" altLang="ko-KR" sz="1050" dirty="0" smtClean="0"/>
                  <a:t>2. Local column spacing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ko-KR" sz="1050" dirty="0" smtClean="0"/>
              </a:p>
              <a:p>
                <a:pPr algn="just"/>
                <a:r>
                  <a:rPr lang="en-US" altLang="ko-KR" sz="1050" dirty="0" smtClean="0"/>
                  <a:t>3. Pinwheel density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050" b="0" i="0" smtClean="0">
                            <a:latin typeface="Cambria Math" panose="02040503050406030204" pitchFamily="18" charset="0"/>
                          </a:rPr>
                          <m:t>Size</m:t>
                        </m:r>
                        <m:r>
                          <a:rPr lang="en-US" altLang="ko-KR" sz="105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05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sz="105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050" b="0" i="0" smtClean="0">
                            <a:latin typeface="Cambria Math" panose="02040503050406030204" pitchFamily="18" charset="0"/>
                          </a:rPr>
                          <m:t>square</m:t>
                        </m:r>
                      </m:den>
                    </m:f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ko-K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050" dirty="0" smtClean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588" y="1860783"/>
                <a:ext cx="2607212" cy="987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6" t="19451" r="12631" b="22863"/>
          <a:stretch/>
        </p:blipFill>
        <p:spPr>
          <a:xfrm>
            <a:off x="1404773" y="3556807"/>
            <a:ext cx="4284441" cy="320741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701924" y="4126920"/>
            <a:ext cx="450000" cy="45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1776831" y="4126920"/>
            <a:ext cx="450000" cy="45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1851738" y="4126920"/>
            <a:ext cx="450000" cy="45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76416" y="3968822"/>
            <a:ext cx="724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...... </a:t>
            </a:r>
            <a:endParaRPr lang="ko-KR" alt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2963750" y="4126920"/>
            <a:ext cx="450000" cy="45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3038657" y="4126920"/>
            <a:ext cx="450000" cy="45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>
            <a:off x="3113564" y="4126920"/>
            <a:ext cx="450000" cy="45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88657" y="3714906"/>
            <a:ext cx="21187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Check every valid </a:t>
            </a:r>
            <a:r>
              <a:rPr lang="en-US" altLang="ko-KR" sz="1050" dirty="0" err="1" smtClean="0"/>
              <a:t>subregions</a:t>
            </a:r>
            <a:endParaRPr lang="ko-KR" altLang="en-US" sz="1050" dirty="0"/>
          </a:p>
        </p:txBody>
      </p:sp>
      <p:sp>
        <p:nvSpPr>
          <p:cNvPr id="36" name="Rectangle 35"/>
          <p:cNvSpPr/>
          <p:nvPr/>
        </p:nvSpPr>
        <p:spPr>
          <a:xfrm>
            <a:off x="2413809" y="5826029"/>
            <a:ext cx="450000" cy="45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Straight Connector 36"/>
          <p:cNvCxnSpPr>
            <a:stCxn id="36" idx="1"/>
            <a:endCxn id="40" idx="0"/>
          </p:cNvCxnSpPr>
          <p:nvPr/>
        </p:nvCxnSpPr>
        <p:spPr>
          <a:xfrm flipH="1">
            <a:off x="675256" y="6051029"/>
            <a:ext cx="1738553" cy="3501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19337" y="6401200"/>
            <a:ext cx="1389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(Considered invalid)</a:t>
            </a:r>
            <a:endParaRPr lang="ko-KR" altLang="en-US" sz="105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5" t="26287" r="35569" b="64237"/>
          <a:stretch/>
        </p:blipFill>
        <p:spPr>
          <a:xfrm>
            <a:off x="9508588" y="716541"/>
            <a:ext cx="1009039" cy="9880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8" name="TextBox 57"/>
          <p:cNvSpPr txBox="1"/>
          <p:nvPr/>
        </p:nvSpPr>
        <p:spPr>
          <a:xfrm>
            <a:off x="101797" y="120536"/>
            <a:ext cx="2071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 smtClean="0"/>
              <a:t>1. Data preprocessing</a:t>
            </a:r>
            <a:endParaRPr lang="ko-KR" alt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101797" y="3507152"/>
            <a:ext cx="2071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 smtClean="0"/>
              <a:t>2. Measurement</a:t>
            </a:r>
            <a:endParaRPr lang="ko-KR" altLang="en-US" sz="1050" dirty="0"/>
          </a:p>
        </p:txBody>
      </p:sp>
      <p:sp>
        <p:nvSpPr>
          <p:cNvPr id="68" name="Right Arrow 67"/>
          <p:cNvSpPr/>
          <p:nvPr/>
        </p:nvSpPr>
        <p:spPr>
          <a:xfrm>
            <a:off x="5754912" y="5042182"/>
            <a:ext cx="908437" cy="1183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880413" y="5160512"/>
            <a:ext cx="6574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 smtClean="0"/>
              <a:t>Collect</a:t>
            </a:r>
            <a:endParaRPr lang="ko-KR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7188324" y="4307895"/>
            <a:ext cx="36000" cy="3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Rectangle 77"/>
          <p:cNvSpPr/>
          <p:nvPr/>
        </p:nvSpPr>
        <p:spPr>
          <a:xfrm>
            <a:off x="7263231" y="4307895"/>
            <a:ext cx="36000" cy="3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ectangle 78"/>
          <p:cNvSpPr/>
          <p:nvPr/>
        </p:nvSpPr>
        <p:spPr>
          <a:xfrm>
            <a:off x="7338138" y="4307895"/>
            <a:ext cx="36000" cy="3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79"/>
          <p:cNvSpPr/>
          <p:nvPr/>
        </p:nvSpPr>
        <p:spPr>
          <a:xfrm>
            <a:off x="8450150" y="4307895"/>
            <a:ext cx="36000" cy="3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80"/>
          <p:cNvSpPr/>
          <p:nvPr/>
        </p:nvSpPr>
        <p:spPr>
          <a:xfrm>
            <a:off x="8525057" y="4307895"/>
            <a:ext cx="36000" cy="3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81"/>
          <p:cNvSpPr/>
          <p:nvPr/>
        </p:nvSpPr>
        <p:spPr>
          <a:xfrm>
            <a:off x="8599964" y="4307895"/>
            <a:ext cx="36000" cy="3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569979" y="3968822"/>
            <a:ext cx="724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......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8635964" y="3794604"/>
                <a:ext cx="202940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),  </m:t>
                      </m:r>
                      <m:r>
                        <m:rPr>
                          <m:sty m:val="p"/>
                        </m:rPr>
                        <a:rPr lang="el-GR" altLang="ko-KR" sz="105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altLang="ko-KR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l-GR" altLang="ko-KR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altLang="ko-KR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105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964" y="3794604"/>
                <a:ext cx="2029402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/>
          <p:cNvCxnSpPr/>
          <p:nvPr/>
        </p:nvCxnSpPr>
        <p:spPr>
          <a:xfrm flipH="1">
            <a:off x="9877425" y="869171"/>
            <a:ext cx="457201" cy="396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10083936" y="1038630"/>
                <a:ext cx="31931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936" y="1038630"/>
                <a:ext cx="31931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26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8" t="5472" r="18210" b="16186"/>
          <a:stretch/>
        </p:blipFill>
        <p:spPr>
          <a:xfrm>
            <a:off x="8824221" y="3429000"/>
            <a:ext cx="3268078" cy="27083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22384" y="1472331"/>
            <a:ext cx="20717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/>
              <a:t>Subregion</a:t>
            </a:r>
            <a:r>
              <a:rPr lang="en-US" altLang="ko-KR" sz="1050" b="1" dirty="0" smtClean="0"/>
              <a:t> size: 60X60</a:t>
            </a:r>
          </a:p>
          <a:p>
            <a:pPr algn="ctr"/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Mean pinwheel density: 4.56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8808781" y="5712284"/>
            <a:ext cx="27526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 smtClean="0">
                <a:solidFill>
                  <a:schemeClr val="bg1"/>
                </a:solidFill>
              </a:rPr>
              <a:t>Brown region: Pinwheel density &gt; 3.14</a:t>
            </a:r>
          </a:p>
          <a:p>
            <a:pPr algn="just"/>
            <a:r>
              <a:rPr lang="en-US" altLang="ko-KR" sz="1050" dirty="0" smtClean="0">
                <a:solidFill>
                  <a:schemeClr val="bg1"/>
                </a:solidFill>
              </a:rPr>
              <a:t>Green region: Pinwheel density &lt; 3.14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5" r="9821"/>
          <a:stretch/>
        </p:blipFill>
        <p:spPr>
          <a:xfrm>
            <a:off x="0" y="0"/>
            <a:ext cx="847725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0543" y="726296"/>
            <a:ext cx="396000" cy="3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10458260" y="3917198"/>
            <a:ext cx="14860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050" b="1" dirty="0" smtClean="0">
                <a:solidFill>
                  <a:schemeClr val="bg1"/>
                </a:solidFill>
              </a:rPr>
              <a:t>Brown : Green Ratio</a:t>
            </a:r>
          </a:p>
          <a:p>
            <a:pPr algn="just"/>
            <a:r>
              <a:rPr lang="ko-KR" altLang="en-US" sz="1050" b="1" dirty="0" smtClean="0">
                <a:solidFill>
                  <a:schemeClr val="bg1"/>
                </a:solidFill>
              </a:rPr>
              <a:t>0.81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0.1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9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47452" y="726296"/>
            <a:ext cx="58702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/>
              <a:t>60X60</a:t>
            </a:r>
            <a:endParaRPr lang="ko-KR" altLang="en-US" sz="1050" b="1" dirty="0"/>
          </a:p>
        </p:txBody>
      </p:sp>
      <p:cxnSp>
        <p:nvCxnSpPr>
          <p:cNvPr id="15" name="Straight Connector 14"/>
          <p:cNvCxnSpPr>
            <a:endCxn id="12" idx="3"/>
          </p:cNvCxnSpPr>
          <p:nvPr/>
        </p:nvCxnSpPr>
        <p:spPr>
          <a:xfrm flipH="1">
            <a:off x="1066543" y="876300"/>
            <a:ext cx="1280910" cy="479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66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r="10090"/>
          <a:stretch/>
        </p:blipFill>
        <p:spPr>
          <a:xfrm>
            <a:off x="0" y="0"/>
            <a:ext cx="84963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7" r="18032" b="15948"/>
          <a:stretch/>
        </p:blipFill>
        <p:spPr>
          <a:xfrm>
            <a:off x="8852375" y="3272189"/>
            <a:ext cx="3211769" cy="2855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22384" y="1472331"/>
            <a:ext cx="20717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/>
              <a:t>Subregion</a:t>
            </a:r>
            <a:r>
              <a:rPr lang="en-US" altLang="ko-KR" sz="1050" b="1" dirty="0" smtClean="0"/>
              <a:t> size: 80X80</a:t>
            </a:r>
          </a:p>
          <a:p>
            <a:pPr algn="ctr"/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Mean pinwheel density: 4.34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8808781" y="5712284"/>
            <a:ext cx="27526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 smtClean="0">
                <a:solidFill>
                  <a:schemeClr val="bg1"/>
                </a:solidFill>
              </a:rPr>
              <a:t>Brown region: Pinwheel density &gt; 3.14</a:t>
            </a:r>
          </a:p>
          <a:p>
            <a:pPr algn="just"/>
            <a:r>
              <a:rPr lang="en-US" altLang="ko-KR" sz="1050" dirty="0" smtClean="0">
                <a:solidFill>
                  <a:schemeClr val="bg1"/>
                </a:solidFill>
              </a:rPr>
              <a:t>Yellow region: Pinwheel density &lt; 3.14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543" y="726296"/>
            <a:ext cx="475200" cy="4738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10914410" y="4309032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>
                <a:solidFill>
                  <a:schemeClr val="bg1"/>
                </a:solidFill>
              </a:rPr>
              <a:t>0.8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6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0.1</a:t>
            </a:r>
            <a:r>
              <a:rPr lang="en-US" altLang="ko-KR" sz="1050" b="1" dirty="0">
                <a:solidFill>
                  <a:schemeClr val="bg1"/>
                </a:solidFill>
              </a:rPr>
              <a:t>4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7452" y="726296"/>
            <a:ext cx="5870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/>
              <a:t>80X80</a:t>
            </a:r>
            <a:endParaRPr lang="ko-KR" altLang="en-US" sz="1050" b="1" dirty="0"/>
          </a:p>
        </p:txBody>
      </p:sp>
      <p:cxnSp>
        <p:nvCxnSpPr>
          <p:cNvPr id="13" name="Straight Connector 12"/>
          <p:cNvCxnSpPr>
            <a:endCxn id="12" idx="3"/>
          </p:cNvCxnSpPr>
          <p:nvPr/>
        </p:nvCxnSpPr>
        <p:spPr>
          <a:xfrm flipH="1">
            <a:off x="1145743" y="876300"/>
            <a:ext cx="1201710" cy="869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9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8" r="9618"/>
          <a:stretch/>
        </p:blipFill>
        <p:spPr>
          <a:xfrm>
            <a:off x="0" y="0"/>
            <a:ext cx="8510258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22384" y="1472331"/>
            <a:ext cx="20717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/>
              <a:t>Subregion</a:t>
            </a:r>
            <a:r>
              <a:rPr lang="en-US" altLang="ko-KR" sz="1050" b="1" dirty="0" smtClean="0"/>
              <a:t> size: 100X100</a:t>
            </a:r>
          </a:p>
          <a:p>
            <a:pPr algn="ctr"/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Mean pinwheel density: 4.05</a:t>
            </a:r>
            <a:endParaRPr lang="ko-KR" altLang="en-US" sz="10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9" r="18143" b="16220"/>
          <a:stretch/>
        </p:blipFill>
        <p:spPr>
          <a:xfrm>
            <a:off x="8865931" y="3322622"/>
            <a:ext cx="3184661" cy="28337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65931" y="5721809"/>
            <a:ext cx="27526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 smtClean="0">
                <a:solidFill>
                  <a:schemeClr val="bg1"/>
                </a:solidFill>
              </a:rPr>
              <a:t>Brown region: Pinwheel density &gt; 3.14</a:t>
            </a:r>
          </a:p>
          <a:p>
            <a:pPr algn="just"/>
            <a:r>
              <a:rPr lang="en-US" altLang="ko-KR" sz="1050" dirty="0" smtClean="0">
                <a:solidFill>
                  <a:schemeClr val="bg1"/>
                </a:solidFill>
              </a:rPr>
              <a:t>Yellow region: Pinwheel density &lt; 3.14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543" y="726296"/>
            <a:ext cx="586800" cy="588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914410" y="4309032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0.89 : 0.11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47451" y="726296"/>
            <a:ext cx="7672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/>
              <a:t>100X100</a:t>
            </a:r>
            <a:endParaRPr lang="ko-KR" altLang="en-US" sz="1050" b="1" dirty="0"/>
          </a:p>
        </p:txBody>
      </p:sp>
      <p:cxnSp>
        <p:nvCxnSpPr>
          <p:cNvPr id="15" name="Straight Connector 14"/>
          <p:cNvCxnSpPr>
            <a:endCxn id="12" idx="3"/>
          </p:cNvCxnSpPr>
          <p:nvPr/>
        </p:nvCxnSpPr>
        <p:spPr>
          <a:xfrm flipH="1">
            <a:off x="1257343" y="876300"/>
            <a:ext cx="1090110" cy="14407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8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762000"/>
            <a:ext cx="810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Analysis purpose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To show that </a:t>
            </a:r>
            <a:r>
              <a:rPr lang="en-US" altLang="ko-KR" sz="1400" b="1" dirty="0" smtClean="0"/>
              <a:t>center regions </a:t>
            </a:r>
            <a:r>
              <a:rPr lang="en-US" altLang="ko-KR" sz="1400" dirty="0" smtClean="0"/>
              <a:t>have </a:t>
            </a:r>
            <a:r>
              <a:rPr lang="en-US" altLang="ko-KR" sz="1400" b="1" dirty="0" smtClean="0"/>
              <a:t>higher pinwheel density </a:t>
            </a:r>
            <a:r>
              <a:rPr lang="en-US" altLang="ko-KR" sz="1400" dirty="0" smtClean="0"/>
              <a:t>than </a:t>
            </a:r>
            <a:r>
              <a:rPr lang="en-US" altLang="ko-KR" sz="1400" b="1" dirty="0" smtClean="0"/>
              <a:t>boundary (stripe) regions.</a:t>
            </a:r>
          </a:p>
        </p:txBody>
      </p:sp>
    </p:spTree>
    <p:extLst>
      <p:ext uri="{BB962C8B-B14F-4D97-AF65-F5344CB8AC3E}">
        <p14:creationId xmlns:p14="http://schemas.microsoft.com/office/powerpoint/2010/main" val="292036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168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forAllen</dc:creator>
  <cp:lastModifiedBy>forAllen</cp:lastModifiedBy>
  <cp:revision>107</cp:revision>
  <dcterms:created xsi:type="dcterms:W3CDTF">2018-10-17T04:04:24Z</dcterms:created>
  <dcterms:modified xsi:type="dcterms:W3CDTF">2018-10-17T06:28:27Z</dcterms:modified>
</cp:coreProperties>
</file>