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9"/>
  </p:notesMasterIdLst>
  <p:sldIdLst>
    <p:sldId id="256" r:id="rId2"/>
    <p:sldId id="257" r:id="rId3"/>
    <p:sldId id="262" r:id="rId4"/>
    <p:sldId id="300" r:id="rId5"/>
    <p:sldId id="259" r:id="rId6"/>
    <p:sldId id="301" r:id="rId7"/>
    <p:sldId id="260" r:id="rId8"/>
    <p:sldId id="302" r:id="rId9"/>
    <p:sldId id="303" r:id="rId10"/>
    <p:sldId id="304" r:id="rId11"/>
    <p:sldId id="305" r:id="rId12"/>
    <p:sldId id="306" r:id="rId13"/>
    <p:sldId id="313" r:id="rId14"/>
    <p:sldId id="310" r:id="rId15"/>
    <p:sldId id="312" r:id="rId16"/>
    <p:sldId id="311" r:id="rId17"/>
    <p:sldId id="279" r:id="rId18"/>
  </p:sldIdLst>
  <p:sldSz cx="9144000" cy="5143500" type="screen16x9"/>
  <p:notesSz cx="6858000" cy="9144000"/>
  <p:embeddedFontLst>
    <p:embeddedFont>
      <p:font typeface="Bebas Neue" panose="020B0606020202050201" pitchFamily="34" charset="-94"/>
      <p:regular r:id="rId20"/>
    </p:embeddedFont>
    <p:embeddedFont>
      <p:font typeface="Karla" pitchFamily="2" charset="-94"/>
      <p:regular r:id="rId21"/>
      <p:bold r:id="rId22"/>
      <p:italic r:id="rId23"/>
      <p:boldItalic r:id="rId24"/>
    </p:embeddedFont>
    <p:embeddedFont>
      <p:font typeface="Muli" panose="02000503040000020004" pitchFamily="2" charset="0"/>
      <p:italic r:id="rId25"/>
    </p:embeddedFont>
    <p:embeddedFont>
      <p:font typeface="Perpetua" panose="02020502060401020303" pitchFamily="18" charset="0"/>
      <p:regular r:id="rId26"/>
      <p:bold r:id="rId27"/>
      <p:italic r:id="rId28"/>
      <p:boldItalic r:id="rId29"/>
    </p:embeddedFont>
    <p:embeddedFont>
      <p:font typeface="Poppins" panose="00000500000000000000" pitchFamily="2" charset="-94"/>
      <p:regular r:id="rId30"/>
      <p:bold r:id="rId31"/>
      <p:italic r:id="rId32"/>
      <p:boldItalic r:id="rId33"/>
    </p:embeddedFont>
    <p:embeddedFont>
      <p:font typeface="Poppins Light" panose="00000400000000000000" pitchFamily="2" charset="-94"/>
      <p:regular r:id="rId34"/>
      <p:italic r:id="rId35"/>
    </p:embeddedFont>
    <p:embeddedFont>
      <p:font typeface="Poppins SemiBold" panose="00000700000000000000" pitchFamily="2" charset="-94"/>
      <p:bold r:id="rId36"/>
      <p:boldItalic r:id="rId37"/>
    </p:embeddedFont>
    <p:embeddedFont>
      <p:font typeface="Rubik Black" panose="020B0604020202020204" charset="-79"/>
      <p:bold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 B" initials="DB" lastIdx="1" clrIdx="0">
    <p:extLst>
      <p:ext uri="{19B8F6BF-5375-455C-9EA6-DF929625EA0E}">
        <p15:presenceInfo xmlns:p15="http://schemas.microsoft.com/office/powerpoint/2012/main" userId="8f6c03c620174e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D8C73F-4C61-41ED-9A1A-0FA1D9D1160A}">
  <a:tblStyle styleId="{78D8C73F-4C61-41ED-9A1A-0FA1D9D116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61882C-76A4-4E8C-AD05-1697E12960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75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03T11:07:53.05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125d80b419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1125d80b419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006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125d80b419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1125d80b419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649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771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949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195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0581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688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723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820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640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64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51" name="Google Shape;51;p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3" name="Google Shape;53;p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4" name="Google Shape;54;p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55" name="Google Shape;55;p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6" name="Google Shape;56;p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7" name="Google Shape;57;p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9" name="Google Shape;59;p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0" name="Google Shape;60;p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1" name="Google Shape;61;p4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0" name="Google Shape;290;p18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1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2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subTitle" idx="3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8"/>
          <p:cNvSpPr txBox="1">
            <a:spLocks noGrp="1"/>
          </p:cNvSpPr>
          <p:nvPr>
            <p:ph type="subTitle" idx="4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subTitle" idx="5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6" name="Google Shape;296;p18"/>
          <p:cNvSpPr txBox="1">
            <a:spLocks noGrp="1"/>
          </p:cNvSpPr>
          <p:nvPr>
            <p:ph type="subTitle" idx="6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19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00" name="Google Shape;300;p1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1" name="Google Shape;301;p1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02" name="Google Shape;302;p1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03" name="Google Shape;303;p1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04" name="Google Shape;304;p1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5" name="Google Shape;305;p1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06" name="Google Shape;306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307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08" name="Google Shape;308;p1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09" name="Google Shape;309;p1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0" name="Google Shape;310;p19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subTitle" idx="1"/>
          </p:nvPr>
        </p:nvSpPr>
        <p:spPr>
          <a:xfrm>
            <a:off x="3408500" y="2103624"/>
            <a:ext cx="50202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2"/>
          </p:nvPr>
        </p:nvSpPr>
        <p:spPr>
          <a:xfrm>
            <a:off x="3408500" y="3104632"/>
            <a:ext cx="50202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subTitle" idx="3"/>
          </p:nvPr>
        </p:nvSpPr>
        <p:spPr>
          <a:xfrm>
            <a:off x="3408200" y="4105448"/>
            <a:ext cx="50208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4"/>
          </p:nvPr>
        </p:nvSpPr>
        <p:spPr>
          <a:xfrm>
            <a:off x="3408500" y="1600325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subTitle" idx="5"/>
          </p:nvPr>
        </p:nvSpPr>
        <p:spPr>
          <a:xfrm>
            <a:off x="3408500" y="2601333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6"/>
          </p:nvPr>
        </p:nvSpPr>
        <p:spPr>
          <a:xfrm>
            <a:off x="3408200" y="3602149"/>
            <a:ext cx="50208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6" name="Google Shape;396;p23"/>
          <p:cNvSpPr txBox="1">
            <a:spLocks noGrp="1"/>
          </p:cNvSpPr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7" name="Google Shape;397;p23"/>
          <p:cNvSpPr txBox="1">
            <a:spLocks noGrp="1"/>
          </p:cNvSpPr>
          <p:nvPr>
            <p:ph type="subTitle" idx="1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8" name="Google Shape;398;p23"/>
          <p:cNvSpPr txBox="1"/>
          <p:nvPr/>
        </p:nvSpPr>
        <p:spPr>
          <a:xfrm>
            <a:off x="2286020" y="3535412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64" r:id="rId6"/>
    <p:sldLayoutId id="2147483665" r:id="rId7"/>
    <p:sldLayoutId id="214748366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397750"/>
            <a:ext cx="5486400" cy="32461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TEAM-</a:t>
            </a:r>
            <a:r>
              <a:rPr lang="tr-TR" b="1" dirty="0">
                <a:solidFill>
                  <a:schemeClr val="tx1"/>
                </a:solidFill>
              </a:rPr>
              <a:t>4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523100" y="3003018"/>
            <a:ext cx="5812465" cy="7708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1" dirty="0">
                <a:solidFill>
                  <a:srgbClr val="000000"/>
                </a:solidFill>
              </a:rPr>
              <a:t>    </a:t>
            </a:r>
            <a:r>
              <a:rPr lang="tr-TR" sz="3200" b="1" dirty="0" err="1">
                <a:solidFill>
                  <a:srgbClr val="000000"/>
                </a:solidFill>
              </a:rPr>
              <a:t>Cucumber</a:t>
            </a:r>
            <a:r>
              <a:rPr lang="tr-TR" sz="3200" b="1" dirty="0">
                <a:solidFill>
                  <a:srgbClr val="000000"/>
                </a:solidFill>
              </a:rPr>
              <a:t> UI Test Projesi</a:t>
            </a:r>
          </a:p>
        </p:txBody>
      </p:sp>
      <p:grpSp>
        <p:nvGrpSpPr>
          <p:cNvPr id="442" name="Google Shape;442;p29"/>
          <p:cNvGrpSpPr/>
          <p:nvPr/>
        </p:nvGrpSpPr>
        <p:grpSpPr>
          <a:xfrm>
            <a:off x="276275" y="306250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8051058" y="3557002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Metin kutusu 2">
            <a:extLst>
              <a:ext uri="{FF2B5EF4-FFF2-40B4-BE49-F238E27FC236}">
                <a16:creationId xmlns:a16="http://schemas.microsoft.com/office/drawing/2014/main" id="{3BE504D7-C970-F8DC-CEF5-F32CB2F8B2A7}"/>
              </a:ext>
            </a:extLst>
          </p:cNvPr>
          <p:cNvSpPr txBox="1"/>
          <p:nvPr/>
        </p:nvSpPr>
        <p:spPr>
          <a:xfrm>
            <a:off x="3785190" y="4028873"/>
            <a:ext cx="1395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   </a:t>
            </a:r>
            <a:r>
              <a:rPr lang="tr-TR" dirty="0" err="1"/>
              <a:t>Batch</a:t>
            </a:r>
            <a:r>
              <a:rPr lang="tr-TR" dirty="0"/>
              <a:t> 171</a:t>
            </a:r>
          </a:p>
          <a:p>
            <a:r>
              <a:rPr lang="tr-TR" dirty="0"/>
              <a:t>        2023</a:t>
            </a:r>
          </a:p>
        </p:txBody>
      </p:sp>
      <p:grpSp>
        <p:nvGrpSpPr>
          <p:cNvPr id="4" name="Google Shape;1285;p52">
            <a:extLst>
              <a:ext uri="{FF2B5EF4-FFF2-40B4-BE49-F238E27FC236}">
                <a16:creationId xmlns:a16="http://schemas.microsoft.com/office/drawing/2014/main" id="{34D27D1C-B668-00DB-F47B-2055BD90B8DB}"/>
              </a:ext>
            </a:extLst>
          </p:cNvPr>
          <p:cNvGrpSpPr/>
          <p:nvPr/>
        </p:nvGrpSpPr>
        <p:grpSpPr>
          <a:xfrm>
            <a:off x="8321372" y="1002020"/>
            <a:ext cx="532053" cy="1096974"/>
            <a:chOff x="3724575" y="3497700"/>
            <a:chExt cx="603495" cy="1371596"/>
          </a:xfrm>
        </p:grpSpPr>
        <p:sp>
          <p:nvSpPr>
            <p:cNvPr id="5" name="Google Shape;1286;p52">
              <a:extLst>
                <a:ext uri="{FF2B5EF4-FFF2-40B4-BE49-F238E27FC236}">
                  <a16:creationId xmlns:a16="http://schemas.microsoft.com/office/drawing/2014/main" id="{BA26D337-694E-B7AC-3694-6C3B7F8D52C2}"/>
                </a:ext>
              </a:extLst>
            </p:cNvPr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87;p52">
              <a:extLst>
                <a:ext uri="{FF2B5EF4-FFF2-40B4-BE49-F238E27FC236}">
                  <a16:creationId xmlns:a16="http://schemas.microsoft.com/office/drawing/2014/main" id="{9DDB2B1F-341D-10FF-6E20-6E8BF3F82199}"/>
                </a:ext>
              </a:extLst>
            </p:cNvPr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88;p52">
              <a:extLst>
                <a:ext uri="{FF2B5EF4-FFF2-40B4-BE49-F238E27FC236}">
                  <a16:creationId xmlns:a16="http://schemas.microsoft.com/office/drawing/2014/main" id="{82752836-8C8B-B885-B526-88FF958A6BCD}"/>
                </a:ext>
              </a:extLst>
            </p:cNvPr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89;p52">
              <a:extLst>
                <a:ext uri="{FF2B5EF4-FFF2-40B4-BE49-F238E27FC236}">
                  <a16:creationId xmlns:a16="http://schemas.microsoft.com/office/drawing/2014/main" id="{F3427C40-FE0E-3AF1-64D9-754CB816BD13}"/>
                </a:ext>
              </a:extLst>
            </p:cNvPr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90;p52">
              <a:extLst>
                <a:ext uri="{FF2B5EF4-FFF2-40B4-BE49-F238E27FC236}">
                  <a16:creationId xmlns:a16="http://schemas.microsoft.com/office/drawing/2014/main" id="{A140B3BB-7BC8-D204-0A9A-CD675DA8EB3F}"/>
                </a:ext>
              </a:extLst>
            </p:cNvPr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91;p52">
              <a:extLst>
                <a:ext uri="{FF2B5EF4-FFF2-40B4-BE49-F238E27FC236}">
                  <a16:creationId xmlns:a16="http://schemas.microsoft.com/office/drawing/2014/main" id="{BF43F2A2-A80F-A70C-A1E9-9A2CCFAAFA85}"/>
                </a:ext>
              </a:extLst>
            </p:cNvPr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0"/>
          <p:cNvSpPr txBox="1">
            <a:spLocks noGrp="1"/>
          </p:cNvSpPr>
          <p:nvPr>
            <p:ph type="title"/>
          </p:nvPr>
        </p:nvSpPr>
        <p:spPr>
          <a:xfrm>
            <a:off x="715160" y="569453"/>
            <a:ext cx="77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Cucumber Framework</a:t>
            </a:r>
            <a:endParaRPr dirty="0"/>
          </a:p>
        </p:txBody>
      </p:sp>
      <p:sp>
        <p:nvSpPr>
          <p:cNvPr id="863" name="Google Shape;863;p40"/>
          <p:cNvSpPr/>
          <p:nvPr/>
        </p:nvSpPr>
        <p:spPr>
          <a:xfrm>
            <a:off x="578461" y="404863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62E3D59D-09B2-5B90-8523-59C16C40A5DE}"/>
              </a:ext>
            </a:extLst>
          </p:cNvPr>
          <p:cNvSpPr txBox="1"/>
          <p:nvPr/>
        </p:nvSpPr>
        <p:spPr>
          <a:xfrm>
            <a:off x="280820" y="1029545"/>
            <a:ext cx="4075814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uli"/>
              <a:buChar char="●"/>
            </a:pPr>
            <a:r>
              <a:rPr lang="tr-TR" sz="1200" b="1" dirty="0" err="1">
                <a:latin typeface="Muli"/>
                <a:ea typeface="Muli"/>
                <a:cs typeface="Muli"/>
                <a:sym typeface="Muli"/>
              </a:rPr>
              <a:t>pages</a:t>
            </a:r>
            <a:r>
              <a:rPr lang="tr-TR" sz="1200" b="1" dirty="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tr-TR" sz="1200" b="1" dirty="0" err="1">
                <a:latin typeface="Muli"/>
                <a:ea typeface="Muli"/>
                <a:cs typeface="Muli"/>
                <a:sym typeface="Muli"/>
              </a:rPr>
              <a:t>Package</a:t>
            </a:r>
            <a:endParaRPr lang="tr-TR" sz="1200" b="1" dirty="0">
              <a:latin typeface="Muli"/>
              <a:ea typeface="Muli"/>
              <a:cs typeface="Muli"/>
              <a:sym typeface="Muli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tr-TR" sz="1200" dirty="0"/>
              <a:t>Web sayfalarına ait </a:t>
            </a:r>
            <a:r>
              <a:rPr lang="tr-TR" sz="1200" dirty="0" err="1"/>
              <a:t>class’lar</a:t>
            </a:r>
            <a:endParaRPr lang="tr-TR" sz="1200" dirty="0"/>
          </a:p>
          <a:p>
            <a:pPr marL="457200" marR="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uli"/>
              <a:buChar char="●"/>
            </a:pPr>
            <a:r>
              <a:rPr lang="tr-TR" sz="1200" b="1" dirty="0" err="1">
                <a:latin typeface="Muli"/>
                <a:ea typeface="Muli"/>
                <a:cs typeface="Muli"/>
                <a:sym typeface="Muli"/>
              </a:rPr>
              <a:t>hooks</a:t>
            </a:r>
            <a:r>
              <a:rPr lang="tr-TR" sz="1200" b="1" dirty="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tr-TR" sz="1200" b="1" dirty="0" err="1">
                <a:latin typeface="Muli"/>
                <a:ea typeface="Muli"/>
                <a:cs typeface="Muli"/>
                <a:sym typeface="Muli"/>
              </a:rPr>
              <a:t>Package</a:t>
            </a:r>
            <a:endParaRPr lang="tr-TR" sz="1200" b="1" dirty="0">
              <a:latin typeface="Muli"/>
              <a:ea typeface="Muli"/>
              <a:cs typeface="Muli"/>
              <a:sym typeface="Muli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"/>
              <a:buChar char="○"/>
            </a:pPr>
            <a:r>
              <a:rPr lang="tr-TR" sz="1200" dirty="0" err="1"/>
              <a:t>Hooks</a:t>
            </a:r>
            <a:r>
              <a:rPr lang="tr-TR" sz="1200" dirty="0"/>
              <a:t> </a:t>
            </a:r>
            <a:r>
              <a:rPr lang="tr-TR" sz="1200" dirty="0" err="1"/>
              <a:t>class</a:t>
            </a:r>
            <a:endParaRPr lang="tr-TR" sz="1200" b="1" dirty="0">
              <a:latin typeface="Muli"/>
              <a:ea typeface="Muli"/>
              <a:cs typeface="Muli"/>
              <a:sym typeface="Mul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uli"/>
              <a:buChar char="●"/>
            </a:pPr>
            <a:r>
              <a:rPr lang="tr-TR" sz="1200" b="1" dirty="0" err="1">
                <a:latin typeface="Muli"/>
                <a:ea typeface="Muli"/>
                <a:cs typeface="Muli"/>
                <a:sym typeface="Muli"/>
              </a:rPr>
              <a:t>runners</a:t>
            </a:r>
            <a:r>
              <a:rPr lang="tr-TR" sz="1200" b="1" dirty="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tr-TR" sz="1200" b="1" dirty="0" err="1">
                <a:latin typeface="Muli"/>
                <a:ea typeface="Muli"/>
                <a:cs typeface="Muli"/>
                <a:sym typeface="Muli"/>
              </a:rPr>
              <a:t>Package</a:t>
            </a:r>
            <a:endParaRPr lang="tr-TR" sz="1200" b="1" dirty="0">
              <a:latin typeface="Muli"/>
              <a:ea typeface="Muli"/>
              <a:cs typeface="Muli"/>
              <a:sym typeface="Muli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uli"/>
              <a:buChar char="○"/>
            </a:pPr>
            <a:r>
              <a:rPr lang="tr-TR" sz="1200" dirty="0" err="1"/>
              <a:t>Runner</a:t>
            </a:r>
            <a:r>
              <a:rPr lang="tr-TR" sz="1200" dirty="0"/>
              <a:t> </a:t>
            </a:r>
            <a:r>
              <a:rPr lang="tr-TR" sz="1200" dirty="0" err="1"/>
              <a:t>class</a:t>
            </a:r>
            <a:endParaRPr lang="tr-TR" sz="1200" b="1" dirty="0">
              <a:latin typeface="Muli"/>
              <a:ea typeface="Muli"/>
              <a:cs typeface="Muli"/>
              <a:sym typeface="Mul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uli"/>
              <a:buChar char="●"/>
            </a:pPr>
            <a:r>
              <a:rPr lang="tr-TR" sz="1200" b="1" dirty="0" err="1">
                <a:latin typeface="Muli"/>
                <a:ea typeface="Muli"/>
                <a:cs typeface="Muli"/>
                <a:sym typeface="Muli"/>
              </a:rPr>
              <a:t>stepdefinitions</a:t>
            </a:r>
            <a:r>
              <a:rPr lang="tr-TR" sz="1200" b="1" dirty="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tr-TR" sz="1200" b="1" dirty="0" err="1">
                <a:latin typeface="Muli"/>
                <a:ea typeface="Muli"/>
                <a:cs typeface="Muli"/>
                <a:sym typeface="Muli"/>
              </a:rPr>
              <a:t>Package</a:t>
            </a:r>
            <a:endParaRPr lang="tr-TR" sz="1200" b="1" dirty="0">
              <a:latin typeface="Muli"/>
              <a:ea typeface="Muli"/>
              <a:cs typeface="Muli"/>
              <a:sym typeface="Muli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tr-TR" sz="1200" dirty="0" err="1"/>
              <a:t>Page</a:t>
            </a:r>
            <a:r>
              <a:rPr lang="tr-TR" sz="1200" dirty="0"/>
              <a:t> </a:t>
            </a:r>
            <a:r>
              <a:rPr lang="tr-TR" sz="1200" dirty="0" err="1"/>
              <a:t>Stepdefinition</a:t>
            </a:r>
            <a:r>
              <a:rPr lang="tr-TR" sz="1200" dirty="0"/>
              <a:t> </a:t>
            </a:r>
            <a:r>
              <a:rPr lang="tr-TR" sz="1200" dirty="0" err="1"/>
              <a:t>class’ları</a:t>
            </a:r>
            <a:endParaRPr lang="tr-TR" sz="1200" dirty="0"/>
          </a:p>
          <a:p>
            <a:pPr marL="457200" marR="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uli"/>
              <a:buChar char="●"/>
            </a:pPr>
            <a:r>
              <a:rPr lang="tr-TR" sz="1200" b="1" dirty="0" err="1">
                <a:latin typeface="Muli"/>
                <a:ea typeface="Muli"/>
                <a:cs typeface="Muli"/>
                <a:sym typeface="Muli"/>
              </a:rPr>
              <a:t>utilities</a:t>
            </a:r>
            <a:r>
              <a:rPr lang="tr-TR" sz="1200" b="1" dirty="0"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tr-TR" sz="1200" b="1" dirty="0" err="1">
                <a:latin typeface="Muli"/>
                <a:ea typeface="Muli"/>
                <a:cs typeface="Muli"/>
                <a:sym typeface="Muli"/>
              </a:rPr>
              <a:t>Package</a:t>
            </a:r>
            <a:endParaRPr lang="tr-TR" sz="1200" b="1" dirty="0">
              <a:latin typeface="Muli"/>
              <a:ea typeface="Muli"/>
              <a:cs typeface="Muli"/>
              <a:sym typeface="Muli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tr-TR" sz="1200" dirty="0" err="1"/>
              <a:t>ConfigReader</a:t>
            </a:r>
            <a:r>
              <a:rPr lang="tr-TR" sz="1200" dirty="0"/>
              <a:t>, Driver, </a:t>
            </a:r>
            <a:r>
              <a:rPr lang="tr-TR" sz="1200" dirty="0" err="1"/>
              <a:t>ReusableMethods</a:t>
            </a:r>
            <a:r>
              <a:rPr lang="tr-TR" sz="1200" dirty="0"/>
              <a:t> </a:t>
            </a:r>
            <a:r>
              <a:rPr lang="tr-TR" sz="1200" dirty="0" err="1"/>
              <a:t>class’ları</a:t>
            </a:r>
            <a:endParaRPr lang="tr-TR" sz="1200" dirty="0"/>
          </a:p>
          <a:p>
            <a:pPr marL="457200" marR="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uli"/>
              <a:buChar char="●"/>
            </a:pPr>
            <a:r>
              <a:rPr lang="tr-TR" sz="1200" b="1" dirty="0" err="1">
                <a:latin typeface="Muli"/>
                <a:ea typeface="Muli"/>
                <a:cs typeface="Muli"/>
                <a:sym typeface="Muli"/>
              </a:rPr>
              <a:t>resources</a:t>
            </a:r>
            <a:r>
              <a:rPr lang="tr-TR" sz="1200" b="1" dirty="0">
                <a:latin typeface="Muli"/>
                <a:ea typeface="Muli"/>
                <a:cs typeface="Muli"/>
                <a:sym typeface="Muli"/>
              </a:rPr>
              <a:t> 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tr-TR" sz="1200" dirty="0" err="1"/>
              <a:t>features</a:t>
            </a:r>
            <a:endParaRPr lang="tr-TR" sz="1200" dirty="0"/>
          </a:p>
          <a:p>
            <a:pPr marL="457200" marR="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uli"/>
              <a:buChar char="●"/>
            </a:pPr>
            <a:r>
              <a:rPr lang="tr-TR" sz="1200" b="1" dirty="0" err="1">
                <a:latin typeface="Muli"/>
                <a:ea typeface="Muli"/>
                <a:cs typeface="Muli"/>
                <a:sym typeface="Muli"/>
              </a:rPr>
              <a:t>configuration.properties</a:t>
            </a:r>
            <a:endParaRPr lang="tr-TR" sz="1200" b="1"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B37E30B-2F76-C88F-0767-DB0EC7F14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782" y="1182296"/>
            <a:ext cx="2225748" cy="360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90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40"/>
          <p:cNvSpPr txBox="1">
            <a:spLocks noGrp="1"/>
          </p:cNvSpPr>
          <p:nvPr>
            <p:ph type="subTitle" idx="4"/>
          </p:nvPr>
        </p:nvSpPr>
        <p:spPr>
          <a:xfrm>
            <a:off x="2168035" y="1329480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tr-TR" sz="1400" dirty="0">
                <a:solidFill>
                  <a:srgbClr val="00B0F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pom.xml </a:t>
            </a:r>
            <a:r>
              <a:rPr lang="tr-TR" sz="1400" dirty="0" err="1">
                <a:solidFill>
                  <a:srgbClr val="00B0F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Dependencies</a:t>
            </a:r>
            <a:endParaRPr lang="tr-TR" sz="1400" dirty="0">
              <a:solidFill>
                <a:srgbClr val="00B0F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7" name="Google Shape;837;p40"/>
          <p:cNvSpPr txBox="1">
            <a:spLocks noGrp="1"/>
          </p:cNvSpPr>
          <p:nvPr>
            <p:ph type="title"/>
          </p:nvPr>
        </p:nvSpPr>
        <p:spPr>
          <a:xfrm>
            <a:off x="715160" y="569453"/>
            <a:ext cx="77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Cucumber Framework</a:t>
            </a:r>
            <a:endParaRPr dirty="0"/>
          </a:p>
        </p:txBody>
      </p:sp>
      <p:grpSp>
        <p:nvGrpSpPr>
          <p:cNvPr id="849" name="Google Shape;849;p40"/>
          <p:cNvGrpSpPr/>
          <p:nvPr/>
        </p:nvGrpSpPr>
        <p:grpSpPr>
          <a:xfrm>
            <a:off x="7558464" y="3671777"/>
            <a:ext cx="1371600" cy="1212916"/>
            <a:chOff x="299013" y="1079125"/>
            <a:chExt cx="1371600" cy="1375875"/>
          </a:xfrm>
        </p:grpSpPr>
        <p:sp>
          <p:nvSpPr>
            <p:cNvPr id="850" name="Google Shape;850;p40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2" name="Google Shape;852;p40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853" name="Google Shape;853;p40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54" name="Google Shape;854;p40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855" name="Google Shape;855;p40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40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57" name="Google Shape;857;p40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858" name="Google Shape;858;p40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0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60" name="Google Shape;860;p40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61" name="Google Shape;861;p40"/>
          <p:cNvSpPr/>
          <p:nvPr/>
        </p:nvSpPr>
        <p:spPr>
          <a:xfrm>
            <a:off x="406038" y="4666966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0"/>
          <p:cNvSpPr/>
          <p:nvPr/>
        </p:nvSpPr>
        <p:spPr>
          <a:xfrm>
            <a:off x="364110" y="35023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40"/>
          <p:cNvSpPr/>
          <p:nvPr/>
        </p:nvSpPr>
        <p:spPr>
          <a:xfrm>
            <a:off x="1498557" y="146204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5A6DD67-6EAD-4396-25A5-D8C75DE64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106" y="2196721"/>
            <a:ext cx="1381318" cy="1381318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DC5BFDB-4682-0B7C-B026-EDBFC8B6C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135" y="2196721"/>
            <a:ext cx="1432858" cy="138131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2D8EE3A-44B4-AB2C-0647-3647804CD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651" y="2196721"/>
            <a:ext cx="1432858" cy="133386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0104614C-6F7A-D806-95B8-FECC4EAA30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9482" y="2215774"/>
            <a:ext cx="1457505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80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3"/>
          <p:cNvSpPr txBox="1">
            <a:spLocks noGrp="1"/>
          </p:cNvSpPr>
          <p:nvPr>
            <p:ph type="title"/>
          </p:nvPr>
        </p:nvSpPr>
        <p:spPr>
          <a:xfrm>
            <a:off x="2707750" y="1094246"/>
            <a:ext cx="3813544" cy="7829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GitHub</a:t>
            </a:r>
            <a:endParaRPr sz="4400" dirty="0">
              <a:latin typeface="Perpetua" panose="02020502060401020303" pitchFamily="18" charset="0"/>
            </a:endParaRPr>
          </a:p>
        </p:txBody>
      </p:sp>
      <p:sp>
        <p:nvSpPr>
          <p:cNvPr id="576" name="Google Shape;576;p33"/>
          <p:cNvSpPr txBox="1">
            <a:spLocks noGrp="1"/>
          </p:cNvSpPr>
          <p:nvPr>
            <p:ph type="subTitle" idx="1"/>
          </p:nvPr>
        </p:nvSpPr>
        <p:spPr>
          <a:xfrm>
            <a:off x="1906753" y="1945072"/>
            <a:ext cx="5415539" cy="2404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1800" lvl="0" indent="-3429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</a:pPr>
            <a:r>
              <a:rPr lang="tr-TR" sz="2000" dirty="0"/>
              <a:t>Framework </a:t>
            </a:r>
            <a:r>
              <a:rPr lang="tr-TR" sz="2000" dirty="0" err="1"/>
              <a:t>Repository’ye</a:t>
            </a:r>
            <a:r>
              <a:rPr lang="tr-TR" sz="2000" dirty="0"/>
              <a:t> yüklendi.</a:t>
            </a:r>
          </a:p>
          <a:p>
            <a:pPr marL="431800" lvl="0" indent="-3429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</a:pPr>
            <a:r>
              <a:rPr lang="tr-TR" sz="2000" dirty="0"/>
              <a:t>Planlama yapıldı.</a:t>
            </a:r>
          </a:p>
          <a:p>
            <a:pPr marL="431800" lvl="0" indent="-3429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</a:pPr>
            <a:r>
              <a:rPr lang="tr-TR" sz="2000" dirty="0"/>
              <a:t>Kullanım kılavuzu paylaşıldı.</a:t>
            </a:r>
          </a:p>
          <a:p>
            <a:pPr marL="431800" lvl="0" indent="-3429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tx1"/>
                </a:solidFill>
              </a:rPr>
              <a:t>Sıkıntı yaşayanlara yardımcı olundu.</a:t>
            </a:r>
          </a:p>
          <a:p>
            <a:pPr marL="431800" lvl="0" indent="-34290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</a:pPr>
            <a:r>
              <a:rPr lang="tr-TR" sz="2000" dirty="0" err="1"/>
              <a:t>Push</a:t>
            </a:r>
            <a:r>
              <a:rPr lang="tr-TR" sz="2000" dirty="0"/>
              <a:t> ve </a:t>
            </a:r>
            <a:r>
              <a:rPr lang="tr-TR" sz="2000" dirty="0" err="1"/>
              <a:t>Pull</a:t>
            </a:r>
            <a:r>
              <a:rPr lang="tr-TR" sz="2000" dirty="0"/>
              <a:t> saatleri belirlendi.</a:t>
            </a:r>
          </a:p>
          <a:p>
            <a:pPr marL="431800" lvl="0" indent="-342900" algn="l" rtl="0">
              <a:spcBef>
                <a:spcPts val="60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</a:pPr>
            <a:r>
              <a:rPr lang="tr-TR" sz="2000" dirty="0" err="1"/>
              <a:t>Repository</a:t>
            </a:r>
            <a:r>
              <a:rPr lang="tr-TR" sz="2000" dirty="0"/>
              <a:t> oluşturuldu.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</a:pPr>
            <a:endParaRPr lang="tr-TR" sz="2000" dirty="0"/>
          </a:p>
        </p:txBody>
      </p:sp>
      <p:sp>
        <p:nvSpPr>
          <p:cNvPr id="591" name="Google Shape;591;p33"/>
          <p:cNvSpPr/>
          <p:nvPr/>
        </p:nvSpPr>
        <p:spPr>
          <a:xfrm rot="-2700000">
            <a:off x="8131703" y="3783846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E43DCF96-0291-AA24-0997-0148AA4EE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56" y="447567"/>
            <a:ext cx="2214394" cy="1151591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5403BFE2-B00B-1B58-B7EE-DA41FDC68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944" y="3281916"/>
            <a:ext cx="2381594" cy="121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79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989FDA7-6107-BABB-834C-20D522074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810" y="905086"/>
            <a:ext cx="4380613" cy="3466599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99DF97D5-CE2E-088B-C20F-1B58B3BFF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902" y="534265"/>
            <a:ext cx="2140689" cy="74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13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/>
          <p:cNvGrpSpPr/>
          <p:nvPr/>
        </p:nvGrpSpPr>
        <p:grpSpPr>
          <a:xfrm>
            <a:off x="323636" y="148840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/>
          <p:cNvSpPr txBox="1">
            <a:spLocks noGrp="1"/>
          </p:cNvSpPr>
          <p:nvPr>
            <p:ph type="title"/>
          </p:nvPr>
        </p:nvSpPr>
        <p:spPr>
          <a:xfrm>
            <a:off x="2856614" y="1085485"/>
            <a:ext cx="3124200" cy="653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Otomasyon</a:t>
            </a:r>
            <a:endParaRPr sz="3200" dirty="0">
              <a:latin typeface="Perpetua" panose="02020502060401020303" pitchFamily="18" charset="0"/>
            </a:endParaRPr>
          </a:p>
        </p:txBody>
      </p:sp>
      <p:sp>
        <p:nvSpPr>
          <p:cNvPr id="576" name="Google Shape;576;p33"/>
          <p:cNvSpPr txBox="1">
            <a:spLocks noGrp="1"/>
          </p:cNvSpPr>
          <p:nvPr>
            <p:ph type="subTitle" idx="1"/>
          </p:nvPr>
        </p:nvSpPr>
        <p:spPr>
          <a:xfrm>
            <a:off x="1552331" y="1628256"/>
            <a:ext cx="5704138" cy="2281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-US" sz="1800" dirty="0" err="1"/>
              <a:t>Kodlama</a:t>
            </a:r>
            <a:r>
              <a:rPr lang="en-US" sz="1800" dirty="0"/>
              <a:t> </a:t>
            </a:r>
            <a:r>
              <a:rPr lang="en-US" sz="1800" dirty="0" err="1"/>
              <a:t>süreci</a:t>
            </a:r>
            <a:r>
              <a:rPr lang="en-US" sz="1800" dirty="0"/>
              <a:t>    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1800" dirty="0" err="1"/>
              <a:t>Örnek</a:t>
            </a:r>
            <a:r>
              <a:rPr lang="en-US" sz="1800" dirty="0"/>
              <a:t> </a:t>
            </a:r>
            <a:r>
              <a:rPr lang="en-US" sz="1800" dirty="0" err="1"/>
              <a:t>testler</a:t>
            </a:r>
            <a:endParaRPr lang="en-US" sz="18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1600" dirty="0"/>
              <a:t>US</a:t>
            </a:r>
            <a:r>
              <a:rPr lang="tr-TR" sz="1600" dirty="0"/>
              <a:t>01</a:t>
            </a:r>
            <a:r>
              <a:rPr lang="en-US" sz="1600" dirty="0"/>
              <a:t> - Test Case </a:t>
            </a:r>
            <a:r>
              <a:rPr lang="tr-TR" sz="1600" dirty="0"/>
              <a:t> 03</a:t>
            </a:r>
            <a:r>
              <a:rPr lang="en-US" sz="1600" dirty="0"/>
              <a:t> </a:t>
            </a:r>
            <a:r>
              <a:rPr lang="tr-TR" sz="1600" dirty="0"/>
              <a:t> </a:t>
            </a:r>
            <a:r>
              <a:rPr lang="en-US" sz="1600" dirty="0"/>
              <a:t>(</a:t>
            </a:r>
            <a:r>
              <a:rPr lang="tr-TR" sz="1600" dirty="0" err="1"/>
              <a:t>Pass</a:t>
            </a:r>
            <a:r>
              <a:rPr lang="en-US" sz="1600" dirty="0"/>
              <a:t>)</a:t>
            </a: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1600" dirty="0"/>
              <a:t>US</a:t>
            </a:r>
            <a:r>
              <a:rPr lang="tr-TR" sz="1600" dirty="0"/>
              <a:t>01</a:t>
            </a:r>
            <a:r>
              <a:rPr lang="en-US" sz="1600" dirty="0"/>
              <a:t> - Test Case</a:t>
            </a:r>
            <a:r>
              <a:rPr lang="tr-TR" sz="1600" dirty="0"/>
              <a:t> 06 </a:t>
            </a:r>
            <a:r>
              <a:rPr lang="en-US" sz="1600" dirty="0"/>
              <a:t>(Pass)</a:t>
            </a: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1600" dirty="0"/>
              <a:t>US</a:t>
            </a:r>
            <a:r>
              <a:rPr lang="tr-TR" sz="1600" dirty="0"/>
              <a:t>01</a:t>
            </a:r>
            <a:r>
              <a:rPr lang="en-US" sz="1600" dirty="0"/>
              <a:t> - Test Case</a:t>
            </a:r>
            <a:r>
              <a:rPr lang="tr-TR" sz="1600" dirty="0"/>
              <a:t> </a:t>
            </a:r>
            <a:r>
              <a:rPr lang="en-US" sz="1600" dirty="0"/>
              <a:t> </a:t>
            </a:r>
            <a:r>
              <a:rPr lang="tr-TR" sz="1600" dirty="0"/>
              <a:t>10 </a:t>
            </a:r>
            <a:r>
              <a:rPr lang="en-US" sz="1600" dirty="0"/>
              <a:t> (Fail) </a:t>
            </a:r>
          </a:p>
        </p:txBody>
      </p:sp>
      <p:sp>
        <p:nvSpPr>
          <p:cNvPr id="591" name="Google Shape;591;p33"/>
          <p:cNvSpPr/>
          <p:nvPr/>
        </p:nvSpPr>
        <p:spPr>
          <a:xfrm rot="-2700000">
            <a:off x="8131703" y="3783846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285;p52">
            <a:extLst>
              <a:ext uri="{FF2B5EF4-FFF2-40B4-BE49-F238E27FC236}">
                <a16:creationId xmlns:a16="http://schemas.microsoft.com/office/drawing/2014/main" id="{CEF88E7D-BD0E-EDBB-986E-40E3783250FF}"/>
              </a:ext>
            </a:extLst>
          </p:cNvPr>
          <p:cNvGrpSpPr/>
          <p:nvPr/>
        </p:nvGrpSpPr>
        <p:grpSpPr>
          <a:xfrm rot="16200000">
            <a:off x="2193411" y="3244661"/>
            <a:ext cx="603495" cy="1371596"/>
            <a:chOff x="3724575" y="3497700"/>
            <a:chExt cx="603495" cy="1371596"/>
          </a:xfrm>
        </p:grpSpPr>
        <p:sp>
          <p:nvSpPr>
            <p:cNvPr id="3" name="Google Shape;1286;p52">
              <a:extLst>
                <a:ext uri="{FF2B5EF4-FFF2-40B4-BE49-F238E27FC236}">
                  <a16:creationId xmlns:a16="http://schemas.microsoft.com/office/drawing/2014/main" id="{81F04A30-CEBF-B889-FDEC-FCEAD62BCC55}"/>
                </a:ext>
              </a:extLst>
            </p:cNvPr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287;p52">
              <a:extLst>
                <a:ext uri="{FF2B5EF4-FFF2-40B4-BE49-F238E27FC236}">
                  <a16:creationId xmlns:a16="http://schemas.microsoft.com/office/drawing/2014/main" id="{389E7E83-283F-653E-2A2A-E94108C2AD52}"/>
                </a:ext>
              </a:extLst>
            </p:cNvPr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88;p52">
              <a:extLst>
                <a:ext uri="{FF2B5EF4-FFF2-40B4-BE49-F238E27FC236}">
                  <a16:creationId xmlns:a16="http://schemas.microsoft.com/office/drawing/2014/main" id="{1FE8280D-187F-BBEB-4B4F-6065F9198288}"/>
                </a:ext>
              </a:extLst>
            </p:cNvPr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89;p52">
              <a:extLst>
                <a:ext uri="{FF2B5EF4-FFF2-40B4-BE49-F238E27FC236}">
                  <a16:creationId xmlns:a16="http://schemas.microsoft.com/office/drawing/2014/main" id="{78368BE3-131D-5796-7054-277EA449A95D}"/>
                </a:ext>
              </a:extLst>
            </p:cNvPr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90;p52">
              <a:extLst>
                <a:ext uri="{FF2B5EF4-FFF2-40B4-BE49-F238E27FC236}">
                  <a16:creationId xmlns:a16="http://schemas.microsoft.com/office/drawing/2014/main" id="{F6F56193-C4D2-DD82-704B-6FED037BAC28}"/>
                </a:ext>
              </a:extLst>
            </p:cNvPr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91;p52">
              <a:extLst>
                <a:ext uri="{FF2B5EF4-FFF2-40B4-BE49-F238E27FC236}">
                  <a16:creationId xmlns:a16="http://schemas.microsoft.com/office/drawing/2014/main" id="{401C9163-6AD9-E688-546A-E05F2F8CD019}"/>
                </a:ext>
              </a:extLst>
            </p:cNvPr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98545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3"/>
          <p:cNvSpPr/>
          <p:nvPr/>
        </p:nvSpPr>
        <p:spPr>
          <a:xfrm rot="-2700000">
            <a:off x="8131703" y="3783846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BFE9C7A-4435-977A-A2BE-46CBCCFE3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8" y="21266"/>
            <a:ext cx="4394791" cy="2105246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E36A8AC8-A43F-6A02-C6E1-8EF848155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9831" y="2126512"/>
            <a:ext cx="4713767" cy="291775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E1740B4-ACEF-5E6B-F290-9EEE99D4B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4449" y="21266"/>
            <a:ext cx="4609893" cy="2863703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9FAEA50-5F6B-5DD3-6F4A-911FE944A6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1" y="2770098"/>
            <a:ext cx="4502342" cy="239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3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0A6ADEE-F536-CE69-9062-CA4CA4635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15" y="74620"/>
            <a:ext cx="8633638" cy="196340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C2805E62-F30D-24CF-09AB-FFB5CA1FE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15" y="1938784"/>
            <a:ext cx="8633638" cy="286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46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52"/>
          <p:cNvSpPr txBox="1">
            <a:spLocks noGrp="1"/>
          </p:cNvSpPr>
          <p:nvPr>
            <p:ph type="ctrTitle"/>
          </p:nvPr>
        </p:nvSpPr>
        <p:spPr>
          <a:xfrm>
            <a:off x="2063930" y="1017625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dirty="0"/>
              <a:t>TEŞEKKÜRLER</a:t>
            </a:r>
            <a:endParaRPr sz="2000" dirty="0"/>
          </a:p>
        </p:txBody>
      </p:sp>
      <p:sp>
        <p:nvSpPr>
          <p:cNvPr id="1237" name="Google Shape;1237;p52"/>
          <p:cNvSpPr txBox="1"/>
          <p:nvPr/>
        </p:nvSpPr>
        <p:spPr>
          <a:xfrm>
            <a:off x="1509996" y="4134955"/>
            <a:ext cx="4572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285" name="Google Shape;1285;p52"/>
          <p:cNvGrpSpPr/>
          <p:nvPr/>
        </p:nvGrpSpPr>
        <p:grpSpPr>
          <a:xfrm rot="16200000">
            <a:off x="7289070" y="542660"/>
            <a:ext cx="397870" cy="1238744"/>
            <a:chOff x="3724575" y="3497700"/>
            <a:chExt cx="603495" cy="1371596"/>
          </a:xfrm>
        </p:grpSpPr>
        <p:sp>
          <p:nvSpPr>
            <p:cNvPr id="1286" name="Google Shape;1286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Resim 1">
            <a:extLst>
              <a:ext uri="{FF2B5EF4-FFF2-40B4-BE49-F238E27FC236}">
                <a16:creationId xmlns:a16="http://schemas.microsoft.com/office/drawing/2014/main" id="{633A83B3-7732-799B-EBBC-47209AF78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227" y="1599269"/>
            <a:ext cx="6637546" cy="28870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0"/>
          <p:cNvSpPr txBox="1">
            <a:spLocks noGrp="1"/>
          </p:cNvSpPr>
          <p:nvPr>
            <p:ph type="title"/>
          </p:nvPr>
        </p:nvSpPr>
        <p:spPr>
          <a:xfrm>
            <a:off x="524979" y="560743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Takım Üyeleri </a:t>
            </a:r>
            <a:endParaRPr dirty="0"/>
          </a:p>
        </p:txBody>
      </p:sp>
      <p:sp>
        <p:nvSpPr>
          <p:cNvPr id="468" name="Google Shape;468;p30"/>
          <p:cNvSpPr txBox="1">
            <a:spLocks noGrp="1"/>
          </p:cNvSpPr>
          <p:nvPr>
            <p:ph type="body" idx="1"/>
          </p:nvPr>
        </p:nvSpPr>
        <p:spPr>
          <a:xfrm>
            <a:off x="3622862" y="1183651"/>
            <a:ext cx="1709122" cy="700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b="1" dirty="0"/>
              <a:t>Defne BAYRAM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b="1" dirty="0" err="1"/>
              <a:t>Mentör</a:t>
            </a:r>
            <a:endParaRPr lang="tr-TR" sz="16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F9A95A9D-8131-ED3F-DBF4-588E694A59DF}"/>
              </a:ext>
            </a:extLst>
          </p:cNvPr>
          <p:cNvSpPr txBox="1"/>
          <p:nvPr/>
        </p:nvSpPr>
        <p:spPr>
          <a:xfrm>
            <a:off x="1081308" y="1259924"/>
            <a:ext cx="1325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Murat YAMAN</a:t>
            </a:r>
          </a:p>
          <a:p>
            <a:r>
              <a:rPr lang="tr-TR" dirty="0"/>
              <a:t>Team </a:t>
            </a:r>
            <a:r>
              <a:rPr lang="tr-TR" dirty="0" err="1"/>
              <a:t>Lead</a:t>
            </a:r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D56B2F9-9966-344B-BA90-D7F28D4074F4}"/>
              </a:ext>
            </a:extLst>
          </p:cNvPr>
          <p:cNvSpPr txBox="1"/>
          <p:nvPr/>
        </p:nvSpPr>
        <p:spPr>
          <a:xfrm>
            <a:off x="6476147" y="1215054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Arda ÜLGÜ</a:t>
            </a:r>
          </a:p>
          <a:p>
            <a:r>
              <a:rPr lang="tr-TR" dirty="0" err="1"/>
              <a:t>Jira</a:t>
            </a:r>
            <a:r>
              <a:rPr lang="tr-TR" dirty="0"/>
              <a:t> Sorumlusu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5C0C4CC-AA3C-C461-9D19-0935FC522234}"/>
              </a:ext>
            </a:extLst>
          </p:cNvPr>
          <p:cNvSpPr txBox="1"/>
          <p:nvPr/>
        </p:nvSpPr>
        <p:spPr>
          <a:xfrm>
            <a:off x="682700" y="2066298"/>
            <a:ext cx="1221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Gülce ÇELİK</a:t>
            </a:r>
          </a:p>
          <a:p>
            <a:r>
              <a:rPr lang="tr-TR" kern="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Framework</a:t>
            </a: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B8869BCD-8E6B-CEB7-9551-4723F1B869AF}"/>
              </a:ext>
            </a:extLst>
          </p:cNvPr>
          <p:cNvSpPr txBox="1"/>
          <p:nvPr/>
        </p:nvSpPr>
        <p:spPr>
          <a:xfrm>
            <a:off x="1642127" y="2847281"/>
            <a:ext cx="23439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Yasemin BİLGİÇ</a:t>
            </a:r>
          </a:p>
          <a:p>
            <a:r>
              <a:rPr lang="tr-TR" dirty="0" err="1"/>
              <a:t>Döküman</a:t>
            </a:r>
            <a:r>
              <a:rPr lang="tr-TR" dirty="0"/>
              <a:t> ve Toplantı Kayıt</a:t>
            </a:r>
          </a:p>
          <a:p>
            <a:r>
              <a:rPr lang="tr-TR" dirty="0"/>
              <a:t>Sorumlusu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01630E6-1AEF-AE8F-9D99-EF1E49CA1E87}"/>
              </a:ext>
            </a:extLst>
          </p:cNvPr>
          <p:cNvSpPr txBox="1"/>
          <p:nvPr/>
        </p:nvSpPr>
        <p:spPr>
          <a:xfrm>
            <a:off x="6603942" y="4041854"/>
            <a:ext cx="1298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Buğra HAN</a:t>
            </a:r>
          </a:p>
          <a:p>
            <a:r>
              <a:rPr lang="tr-TR" dirty="0" err="1"/>
              <a:t>Scrum</a:t>
            </a:r>
            <a:r>
              <a:rPr lang="tr-TR" dirty="0"/>
              <a:t> Master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69871B3-8344-AE46-07B5-76933BA33D89}"/>
              </a:ext>
            </a:extLst>
          </p:cNvPr>
          <p:cNvSpPr txBox="1"/>
          <p:nvPr/>
        </p:nvSpPr>
        <p:spPr>
          <a:xfrm>
            <a:off x="682700" y="3843708"/>
            <a:ext cx="1797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Mehmet Ali Dağalan</a:t>
            </a:r>
          </a:p>
          <a:p>
            <a:r>
              <a:rPr lang="tr-TR" dirty="0" err="1"/>
              <a:t>Zoom</a:t>
            </a:r>
            <a:r>
              <a:rPr lang="tr-TR" dirty="0"/>
              <a:t> Sorumlusu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2E3ECF30-30FE-F19A-94BC-C48E8D3D1DFD}"/>
              </a:ext>
            </a:extLst>
          </p:cNvPr>
          <p:cNvSpPr txBox="1"/>
          <p:nvPr/>
        </p:nvSpPr>
        <p:spPr>
          <a:xfrm>
            <a:off x="6404367" y="2585671"/>
            <a:ext cx="1697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Zülal YILDIZ</a:t>
            </a:r>
          </a:p>
          <a:p>
            <a:r>
              <a:rPr lang="tr-TR" dirty="0"/>
              <a:t>İletişim Sorumlusu 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AFBAF371-5E7E-4416-F1EB-7D8AC6862DE9}"/>
              </a:ext>
            </a:extLst>
          </p:cNvPr>
          <p:cNvSpPr txBox="1"/>
          <p:nvPr/>
        </p:nvSpPr>
        <p:spPr>
          <a:xfrm>
            <a:off x="3622862" y="3835178"/>
            <a:ext cx="170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Aslıhan ALTINTOP</a:t>
            </a:r>
          </a:p>
          <a:p>
            <a:r>
              <a:rPr lang="tr-TR" kern="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Google Doküman</a:t>
            </a:r>
            <a:r>
              <a:rPr lang="tr-TR" sz="1800" kern="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B612F10A-12F8-50E4-9FC8-0FB8AE149E6C}"/>
              </a:ext>
            </a:extLst>
          </p:cNvPr>
          <p:cNvSpPr txBox="1"/>
          <p:nvPr/>
        </p:nvSpPr>
        <p:spPr>
          <a:xfrm>
            <a:off x="3986038" y="2279250"/>
            <a:ext cx="1667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Hatice TÜRKMEN</a:t>
            </a:r>
          </a:p>
          <a:p>
            <a:r>
              <a:rPr lang="tr-TR" kern="0" dirty="0" err="1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Github</a:t>
            </a:r>
            <a:r>
              <a:rPr lang="tr-TR" kern="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Sorumlusu </a:t>
            </a:r>
            <a:endParaRPr lang="tr-TR" dirty="0"/>
          </a:p>
        </p:txBody>
      </p:sp>
      <p:grpSp>
        <p:nvGrpSpPr>
          <p:cNvPr id="28" name="Google Shape;984;p45">
            <a:extLst>
              <a:ext uri="{FF2B5EF4-FFF2-40B4-BE49-F238E27FC236}">
                <a16:creationId xmlns:a16="http://schemas.microsoft.com/office/drawing/2014/main" id="{2510585D-AEE4-0C9B-67A4-AEA4540CCAD2}"/>
              </a:ext>
            </a:extLst>
          </p:cNvPr>
          <p:cNvGrpSpPr/>
          <p:nvPr/>
        </p:nvGrpSpPr>
        <p:grpSpPr>
          <a:xfrm>
            <a:off x="402321" y="309343"/>
            <a:ext cx="502800" cy="502800"/>
            <a:chOff x="7014301" y="2017350"/>
            <a:chExt cx="502800" cy="502800"/>
          </a:xfrm>
        </p:grpSpPr>
        <p:sp>
          <p:nvSpPr>
            <p:cNvPr id="29" name="Google Shape;985;p45">
              <a:extLst>
                <a:ext uri="{FF2B5EF4-FFF2-40B4-BE49-F238E27FC236}">
                  <a16:creationId xmlns:a16="http://schemas.microsoft.com/office/drawing/2014/main" id="{F6F70681-4497-A631-1050-92966913CEB1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86;p45">
              <a:extLst>
                <a:ext uri="{FF2B5EF4-FFF2-40B4-BE49-F238E27FC236}">
                  <a16:creationId xmlns:a16="http://schemas.microsoft.com/office/drawing/2014/main" id="{3590211C-94DB-E239-FAAC-09E29DAD119E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5"/>
          <p:cNvSpPr txBox="1">
            <a:spLocks noGrp="1"/>
          </p:cNvSpPr>
          <p:nvPr>
            <p:ph type="title"/>
          </p:nvPr>
        </p:nvSpPr>
        <p:spPr>
          <a:xfrm>
            <a:off x="706951" y="610149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Proje Öncesi Hazırlıklar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1CB4CA68-5ACF-C068-5E9B-EA40DF6CB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26" y="1722473"/>
            <a:ext cx="1786328" cy="2714847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040507B5-6443-0FE5-C44F-73773D448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549" y="1692805"/>
            <a:ext cx="1786328" cy="2714847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7EEEBD21-D8BB-C0C5-1DAE-1DBD4629A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678" y="1722473"/>
            <a:ext cx="1868725" cy="2560491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F2AE1A7F-52D8-F331-5E2B-4455F8DFE3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7204" y="1767425"/>
            <a:ext cx="1708130" cy="26402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5"/>
          <p:cNvSpPr txBox="1">
            <a:spLocks noGrp="1"/>
          </p:cNvSpPr>
          <p:nvPr>
            <p:ph type="title"/>
          </p:nvPr>
        </p:nvSpPr>
        <p:spPr>
          <a:xfrm>
            <a:off x="706951" y="610149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Proje Öncesi Hazırlıklar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E0EA9A0-66E7-6E51-0289-B759AAE98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60" y="1669649"/>
            <a:ext cx="1860619" cy="255217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644BB83B-612C-88D0-4853-CB2092D87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479" y="1700220"/>
            <a:ext cx="1994216" cy="280256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CE75BB3-ADF2-C08B-D3D8-DE638BA3F6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6626" y="1669649"/>
            <a:ext cx="1994217" cy="286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32"/>
          <p:cNvGrpSpPr/>
          <p:nvPr/>
        </p:nvGrpSpPr>
        <p:grpSpPr>
          <a:xfrm rot="-5400000">
            <a:off x="7926079" y="-265045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365200" y="2114550"/>
            <a:ext cx="2948763" cy="527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tr-TR" sz="16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02. </a:t>
            </a:r>
            <a:r>
              <a:rPr lang="tr-TR" sz="1600" dirty="0" err="1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Cucumber</a:t>
            </a:r>
            <a:r>
              <a:rPr lang="tr-TR" sz="16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 Framework</a:t>
            </a:r>
            <a:br>
              <a:rPr lang="tr-TR" sz="54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</a:br>
            <a:r>
              <a:rPr lang="tr-TR" sz="1600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Package</a:t>
            </a:r>
            <a:r>
              <a:rPr lang="tr-TR" sz="16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ve </a:t>
            </a:r>
            <a:r>
              <a:rPr lang="tr-TR" sz="1600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Class’lar</a:t>
            </a:r>
            <a:br>
              <a:rPr lang="tr-TR" sz="54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endParaRPr dirty="0"/>
          </a:p>
        </p:txBody>
      </p: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5159160" y="1242323"/>
            <a:ext cx="1746655" cy="8024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04. Otomasyon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Kodlama süreci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Örnek testler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sz="14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55" name="Google Shape;555;p32"/>
          <p:cNvSpPr/>
          <p:nvPr/>
        </p:nvSpPr>
        <p:spPr>
          <a:xfrm>
            <a:off x="334657" y="4111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D326772-8643-553B-6925-858F515A67F5}"/>
              </a:ext>
            </a:extLst>
          </p:cNvPr>
          <p:cNvSpPr txBox="1"/>
          <p:nvPr/>
        </p:nvSpPr>
        <p:spPr>
          <a:xfrm>
            <a:off x="3863819" y="771528"/>
            <a:ext cx="1416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İÇERİK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478C3628-A37D-40CD-47E8-54B9227E036B}"/>
              </a:ext>
            </a:extLst>
          </p:cNvPr>
          <p:cNvSpPr txBox="1"/>
          <p:nvPr/>
        </p:nvSpPr>
        <p:spPr>
          <a:xfrm>
            <a:off x="1463083" y="1276836"/>
            <a:ext cx="198002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01. </a:t>
            </a:r>
            <a:r>
              <a:rPr lang="tr-TR" sz="1600" dirty="0" err="1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Jira</a:t>
            </a:r>
            <a:endParaRPr lang="tr-TR" sz="16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User Story </a:t>
            </a:r>
            <a:r>
              <a:rPr lang="en-US" sz="1400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paylaşımı</a:t>
            </a:r>
            <a:endParaRPr lang="en-US" sz="1400" dirty="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Test Case </a:t>
            </a:r>
            <a:r>
              <a:rPr lang="en-US" sz="1400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yazımı</a:t>
            </a:r>
            <a:endParaRPr lang="en-US" sz="1400" dirty="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CB055E63-6C90-C35F-11D6-BA303E3968E8}"/>
              </a:ext>
            </a:extLst>
          </p:cNvPr>
          <p:cNvSpPr txBox="1"/>
          <p:nvPr/>
        </p:nvSpPr>
        <p:spPr>
          <a:xfrm>
            <a:off x="1463083" y="2879817"/>
            <a:ext cx="1616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03. </a:t>
            </a:r>
            <a:r>
              <a:rPr lang="tr-TR" sz="1600" dirty="0" err="1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GitHub</a:t>
            </a:r>
            <a:endParaRPr lang="tr-TR" sz="16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Planlama süreci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Kullanım süreci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dirty="0" err="1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Conflictler</a:t>
            </a:r>
            <a:endParaRPr lang="tr-TR" sz="1400" dirty="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7BDB488-9E46-A200-B668-59B8E701E090}"/>
              </a:ext>
            </a:extLst>
          </p:cNvPr>
          <p:cNvSpPr txBox="1"/>
          <p:nvPr/>
        </p:nvSpPr>
        <p:spPr>
          <a:xfrm>
            <a:off x="5052697" y="2227813"/>
            <a:ext cx="1959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05. Raporlama</a:t>
            </a:r>
          </a:p>
          <a:p>
            <a:r>
              <a:rPr lang="tr-TR" sz="1400" dirty="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Rapor oluşturma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3"/>
          <p:cNvSpPr txBox="1">
            <a:spLocks noGrp="1"/>
          </p:cNvSpPr>
          <p:nvPr>
            <p:ph type="title"/>
          </p:nvPr>
        </p:nvSpPr>
        <p:spPr>
          <a:xfrm>
            <a:off x="2799907" y="974919"/>
            <a:ext cx="3124200" cy="7829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Perpetua" panose="02020502060401020303" pitchFamily="18" charset="0"/>
              </a:rPr>
              <a:t>Jira</a:t>
            </a:r>
            <a:endParaRPr sz="4400" dirty="0">
              <a:latin typeface="Perpetua" panose="02020502060401020303" pitchFamily="18" charset="0"/>
            </a:endParaRPr>
          </a:p>
        </p:txBody>
      </p:sp>
      <p:sp>
        <p:nvSpPr>
          <p:cNvPr id="576" name="Google Shape;576;p33"/>
          <p:cNvSpPr txBox="1">
            <a:spLocks noGrp="1"/>
          </p:cNvSpPr>
          <p:nvPr>
            <p:ph type="subTitle" idx="1"/>
          </p:nvPr>
        </p:nvSpPr>
        <p:spPr>
          <a:xfrm>
            <a:off x="1354087" y="1656395"/>
            <a:ext cx="2409839" cy="406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tr-TR" sz="1800" dirty="0">
                <a:solidFill>
                  <a:schemeClr val="tx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Sprint Takvimi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2" name="Google Shape;592;p33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60FDB169-CE1A-710A-B58B-DE5D3474E125}"/>
              </a:ext>
            </a:extLst>
          </p:cNvPr>
          <p:cNvSpPr txBox="1"/>
          <p:nvPr/>
        </p:nvSpPr>
        <p:spPr>
          <a:xfrm>
            <a:off x="1722475" y="2257311"/>
            <a:ext cx="3680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Sprint </a:t>
            </a:r>
            <a:r>
              <a:rPr lang="tr-TR" b="1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24</a:t>
            </a:r>
            <a:r>
              <a:rPr lang="tr-TR" sz="1400" b="1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Eylül</a:t>
            </a:r>
            <a:r>
              <a:rPr lang="tr-TR" sz="14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tarihinde </a:t>
            </a:r>
            <a:r>
              <a:rPr lang="tr-TR" sz="1400" b="1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saat 21.00</a:t>
            </a:r>
            <a:r>
              <a:rPr lang="tr-TR" sz="14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’da başlatıldı</a:t>
            </a:r>
          </a:p>
          <a:p>
            <a:endParaRPr lang="tr-TR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AD6A820-989C-B667-52C5-1B8AFE663EDB}"/>
              </a:ext>
            </a:extLst>
          </p:cNvPr>
          <p:cNvSpPr txBox="1"/>
          <p:nvPr/>
        </p:nvSpPr>
        <p:spPr>
          <a:xfrm>
            <a:off x="1722475" y="2972149"/>
            <a:ext cx="3536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4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Sprint </a:t>
            </a:r>
            <a:r>
              <a:rPr lang="tr-TR" sz="1400" b="1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3</a:t>
            </a:r>
            <a:r>
              <a:rPr lang="en" sz="1400" b="1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tr-TR" sz="1400" b="1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Ekim </a:t>
            </a:r>
            <a:r>
              <a:rPr lang="en" sz="14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tarihinde </a:t>
            </a:r>
            <a:r>
              <a:rPr lang="en" sz="1400" b="1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saat </a:t>
            </a:r>
            <a:r>
              <a:rPr lang="tr-TR" sz="1400" b="1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23</a:t>
            </a:r>
            <a:r>
              <a:rPr lang="en" sz="1400" b="1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:00</a:t>
            </a:r>
            <a:r>
              <a:rPr lang="en" sz="1400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’te kapatıldı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1249788-2EEF-275D-AB73-D31E089E9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107" y="1859555"/>
            <a:ext cx="2397194" cy="235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0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3"/>
          <p:cNvSpPr txBox="1">
            <a:spLocks noGrp="1"/>
          </p:cNvSpPr>
          <p:nvPr>
            <p:ph type="title"/>
          </p:nvPr>
        </p:nvSpPr>
        <p:spPr>
          <a:xfrm>
            <a:off x="2799907" y="974919"/>
            <a:ext cx="3124200" cy="7829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Perpetua" panose="02020502060401020303" pitchFamily="18" charset="0"/>
              </a:rPr>
              <a:t>Jira</a:t>
            </a:r>
            <a:endParaRPr sz="4400" dirty="0">
              <a:latin typeface="Perpetua" panose="02020502060401020303" pitchFamily="18" charset="0"/>
            </a:endParaRPr>
          </a:p>
        </p:txBody>
      </p:sp>
      <p:sp>
        <p:nvSpPr>
          <p:cNvPr id="576" name="Google Shape;576;p33"/>
          <p:cNvSpPr txBox="1">
            <a:spLocks noGrp="1"/>
          </p:cNvSpPr>
          <p:nvPr>
            <p:ph type="subTitle" idx="1"/>
          </p:nvPr>
        </p:nvSpPr>
        <p:spPr>
          <a:xfrm>
            <a:off x="2057400" y="1996119"/>
            <a:ext cx="5029200" cy="2121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tr-TR" sz="2000" dirty="0"/>
              <a:t>User </a:t>
            </a:r>
            <a:r>
              <a:rPr lang="tr-TR" sz="2000" dirty="0" err="1"/>
              <a:t>Story</a:t>
            </a:r>
            <a:r>
              <a:rPr lang="tr-TR" sz="2000" dirty="0"/>
              <a:t> Paylaşımı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tr-TR" sz="2000" dirty="0"/>
              <a:t>Test Case Yazımı</a:t>
            </a: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tr-TR" sz="2000" dirty="0"/>
              <a:t>225 Tane Test Case</a:t>
            </a: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tr-TR" sz="2000" dirty="0"/>
              <a:t>17 Tane </a:t>
            </a:r>
            <a:r>
              <a:rPr lang="tr-TR" sz="2000" dirty="0" err="1"/>
              <a:t>Bug</a:t>
            </a:r>
            <a:endParaRPr lang="tr-TR" sz="20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tr-TR" sz="2000" dirty="0"/>
              <a:t>6 Tane Kozmetik Hata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1" name="Google Shape;591;p33"/>
          <p:cNvSpPr/>
          <p:nvPr/>
        </p:nvSpPr>
        <p:spPr>
          <a:xfrm rot="-2700000">
            <a:off x="8131703" y="3783846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E22BE775-C042-F617-F597-B118B3113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68" y="1176796"/>
            <a:ext cx="2334684" cy="12687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3"/>
          <p:cNvSpPr txBox="1">
            <a:spLocks noGrp="1"/>
          </p:cNvSpPr>
          <p:nvPr>
            <p:ph type="title"/>
          </p:nvPr>
        </p:nvSpPr>
        <p:spPr>
          <a:xfrm>
            <a:off x="2799907" y="974919"/>
            <a:ext cx="3124200" cy="7829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Perpetua" panose="02020502060401020303" pitchFamily="18" charset="0"/>
              </a:rPr>
              <a:t>Jira</a:t>
            </a:r>
            <a:endParaRPr sz="4400" dirty="0">
              <a:latin typeface="Perpetua" panose="02020502060401020303" pitchFamily="18" charset="0"/>
            </a:endParaRPr>
          </a:p>
        </p:txBody>
      </p:sp>
      <p:sp>
        <p:nvSpPr>
          <p:cNvPr id="576" name="Google Shape;576;p33"/>
          <p:cNvSpPr txBox="1">
            <a:spLocks noGrp="1"/>
          </p:cNvSpPr>
          <p:nvPr>
            <p:ph type="subTitle" idx="1"/>
          </p:nvPr>
        </p:nvSpPr>
        <p:spPr>
          <a:xfrm>
            <a:off x="1552331" y="1628256"/>
            <a:ext cx="2409839" cy="406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800" b="1" dirty="0" err="1">
                <a:solidFill>
                  <a:schemeClr val="tx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Assignee</a:t>
            </a:r>
            <a:r>
              <a:rPr lang="tr-TR" sz="1800" b="1" dirty="0">
                <a:solidFill>
                  <a:schemeClr val="tx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Grafiği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1" name="Google Shape;591;p33"/>
          <p:cNvSpPr/>
          <p:nvPr/>
        </p:nvSpPr>
        <p:spPr>
          <a:xfrm rot="-2700000">
            <a:off x="8131703" y="3783846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5693514-6624-31CF-B5B2-E38742D98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866" y="2170880"/>
            <a:ext cx="3277859" cy="215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9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/>
          <p:cNvGrpSpPr/>
          <p:nvPr/>
        </p:nvGrpSpPr>
        <p:grpSpPr>
          <a:xfrm>
            <a:off x="323636" y="148840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/>
          <p:cNvSpPr txBox="1">
            <a:spLocks noGrp="1"/>
          </p:cNvSpPr>
          <p:nvPr>
            <p:ph type="title"/>
          </p:nvPr>
        </p:nvSpPr>
        <p:spPr>
          <a:xfrm>
            <a:off x="2799907" y="974919"/>
            <a:ext cx="3124200" cy="7829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Perpetua" panose="02020502060401020303" pitchFamily="18" charset="0"/>
              </a:rPr>
              <a:t>Jira</a:t>
            </a:r>
            <a:endParaRPr sz="4400" dirty="0">
              <a:latin typeface="Perpetua" panose="02020502060401020303" pitchFamily="18" charset="0"/>
            </a:endParaRPr>
          </a:p>
        </p:txBody>
      </p:sp>
      <p:sp>
        <p:nvSpPr>
          <p:cNvPr id="576" name="Google Shape;576;p33"/>
          <p:cNvSpPr txBox="1">
            <a:spLocks noGrp="1"/>
          </p:cNvSpPr>
          <p:nvPr>
            <p:ph type="subTitle" idx="1"/>
          </p:nvPr>
        </p:nvSpPr>
        <p:spPr>
          <a:xfrm>
            <a:off x="1552331" y="1628256"/>
            <a:ext cx="2409839" cy="406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1800" dirty="0" err="1">
                <a:solidFill>
                  <a:schemeClr val="tx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Burndown</a:t>
            </a:r>
            <a:r>
              <a:rPr lang="tr-TR" sz="1800" dirty="0">
                <a:solidFill>
                  <a:schemeClr val="tx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Grafiği</a:t>
            </a:r>
          </a:p>
        </p:txBody>
      </p:sp>
      <p:sp>
        <p:nvSpPr>
          <p:cNvPr id="592" name="Google Shape;592;p33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D100A45-E219-F033-E706-A824A6CCF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331" y="2116593"/>
            <a:ext cx="5181830" cy="224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57851"/>
      </p:ext>
    </p:extLst>
  </p:cSld>
  <p:clrMapOvr>
    <a:masterClrMapping/>
  </p:clrMapOvr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244</Words>
  <Application>Microsoft Office PowerPoint</Application>
  <PresentationFormat>Ekran Gösterisi (16:9)</PresentationFormat>
  <Paragraphs>86</Paragraphs>
  <Slides>17</Slides>
  <Notes>17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7" baseType="lpstr">
      <vt:lpstr>Arial</vt:lpstr>
      <vt:lpstr>Muli</vt:lpstr>
      <vt:lpstr>Karla</vt:lpstr>
      <vt:lpstr>Bebas Neue</vt:lpstr>
      <vt:lpstr>Poppins Light</vt:lpstr>
      <vt:lpstr>Rubik Black</vt:lpstr>
      <vt:lpstr>Poppins</vt:lpstr>
      <vt:lpstr>Perpetua</vt:lpstr>
      <vt:lpstr>Poppins SemiBold</vt:lpstr>
      <vt:lpstr>Soft Colors UI Design for Agencies by Slidesgo</vt:lpstr>
      <vt:lpstr>TEAM-4</vt:lpstr>
      <vt:lpstr>Takım Üyeleri </vt:lpstr>
      <vt:lpstr>Proje Öncesi Hazırlıklar</vt:lpstr>
      <vt:lpstr>Proje Öncesi Hazırlıklar</vt:lpstr>
      <vt:lpstr>02. Cucumber  Framework Package ve Class’lar </vt:lpstr>
      <vt:lpstr>Jira</vt:lpstr>
      <vt:lpstr>Jira</vt:lpstr>
      <vt:lpstr>Jira</vt:lpstr>
      <vt:lpstr>Jira</vt:lpstr>
      <vt:lpstr> Cucumber Framework</vt:lpstr>
      <vt:lpstr> Cucumber Framework</vt:lpstr>
      <vt:lpstr>GitHub</vt:lpstr>
      <vt:lpstr>PowerPoint Sunusu</vt:lpstr>
      <vt:lpstr>Otomasyon</vt:lpstr>
      <vt:lpstr>PowerPoint Sunusu</vt:lpstr>
      <vt:lpstr>PowerPoint Sunusu</vt:lpstr>
      <vt:lpstr>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Colors UI Design for Agencies</dc:title>
  <dc:creator>D B</dc:creator>
  <cp:lastModifiedBy>cem akyol</cp:lastModifiedBy>
  <cp:revision>16</cp:revision>
  <dcterms:modified xsi:type="dcterms:W3CDTF">2023-11-04T19:21:57Z</dcterms:modified>
</cp:coreProperties>
</file>