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1" r:id="rId8"/>
    <p:sldId id="260" r:id="rId9"/>
    <p:sldId id="271" r:id="rId10"/>
    <p:sldId id="272" r:id="rId11"/>
    <p:sldId id="262" r:id="rId12"/>
    <p:sldId id="273" r:id="rId13"/>
    <p:sldId id="263" r:id="rId14"/>
    <p:sldId id="264" r:id="rId15"/>
    <p:sldId id="265" r:id="rId16"/>
    <p:sldId id="274" r:id="rId17"/>
    <p:sldId id="267" r:id="rId18"/>
    <p:sldId id="266" r:id="rId19"/>
    <p:sldId id="269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4" autoAdjust="0"/>
  </p:normalViewPr>
  <p:slideViewPr>
    <p:cSldViewPr snapToGrid="0">
      <p:cViewPr varScale="1">
        <p:scale>
          <a:sx n="51" d="100"/>
          <a:sy n="5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letters</a:t>
            </a:r>
            <a:r>
              <a:rPr lang="pl-PL" dirty="0"/>
              <a:t> and </a:t>
            </a:r>
            <a:r>
              <a:rPr lang="pl-PL" dirty="0" err="1"/>
              <a:t>plots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veeery</a:t>
            </a:r>
            <a:r>
              <a:rPr lang="pl-PL" dirty="0"/>
              <a:t> small –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shitty</a:t>
            </a:r>
            <a:r>
              <a:rPr lang="pl-PL" dirty="0"/>
              <a:t> </a:t>
            </a:r>
            <a:r>
              <a:rPr lang="pl-PL" dirty="0" err="1"/>
              <a:t>comunicator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resolution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hurdle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9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9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Copy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, not the </a:t>
            </a:r>
            <a:r>
              <a:rPr lang="pl-PL" dirty="0" err="1"/>
              <a:t>photo</a:t>
            </a:r>
            <a:r>
              <a:rPr lang="pl-PL" dirty="0"/>
              <a:t> – to </a:t>
            </a:r>
            <a:r>
              <a:rPr lang="pl-PL" dirty="0" err="1"/>
              <a:t>keep</a:t>
            </a:r>
            <a:r>
              <a:rPr lang="pl-PL" dirty="0"/>
              <a:t> the same </a:t>
            </a:r>
            <a:r>
              <a:rPr lang="pl-PL" dirty="0" err="1"/>
              <a:t>font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449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walc to weekend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4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36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sz="2800" dirty="0"/>
              <a:t>Linear model</a:t>
            </a:r>
          </a:p>
          <a:p>
            <a:r>
              <a:rPr lang="en-US" sz="2800" dirty="0"/>
              <a:t>SVM</a:t>
            </a:r>
          </a:p>
          <a:p>
            <a:r>
              <a:rPr lang="en-US" sz="2800" dirty="0"/>
              <a:t>KNN</a:t>
            </a:r>
          </a:p>
          <a:p>
            <a:r>
              <a:rPr lang="en-US" sz="2800" dirty="0"/>
              <a:t>Ridge and Lasso</a:t>
            </a:r>
          </a:p>
          <a:p>
            <a:r>
              <a:rPr lang="en-US" sz="2800" dirty="0"/>
              <a:t>Hurdle</a:t>
            </a:r>
            <a:r>
              <a:rPr lang="pl-PL" sz="2800" dirty="0"/>
              <a:t> model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513" y="2046284"/>
            <a:ext cx="4878391" cy="2717801"/>
          </a:xfrm>
        </p:spPr>
        <p:txBody>
          <a:bodyPr>
            <a:normAutofit/>
          </a:bodyPr>
          <a:lstStyle/>
          <a:p>
            <a:r>
              <a:rPr lang="en-US" sz="2800" dirty="0"/>
              <a:t>With all features</a:t>
            </a:r>
            <a:endParaRPr lang="pl-PL" sz="2800" dirty="0"/>
          </a:p>
          <a:p>
            <a:r>
              <a:rPr lang="en-US" sz="2800" dirty="0"/>
              <a:t>R2 train: 0.24</a:t>
            </a:r>
          </a:p>
          <a:p>
            <a:r>
              <a:rPr lang="en-US" sz="2800" dirty="0"/>
              <a:t> R2 test:  0.06</a:t>
            </a:r>
            <a:endParaRPr lang="pl-PL" sz="2800" dirty="0"/>
          </a:p>
          <a:p>
            <a:r>
              <a:rPr lang="pl-PL" sz="2800" dirty="0" err="1"/>
              <a:t>Overfitting</a:t>
            </a:r>
            <a:endParaRPr lang="en-US" sz="2800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DBEA493-D771-4ADD-A4BF-5ECA3D25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779A32F-939D-472A-9466-D28A39415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Fıghting with overfitting –</a:t>
            </a:r>
            <a:r>
              <a:rPr lang="pl-PL" sz="2800"/>
              <a:t> rfe</a:t>
            </a:r>
            <a:endParaRPr lang="en-US" sz="2800"/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212627-2C17-4F59-98A7-C3525395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43343"/>
            <a:ext cx="6303887" cy="28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cap="all" dirty="0"/>
              <a:t>R2 train: </a:t>
            </a:r>
            <a:r>
              <a:rPr lang="pl-PL" sz="2800" cap="all" dirty="0"/>
              <a:t>0.1886</a:t>
            </a:r>
            <a:endParaRPr lang="en-US" sz="2800" cap="all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800" cap="all" dirty="0"/>
              <a:t>R2 test: 0.1868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-Ridge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914"/>
          <a:stretch/>
        </p:blipFill>
        <p:spPr>
          <a:xfrm>
            <a:off x="149891" y="1962236"/>
            <a:ext cx="8531601" cy="38722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069" y="1962236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cap="all" dirty="0"/>
              <a:t>R2 train: 0.184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cap="all" dirty="0"/>
              <a:t>R2 test: 0.195</a:t>
            </a:r>
          </a:p>
        </p:txBody>
      </p:sp>
    </p:spTree>
    <p:extLst>
      <p:ext uri="{BB962C8B-B14F-4D97-AF65-F5344CB8AC3E}">
        <p14:creationId xmlns:p14="http://schemas.microsoft.com/office/powerpoint/2010/main" val="422227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7" y="2284373"/>
            <a:ext cx="8640228" cy="40393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691" y="2097088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tr-TR" sz="2800" dirty="0"/>
              <a:t>R2 </a:t>
            </a:r>
            <a:r>
              <a:rPr lang="tr-TR" sz="2800" dirty="0" err="1"/>
              <a:t>train</a:t>
            </a:r>
            <a:r>
              <a:rPr lang="tr-TR" sz="2800" dirty="0"/>
              <a:t>: 0.182</a:t>
            </a:r>
            <a:endParaRPr lang="en-US" sz="2800" dirty="0"/>
          </a:p>
          <a:p>
            <a:pPr marL="285750">
              <a:spcAft>
                <a:spcPts val="600"/>
              </a:spcAft>
            </a:pPr>
            <a:r>
              <a:rPr lang="tr-TR" sz="2800" dirty="0"/>
              <a:t>R2 test: 0.100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sz="2800" dirty="0"/>
              <a:t>RFE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2" r="-2" b="5583"/>
          <a:stretch/>
        </p:blipFill>
        <p:spPr>
          <a:xfrm>
            <a:off x="5548827" y="571325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8" r="2" b="675"/>
          <a:stretch/>
        </p:blipFill>
        <p:spPr>
          <a:xfrm>
            <a:off x="5548827" y="3464330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3200" dirty="0"/>
              <a:t>R2 train: 0.2270 </a:t>
            </a:r>
            <a:endParaRPr lang="pl-PL" sz="3200" dirty="0"/>
          </a:p>
          <a:p>
            <a:r>
              <a:rPr lang="pt-BR" sz="3200" dirty="0"/>
              <a:t>R2 test:  0.1984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models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8" y="2251530"/>
            <a:ext cx="4649783" cy="823912"/>
          </a:xfrm>
        </p:spPr>
        <p:txBody>
          <a:bodyPr>
            <a:normAutofit/>
          </a:bodyPr>
          <a:lstStyle/>
          <a:p>
            <a:r>
              <a:rPr lang="en-US" sz="2800" dirty="0"/>
              <a:t>With all features</a:t>
            </a:r>
            <a:endParaRPr lang="pl-PL" sz="2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KNN</a:t>
            </a:r>
            <a:endParaRPr lang="pl-PL" sz="2800" dirty="0"/>
          </a:p>
          <a:p>
            <a:r>
              <a:rPr lang="pl-PL" sz="2800" dirty="0" err="1"/>
              <a:t>Hurdle</a:t>
            </a:r>
            <a:r>
              <a:rPr lang="pl-PL" sz="2800" dirty="0"/>
              <a:t> model</a:t>
            </a:r>
            <a:endParaRPr lang="en-US" sz="2800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DBEA493-D771-4ADD-A4BF-5ECA3D25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779A32F-939D-472A-9466-D28A39415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7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R^2 around 20% is </a:t>
            </a:r>
            <a:r>
              <a:rPr lang="pl-PL" sz="2800" dirty="0"/>
              <a:t>not </a:t>
            </a:r>
            <a:r>
              <a:rPr lang="pl-PL" sz="2800" dirty="0" err="1"/>
              <a:t>good</a:t>
            </a:r>
            <a:r>
              <a:rPr lang="pl-PL" sz="2800" dirty="0"/>
              <a:t>, but </a:t>
            </a:r>
            <a:r>
              <a:rPr lang="pl-PL" sz="2800" dirty="0" err="1"/>
              <a:t>pretty</a:t>
            </a:r>
            <a:r>
              <a:rPr lang="pl-PL" sz="2800" dirty="0"/>
              <a:t> standard on </a:t>
            </a:r>
            <a:r>
              <a:rPr lang="pl-PL" sz="2800" dirty="0" err="1"/>
              <a:t>social</a:t>
            </a:r>
            <a:r>
              <a:rPr lang="pl-PL" sz="2800" dirty="0"/>
              <a:t> data</a:t>
            </a:r>
            <a:endParaRPr lang="en-US" sz="2800" dirty="0"/>
          </a:p>
          <a:p>
            <a:pPr lvl="1"/>
            <a:r>
              <a:rPr lang="en-US" sz="2800" dirty="0"/>
              <a:t>SVM was the best model, with Ridge being almost as good</a:t>
            </a:r>
            <a:endParaRPr lang="pl-PL" sz="2800" dirty="0"/>
          </a:p>
          <a:p>
            <a:pPr lvl="1"/>
            <a:r>
              <a:rPr lang="pl-PL" sz="2800" dirty="0" err="1"/>
              <a:t>Feature</a:t>
            </a:r>
            <a:r>
              <a:rPr lang="pl-PL" sz="2800" dirty="0"/>
              <a:t> </a:t>
            </a:r>
            <a:r>
              <a:rPr lang="pl-PL" sz="2800" dirty="0" err="1"/>
              <a:t>generation</a:t>
            </a:r>
            <a:r>
              <a:rPr lang="pl-PL" sz="2800" dirty="0"/>
              <a:t>, KNN, </a:t>
            </a:r>
            <a:r>
              <a:rPr lang="pl-PL" sz="2800" dirty="0" err="1"/>
              <a:t>Hurdle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r>
              <a:rPr lang="pl-PL" sz="2800" dirty="0"/>
              <a:t> </a:t>
            </a:r>
            <a:r>
              <a:rPr lang="pl-PL" sz="2800" dirty="0" err="1"/>
              <a:t>did</a:t>
            </a:r>
            <a:r>
              <a:rPr lang="pl-PL" sz="2800" dirty="0"/>
              <a:t> not </a:t>
            </a:r>
            <a:r>
              <a:rPr lang="pl-PL" sz="2800" dirty="0" err="1"/>
              <a:t>improve</a:t>
            </a:r>
            <a:r>
              <a:rPr lang="pl-PL" sz="2800" dirty="0"/>
              <a:t> performance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44842"/>
            <a:ext cx="9906000" cy="1477961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FEATURES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MA</a:t>
            </a:r>
            <a:r>
              <a:rPr lang="pl-PL" sz="9600" b="1" dirty="0"/>
              <a:t>TH FINAL GRADE</a:t>
            </a:r>
            <a:endParaRPr lang="pl-PL" sz="9600" dirty="0"/>
          </a:p>
          <a:p>
            <a:r>
              <a:rPr lang="en-US" sz="9600" dirty="0"/>
              <a:t>Father Education</a:t>
            </a:r>
          </a:p>
          <a:p>
            <a:r>
              <a:rPr lang="en-US" sz="9600" dirty="0"/>
              <a:t>Failures</a:t>
            </a:r>
          </a:p>
          <a:p>
            <a:r>
              <a:rPr lang="en-US" sz="9600" dirty="0" err="1"/>
              <a:t>Traveltime</a:t>
            </a:r>
            <a:endParaRPr lang="en-US" sz="9600" dirty="0"/>
          </a:p>
          <a:p>
            <a:r>
              <a:rPr lang="en-US" sz="9600" dirty="0" err="1"/>
              <a:t>Studytime</a:t>
            </a:r>
            <a:endParaRPr lang="en-US" sz="9600" dirty="0"/>
          </a:p>
          <a:p>
            <a:r>
              <a:rPr lang="en-US" sz="9600" dirty="0"/>
              <a:t>Weekday Alcohol consumption</a:t>
            </a:r>
          </a:p>
          <a:p>
            <a:r>
              <a:rPr lang="en-US" sz="9600" dirty="0"/>
              <a:t>Weekend Alcohol consumption</a:t>
            </a:r>
          </a:p>
          <a:p>
            <a:r>
              <a:rPr lang="en-US" sz="9600" dirty="0"/>
              <a:t>Parent Status</a:t>
            </a:r>
          </a:p>
          <a:p>
            <a:r>
              <a:rPr lang="en-US" sz="9600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Absences</a:t>
            </a:r>
          </a:p>
          <a:p>
            <a:r>
              <a:rPr lang="en-US" sz="9600" dirty="0"/>
              <a:t>Final Grade</a:t>
            </a:r>
          </a:p>
          <a:p>
            <a:r>
              <a:rPr lang="en-US" sz="9600" dirty="0"/>
              <a:t>Go out</a:t>
            </a:r>
          </a:p>
          <a:p>
            <a:r>
              <a:rPr lang="en-US" sz="9600" dirty="0"/>
              <a:t>Family relation</a:t>
            </a:r>
          </a:p>
          <a:p>
            <a:r>
              <a:rPr lang="en-US" sz="9600" dirty="0" err="1"/>
              <a:t>Guardion</a:t>
            </a:r>
            <a:endParaRPr lang="en-US" sz="9600" dirty="0"/>
          </a:p>
          <a:p>
            <a:r>
              <a:rPr lang="en-US" sz="9600" dirty="0"/>
              <a:t>Mother Job</a:t>
            </a:r>
          </a:p>
          <a:p>
            <a:r>
              <a:rPr lang="en-US" sz="9600" dirty="0"/>
              <a:t>Father Job</a:t>
            </a:r>
          </a:p>
          <a:p>
            <a:r>
              <a:rPr lang="en-US" sz="9600" dirty="0"/>
              <a:t>Sex</a:t>
            </a:r>
          </a:p>
          <a:p>
            <a:r>
              <a:rPr lang="en-US" sz="9600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grade</a:t>
            </a:r>
            <a:br>
              <a:rPr lang="pl-PL" dirty="0"/>
            </a:br>
            <a:endParaRPr lang="en-US" dirty="0"/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45131" y="1487533"/>
            <a:ext cx="7549340" cy="53704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436EF-470E-4A59-89D0-5F12E3948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786504" y="2091454"/>
            <a:ext cx="6009377" cy="44542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Correlation</a:t>
            </a:r>
            <a:r>
              <a:rPr lang="pl-PL" dirty="0"/>
              <a:t> matrix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Absences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69E9-31F1-4810-A050-2DD90B672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B2757-37FC-41A6-BAE8-07C4EEC7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80" y="1715778"/>
            <a:ext cx="7167038" cy="4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failures</a:t>
            </a:r>
            <a:endParaRPr lang="en-US" dirty="0"/>
          </a:p>
        </p:txBody>
      </p:sp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636149" y="1424734"/>
            <a:ext cx="6767304" cy="48141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7398E-65E6-4652-A8CF-3FC5088FF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Daily</a:t>
            </a:r>
            <a:r>
              <a:rPr lang="pl-PL" dirty="0"/>
              <a:t> </a:t>
            </a:r>
            <a:r>
              <a:rPr lang="pl-PL" dirty="0" err="1"/>
              <a:t>alcohol</a:t>
            </a:r>
            <a:r>
              <a:rPr lang="pl-PL" dirty="0"/>
              <a:t> </a:t>
            </a:r>
            <a:r>
              <a:rPr lang="pl-PL" dirty="0" err="1"/>
              <a:t>consumption</a:t>
            </a:r>
            <a:endParaRPr lang="en-US" dirty="0"/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25596" y="1633528"/>
            <a:ext cx="7174634" cy="50757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D0F-0969-45CE-A7D3-50C1E3915B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dirty="0" err="1"/>
              <a:t>Weekly</a:t>
            </a:r>
            <a:r>
              <a:rPr lang="pl-PL" dirty="0"/>
              <a:t> </a:t>
            </a:r>
            <a:r>
              <a:rPr lang="pl-PL" dirty="0" err="1"/>
              <a:t>alcohol</a:t>
            </a:r>
            <a:r>
              <a:rPr lang="pl-PL" dirty="0"/>
              <a:t> </a:t>
            </a:r>
            <a:r>
              <a:rPr lang="pl-PL" dirty="0" err="1"/>
              <a:t>consumption</a:t>
            </a:r>
            <a:endParaRPr lang="en-US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496598" y="1525939"/>
            <a:ext cx="7046406" cy="49850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625EC-1276-4F98-AC33-EB71429E8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1155</Words>
  <Application>Microsoft Office PowerPoint</Application>
  <PresentationFormat>Panoramiczny</PresentationFormat>
  <Paragraphs>115</Paragraphs>
  <Slides>18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FEATURES</vt:lpstr>
      <vt:lpstr>Final grade </vt:lpstr>
      <vt:lpstr>Correlation matrix</vt:lpstr>
      <vt:lpstr>Absences</vt:lpstr>
      <vt:lpstr>failures</vt:lpstr>
      <vt:lpstr>Daily alcohol consumption</vt:lpstr>
      <vt:lpstr>Weekly alcohol consumption</vt:lpstr>
      <vt:lpstr>Methods</vt:lpstr>
      <vt:lpstr>Linear Model</vt:lpstr>
      <vt:lpstr>Fıghting with overfitting – rfe</vt:lpstr>
      <vt:lpstr>Fıghting with overfitting -Ridge</vt:lpstr>
      <vt:lpstr>Fıghting with overfitting -Lasso</vt:lpstr>
      <vt:lpstr>Feature Selectıon</vt:lpstr>
      <vt:lpstr>SVM</vt:lpstr>
      <vt:lpstr>Other 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 </dc:title>
  <dc:creator>Daniel  Matuszelański</dc:creator>
  <cp:lastModifiedBy>Daniel  Matuszelański</cp:lastModifiedBy>
  <cp:revision>3</cp:revision>
  <dcterms:created xsi:type="dcterms:W3CDTF">2020-06-03T11:44:12Z</dcterms:created>
  <dcterms:modified xsi:type="dcterms:W3CDTF">2020-06-03T14:14:57Z</dcterms:modified>
</cp:coreProperties>
</file>