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20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7" r:id="rId15"/>
    <p:sldId id="266" r:id="rId16"/>
    <p:sldId id="268" r:id="rId17"/>
    <p:sldId id="269" r:id="rId18"/>
    <p:sldId id="270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A14DAF-947A-4A63-B184-D294E72AD49F}" v="96" dt="2020-06-02T23:31:09.9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6580" autoAdjust="0"/>
  </p:normalViewPr>
  <p:slideViewPr>
    <p:cSldViewPr snapToGrid="0">
      <p:cViewPr varScale="1">
        <p:scale>
          <a:sx n="88" d="100"/>
          <a:sy n="88" d="100"/>
        </p:scale>
        <p:origin x="141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A1B6A6-9626-42C4-A3F2-26EA97B7F13C}" type="datetimeFigureOut">
              <a:rPr lang="tr-TR" smtClean="0"/>
              <a:t>3.06.2020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DAF758-79EF-40A8-B313-F33FB4F06C0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266099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data were obtained in a survey of students math and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portuguese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language courses in secondary school. It contains a lot of interesting social, gender and study information about students.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dirty="0"/>
              <a:t>school - student's school (binary: 'GP' - Gabriel Pereira or 'MS' - </a:t>
            </a:r>
            <a:r>
              <a:rPr lang="en-US" dirty="0" err="1"/>
              <a:t>Mousinho</a:t>
            </a:r>
            <a:r>
              <a:rPr lang="en-US" dirty="0"/>
              <a:t> da Silveira) sex - student's sex (binary: 'F' - female or 'M' - male) age - student's age (numeric: from 15 to 22) address - student's home address type (binary: 'U' - urban or 'R' - rural) </a:t>
            </a:r>
            <a:r>
              <a:rPr lang="en-US" dirty="0" err="1"/>
              <a:t>famsize</a:t>
            </a:r>
            <a:r>
              <a:rPr lang="en-US" dirty="0"/>
              <a:t> - family size (binary: 'LE3' - less or equal to 3 or 'GT3' - greater than 3) </a:t>
            </a:r>
            <a:r>
              <a:rPr lang="en-US" dirty="0" err="1"/>
              <a:t>Pstatus</a:t>
            </a:r>
            <a:r>
              <a:rPr lang="en-US" dirty="0"/>
              <a:t> - parent's cohabitation status (binary: 'T' - living together or 'A' - apart) </a:t>
            </a:r>
            <a:r>
              <a:rPr lang="en-US" dirty="0" err="1"/>
              <a:t>Medu</a:t>
            </a:r>
            <a:r>
              <a:rPr lang="en-US" dirty="0"/>
              <a:t> - mother's education (numeric: 0 - none, 1 - primary education (4th grade), 2 – 5th to 9th grade, 3 – secondary education or 4 – higher education) </a:t>
            </a:r>
            <a:r>
              <a:rPr lang="en-US" dirty="0" err="1"/>
              <a:t>Fedu</a:t>
            </a:r>
            <a:r>
              <a:rPr lang="en-US" dirty="0"/>
              <a:t> - father's education (numeric: 0 - none, 1 - primary education (4th grade), 2 – 5th to 9th grade, 3 – secondary education or 4 – higher education) </a:t>
            </a:r>
            <a:r>
              <a:rPr lang="en-US" dirty="0" err="1"/>
              <a:t>Mjob</a:t>
            </a:r>
            <a:r>
              <a:rPr lang="en-US" dirty="0"/>
              <a:t> - mother's job (nominal: 'teacher', 'health' care related, civil 'services' (e.g. administrative or police), '</a:t>
            </a:r>
            <a:r>
              <a:rPr lang="en-US" dirty="0" err="1"/>
              <a:t>at_home</a:t>
            </a:r>
            <a:r>
              <a:rPr lang="en-US" dirty="0"/>
              <a:t>' or 'other') </a:t>
            </a:r>
            <a:r>
              <a:rPr lang="en-US" dirty="0" err="1"/>
              <a:t>Fjob</a:t>
            </a:r>
            <a:r>
              <a:rPr lang="en-US" dirty="0"/>
              <a:t> - father's job (nominal: 'teacher', 'health' care related, civil 'services' (e.g. administrative or police), '</a:t>
            </a:r>
            <a:r>
              <a:rPr lang="en-US" dirty="0" err="1"/>
              <a:t>at_home</a:t>
            </a:r>
            <a:r>
              <a:rPr lang="en-US" dirty="0"/>
              <a:t>' or 'other') reason - reason to choose this school (nominal: close to 'home', school 'reputation', 'course' preference or 'other') guardian - student's guardian (nominal: 'mother', 'father' or 'other') </a:t>
            </a:r>
            <a:r>
              <a:rPr lang="en-US" dirty="0" err="1"/>
              <a:t>traveltime</a:t>
            </a:r>
            <a:r>
              <a:rPr lang="en-US" dirty="0"/>
              <a:t> - home to school travel time (numeric: 1 - 1 hour) </a:t>
            </a:r>
            <a:r>
              <a:rPr lang="en-US" dirty="0" err="1"/>
              <a:t>studytime</a:t>
            </a:r>
            <a:r>
              <a:rPr lang="en-US" dirty="0"/>
              <a:t> - weekly study time (numeric: 1 - 10 hours) failures - number of past class failures (numeric: n if 1&lt;=n&lt;3, else 4) </a:t>
            </a:r>
            <a:r>
              <a:rPr lang="en-US" dirty="0" err="1"/>
              <a:t>schoolsup</a:t>
            </a:r>
            <a:r>
              <a:rPr lang="en-US" dirty="0"/>
              <a:t> - extra educational support (binary: yes or no) </a:t>
            </a:r>
            <a:r>
              <a:rPr lang="en-US" dirty="0" err="1"/>
              <a:t>famsup</a:t>
            </a:r>
            <a:r>
              <a:rPr lang="en-US" dirty="0"/>
              <a:t> - family educational support (binary: yes or no) paid - extra paid classes within the course subject (Math or Portuguese) (binary: yes or no) activities - extra-curricular activities (binary: yes or no) nursery - attended nursery school (binary: yes or no) higher - wants to take higher education (binary: yes or no) internet - Internet access at home (binary: yes or no) romantic - with a romantic relationship (binary: yes or no) </a:t>
            </a:r>
            <a:r>
              <a:rPr lang="en-US" dirty="0" err="1"/>
              <a:t>famrel</a:t>
            </a:r>
            <a:r>
              <a:rPr lang="en-US" dirty="0"/>
              <a:t> - quality of family relationships (numeric: from 1 - very bad to 5 - excellent) </a:t>
            </a:r>
            <a:r>
              <a:rPr lang="en-US" dirty="0" err="1"/>
              <a:t>freetime</a:t>
            </a:r>
            <a:r>
              <a:rPr lang="en-US" dirty="0"/>
              <a:t> - free time after school (numeric: from 1 - very low to 5 - very high) </a:t>
            </a:r>
            <a:r>
              <a:rPr lang="en-US" dirty="0" err="1"/>
              <a:t>goout</a:t>
            </a:r>
            <a:r>
              <a:rPr lang="en-US" dirty="0"/>
              <a:t> - going out with friends (numeric: from 1 - very low to 5 - very high) </a:t>
            </a:r>
            <a:r>
              <a:rPr lang="en-US" dirty="0" err="1"/>
              <a:t>Dalc</a:t>
            </a:r>
            <a:r>
              <a:rPr lang="en-US" dirty="0"/>
              <a:t> - workday alcohol consumption (numeric: from 1 - very low to 5 - very high) </a:t>
            </a:r>
            <a:r>
              <a:rPr lang="en-US" dirty="0" err="1"/>
              <a:t>Walc</a:t>
            </a:r>
            <a:r>
              <a:rPr lang="en-US" dirty="0"/>
              <a:t> - weekend alcohol consumption (numeric: from 1 - very low to 5 - very high) health - current health status (numeric: from 1 - very bad to 5 - very good) absences - number of school absences (numeric: from 0 to 93) G1 - first period grade (numeric: from 0 to 20) G2 - second period grade (numeric: from 0 to 20) G3 - final grade (numeric: from 0 to 20, output target)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DAF758-79EF-40A8-B313-F33FB4F06C02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252163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Mention no NAs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DAF758-79EF-40A8-B313-F33FB4F06C02}" type="slidenum">
              <a:rPr lang="tr-TR" smtClean="0"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81381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are lots of columns so lets create a subset of data based on heatmap.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DAF758-79EF-40A8-B313-F33FB4F06C02}" type="slidenum">
              <a:rPr lang="tr-TR" smtClean="0"/>
              <a:t>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165450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When showing the histogram with final grade, please mention that there are lots of 0s and not many below 5 - important for me when talking about hurdle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DAF758-79EF-40A8-B313-F33FB4F06C02}" type="slidenum">
              <a:rPr lang="tr-TR" smtClean="0"/>
              <a:t>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219124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DAF758-79EF-40A8-B313-F33FB4F06C02}" type="slidenum">
              <a:rPr lang="tr-TR" smtClean="0"/>
              <a:t>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164709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DAF758-79EF-40A8-B313-F33FB4F06C02}" type="slidenum">
              <a:rPr lang="tr-TR" smtClean="0"/>
              <a:t>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736304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Scores with best alpha at 10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DAF758-79EF-40A8-B313-F33FB4F06C02}" type="slidenum">
              <a:rPr lang="tr-TR" smtClean="0"/>
              <a:t>10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383880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Scores with best alpha at 10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DAF758-79EF-40A8-B313-F33FB4F06C02}" type="slidenum">
              <a:rPr lang="tr-TR" smtClean="0"/>
              <a:t>11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852833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6/3/2020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A070EAD-1DCD-4F3D-BA84-799B891A0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C71902-422F-4137-8F3D-B039C5466D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08960" y="1122363"/>
            <a:ext cx="7559039" cy="3027360"/>
          </a:xfrm>
        </p:spPr>
        <p:txBody>
          <a:bodyPr>
            <a:normAutofit fontScale="90000"/>
          </a:bodyPr>
          <a:lstStyle/>
          <a:p>
            <a:r>
              <a:rPr lang="en-US" sz="5400" dirty="0"/>
              <a:t>Machine Learning I</a:t>
            </a:r>
            <a:br>
              <a:rPr lang="en-US" sz="5400" dirty="0"/>
            </a:br>
            <a:r>
              <a:rPr lang="en-US" sz="5400" dirty="0"/>
              <a:t>Regression analysis of Student grade data</a:t>
            </a:r>
            <a:br>
              <a:rPr lang="tr-TR" sz="5400" dirty="0"/>
            </a:br>
            <a:endParaRPr lang="tr-TR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51A444-CB41-4080-BC1D-B3D70A2501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28010" y="4149724"/>
            <a:ext cx="7539989" cy="1108075"/>
          </a:xfrm>
        </p:spPr>
        <p:txBody>
          <a:bodyPr>
            <a:normAutofit/>
          </a:bodyPr>
          <a:lstStyle/>
          <a:p>
            <a:r>
              <a:rPr lang="en-US" b="1" dirty="0"/>
              <a:t>Buğra Duman</a:t>
            </a:r>
          </a:p>
          <a:p>
            <a:r>
              <a:rPr lang="en-US" b="1" dirty="0" err="1"/>
              <a:t>KaMIL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tr-TR" b="1" dirty="0" err="1"/>
              <a:t>Matuszelański</a:t>
            </a:r>
            <a:endParaRPr lang="tr-TR" sz="2400" dirty="0">
              <a:solidFill>
                <a:schemeClr val="tx1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E471E13-6104-4637-8A8F-B545529B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802F412D-6781-427D-AB79-09FD610CCE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8471B962-D824-43CE-B5DD-704B305B28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ED60EBD3-FA75-460B-AFBD-3F234A0CA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Rectangle 8">
              <a:extLst>
                <a:ext uri="{FF2B5EF4-FFF2-40B4-BE49-F238E27FC236}">
                  <a16:creationId xmlns:a16="http://schemas.microsoft.com/office/drawing/2014/main" id="{D0791244-FBF2-49D9-BDBC-E2E58C86B4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FEE4C4B1-195C-40F5-A78F-2EB7ED6E6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22766AF8-3850-41E4-80D0-321D9A13D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8834F8EE-AB04-42FE-AE7B-3E9C6ACA0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C86BB534-4617-4275-908E-357CF2246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B6DEB58B-8D28-4BE9-9CA9-F4B3A083BC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25A772BC-4720-4EC2-AD61-A7B74E915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60D6B27E-FAC5-4267-80A9-DE4D2E02B8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1F39FA83-D8C8-4CE3-9C62-10375FD04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E09B4CF3-A51F-4787-81FE-F5C79BA42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6695CB35-74E4-43C0-89F5-9FDA59B3A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945450CE-FB13-4C46-825F-5BB1917033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E80AA0B2-7FE7-4B75-AC25-E0F6C0FE4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2E81F7C1-AD8F-41A0-91A8-E05F66CB0E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4E8A538-9FFA-4C76-BCE2-D54F56A11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3C412824-3CBA-4E74-B2FD-936EA70486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E28DC1F0-74FF-4D97-BD4D-FD42DE4AC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77CEC4FA-6FD3-4ABF-BF98-94E7947A55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D4E61DA7-BFA9-48AF-BD6F-EBB15C2359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57164D6A-1DD9-43AE-878F-A413DC26FB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4949EBA6-53D9-4F2D-91DB-EA7AE260F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0AFEA5FA-F759-441C-A0BC-7EDC79A6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5B913AE0-5DC8-4244-8C26-ED97F834E3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A87DB58A-25D2-46F1-85E3-06F964D016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2">
              <a:extLst>
                <a:ext uri="{FF2B5EF4-FFF2-40B4-BE49-F238E27FC236}">
                  <a16:creationId xmlns:a16="http://schemas.microsoft.com/office/drawing/2014/main" id="{E7AE8209-F3E7-4ACA-98D0-90B282A147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Rectangle 33">
              <a:extLst>
                <a:ext uri="{FF2B5EF4-FFF2-40B4-BE49-F238E27FC236}">
                  <a16:creationId xmlns:a16="http://schemas.microsoft.com/office/drawing/2014/main" id="{1CED7927-A7C7-444A-A8F3-6348852AE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0" name="Freeform 34">
              <a:extLst>
                <a:ext uri="{FF2B5EF4-FFF2-40B4-BE49-F238E27FC236}">
                  <a16:creationId xmlns:a16="http://schemas.microsoft.com/office/drawing/2014/main" id="{08BEDF90-F9A6-4DE4-94B6-43E416039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5">
              <a:extLst>
                <a:ext uri="{FF2B5EF4-FFF2-40B4-BE49-F238E27FC236}">
                  <a16:creationId xmlns:a16="http://schemas.microsoft.com/office/drawing/2014/main" id="{36540D5F-1C77-438A-BF12-56455C4720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6">
              <a:extLst>
                <a:ext uri="{FF2B5EF4-FFF2-40B4-BE49-F238E27FC236}">
                  <a16:creationId xmlns:a16="http://schemas.microsoft.com/office/drawing/2014/main" id="{52FC779A-BC55-40AC-8FFD-E014F8C05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7">
              <a:extLst>
                <a:ext uri="{FF2B5EF4-FFF2-40B4-BE49-F238E27FC236}">
                  <a16:creationId xmlns:a16="http://schemas.microsoft.com/office/drawing/2014/main" id="{63E42DE5-DC0E-4043-8A35-20C53074A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8">
              <a:extLst>
                <a:ext uri="{FF2B5EF4-FFF2-40B4-BE49-F238E27FC236}">
                  <a16:creationId xmlns:a16="http://schemas.microsoft.com/office/drawing/2014/main" id="{41581FA6-993A-4899-ADF1-0A83A6234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9">
              <a:extLst>
                <a:ext uri="{FF2B5EF4-FFF2-40B4-BE49-F238E27FC236}">
                  <a16:creationId xmlns:a16="http://schemas.microsoft.com/office/drawing/2014/main" id="{33C4FDB9-01D2-4CB0-BFED-216CAC7EB8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40">
              <a:extLst>
                <a:ext uri="{FF2B5EF4-FFF2-40B4-BE49-F238E27FC236}">
                  <a16:creationId xmlns:a16="http://schemas.microsoft.com/office/drawing/2014/main" id="{34E715AB-2B68-41C4-A61F-02C413F242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1">
              <a:extLst>
                <a:ext uri="{FF2B5EF4-FFF2-40B4-BE49-F238E27FC236}">
                  <a16:creationId xmlns:a16="http://schemas.microsoft.com/office/drawing/2014/main" id="{D3861C35-D060-408D-9871-4DA2D0547B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2">
              <a:extLst>
                <a:ext uri="{FF2B5EF4-FFF2-40B4-BE49-F238E27FC236}">
                  <a16:creationId xmlns:a16="http://schemas.microsoft.com/office/drawing/2014/main" id="{B4F4F38F-33FE-48A0-986D-FB771F18B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3">
              <a:extLst>
                <a:ext uri="{FF2B5EF4-FFF2-40B4-BE49-F238E27FC236}">
                  <a16:creationId xmlns:a16="http://schemas.microsoft.com/office/drawing/2014/main" id="{50FCFC8E-2DC3-4F27-9E02-196830E78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4">
              <a:extLst>
                <a:ext uri="{FF2B5EF4-FFF2-40B4-BE49-F238E27FC236}">
                  <a16:creationId xmlns:a16="http://schemas.microsoft.com/office/drawing/2014/main" id="{3A6EE414-1500-4144-B453-BA950E5107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5">
              <a:extLst>
                <a:ext uri="{FF2B5EF4-FFF2-40B4-BE49-F238E27FC236}">
                  <a16:creationId xmlns:a16="http://schemas.microsoft.com/office/drawing/2014/main" id="{0C1A9D8A-5515-4C84-AE17-A6D51243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2" name="Freeform 46">
              <a:extLst>
                <a:ext uri="{FF2B5EF4-FFF2-40B4-BE49-F238E27FC236}">
                  <a16:creationId xmlns:a16="http://schemas.microsoft.com/office/drawing/2014/main" id="{E8E7C8C7-FE85-4C8F-960C-3748511E0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7">
              <a:extLst>
                <a:ext uri="{FF2B5EF4-FFF2-40B4-BE49-F238E27FC236}">
                  <a16:creationId xmlns:a16="http://schemas.microsoft.com/office/drawing/2014/main" id="{33DF2ED7-F601-4A9F-AA50-822ED85D56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8">
              <a:extLst>
                <a:ext uri="{FF2B5EF4-FFF2-40B4-BE49-F238E27FC236}">
                  <a16:creationId xmlns:a16="http://schemas.microsoft.com/office/drawing/2014/main" id="{FEDB3A05-6FDD-4E87-B800-8F99752444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9">
              <a:extLst>
                <a:ext uri="{FF2B5EF4-FFF2-40B4-BE49-F238E27FC236}">
                  <a16:creationId xmlns:a16="http://schemas.microsoft.com/office/drawing/2014/main" id="{AD6225C0-E391-49D5-9A7B-57C5ED60E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50">
              <a:extLst>
                <a:ext uri="{FF2B5EF4-FFF2-40B4-BE49-F238E27FC236}">
                  <a16:creationId xmlns:a16="http://schemas.microsoft.com/office/drawing/2014/main" id="{B814B458-45E5-451C-9CBD-027E3776A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1">
              <a:extLst>
                <a:ext uri="{FF2B5EF4-FFF2-40B4-BE49-F238E27FC236}">
                  <a16:creationId xmlns:a16="http://schemas.microsoft.com/office/drawing/2014/main" id="{59167140-9A0D-4FE7-8E37-2CD6130116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2">
              <a:extLst>
                <a:ext uri="{FF2B5EF4-FFF2-40B4-BE49-F238E27FC236}">
                  <a16:creationId xmlns:a16="http://schemas.microsoft.com/office/drawing/2014/main" id="{2D38B213-991B-495D-8886-04CAD44C7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3">
              <a:extLst>
                <a:ext uri="{FF2B5EF4-FFF2-40B4-BE49-F238E27FC236}">
                  <a16:creationId xmlns:a16="http://schemas.microsoft.com/office/drawing/2014/main" id="{67C1C3DA-3972-4D98-9D9E-390461B28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4">
              <a:extLst>
                <a:ext uri="{FF2B5EF4-FFF2-40B4-BE49-F238E27FC236}">
                  <a16:creationId xmlns:a16="http://schemas.microsoft.com/office/drawing/2014/main" id="{972F8941-61DB-48E1-B9C1-E732470563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5">
              <a:extLst>
                <a:ext uri="{FF2B5EF4-FFF2-40B4-BE49-F238E27FC236}">
                  <a16:creationId xmlns:a16="http://schemas.microsoft.com/office/drawing/2014/main" id="{857B495F-5C9B-435F-8D39-45CC57471F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6">
              <a:extLst>
                <a:ext uri="{FF2B5EF4-FFF2-40B4-BE49-F238E27FC236}">
                  <a16:creationId xmlns:a16="http://schemas.microsoft.com/office/drawing/2014/main" id="{B607428B-B7C9-4017-84F8-19C9B2134A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7">
              <a:extLst>
                <a:ext uri="{FF2B5EF4-FFF2-40B4-BE49-F238E27FC236}">
                  <a16:creationId xmlns:a16="http://schemas.microsoft.com/office/drawing/2014/main" id="{A20C5139-2108-4F5E-B892-64F1D8605E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8">
              <a:extLst>
                <a:ext uri="{FF2B5EF4-FFF2-40B4-BE49-F238E27FC236}">
                  <a16:creationId xmlns:a16="http://schemas.microsoft.com/office/drawing/2014/main" id="{C2A51623-F2F3-4584-93F5-598E56A5F4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2570346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F93D3C0-41FE-49A0-BF0E-E1AB12D58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6041" y="618518"/>
            <a:ext cx="3281003" cy="14785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 dirty="0" err="1"/>
              <a:t>Fıghting</a:t>
            </a:r>
            <a:r>
              <a:rPr lang="en-US" sz="2800" dirty="0"/>
              <a:t> with overfitting -Ridge</a:t>
            </a:r>
          </a:p>
        </p:txBody>
      </p:sp>
      <p:sp>
        <p:nvSpPr>
          <p:cNvPr id="15" name="Round Diagonal Corner Rectangle 11">
            <a:extLst>
              <a:ext uri="{FF2B5EF4-FFF2-40B4-BE49-F238E27FC236}">
                <a16:creationId xmlns:a16="http://schemas.microsoft.com/office/drawing/2014/main" id="{E4B7B3E3-827A-48BE-AD67-A57C45AA6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C52E22F-9406-40CD-BD71-39B56D4D06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118988" y="1997500"/>
            <a:ext cx="6112382" cy="285753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03E7CFF-1198-4F5D-9775-4F9FA7BA45DB}"/>
              </a:ext>
            </a:extLst>
          </p:cNvPr>
          <p:cNvSpPr txBox="1"/>
          <p:nvPr/>
        </p:nvSpPr>
        <p:spPr>
          <a:xfrm>
            <a:off x="8036041" y="2249487"/>
            <a:ext cx="3281004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 defTabSz="914400">
              <a:lnSpc>
                <a:spcPct val="11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1500"/>
              <a:t>R2 train: 0.18488831363742242 </a:t>
            </a:r>
          </a:p>
          <a:p>
            <a:pPr marL="285750" indent="-228600" defTabSz="914400">
              <a:lnSpc>
                <a:spcPct val="11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1500"/>
              <a:t>R2 test: 0.19556222030084514 </a:t>
            </a:r>
          </a:p>
          <a:p>
            <a:pPr marL="285750" indent="-228600" defTabSz="914400">
              <a:lnSpc>
                <a:spcPct val="11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1500"/>
              <a:t>RMSE train: 17.909625548675272</a:t>
            </a:r>
          </a:p>
          <a:p>
            <a:pPr marL="285750" indent="-228600" defTabSz="914400">
              <a:lnSpc>
                <a:spcPct val="11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1500"/>
              <a:t>RMSE test: 13.467791355495258 </a:t>
            </a:r>
          </a:p>
          <a:p>
            <a:pPr marL="285750" indent="-228600" defTabSz="914400">
              <a:lnSpc>
                <a:spcPct val="11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1500"/>
              <a:t>MAE train: 3.259580203075185 </a:t>
            </a:r>
          </a:p>
          <a:p>
            <a:pPr marL="285750" indent="-228600" defTabSz="914400">
              <a:lnSpc>
                <a:spcPct val="11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1500"/>
              <a:t>MAE test: 2.710594372447218</a:t>
            </a:r>
          </a:p>
        </p:txBody>
      </p:sp>
    </p:spTree>
    <p:extLst>
      <p:ext uri="{BB962C8B-B14F-4D97-AF65-F5344CB8AC3E}">
        <p14:creationId xmlns:p14="http://schemas.microsoft.com/office/powerpoint/2010/main" val="38800146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F93D3C0-41FE-49A0-BF0E-E1AB12D58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9957" y="618518"/>
            <a:ext cx="4747088" cy="14785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Fıghting with overfitting -Lasso</a:t>
            </a:r>
          </a:p>
        </p:txBody>
      </p:sp>
      <p:sp>
        <p:nvSpPr>
          <p:cNvPr id="20" name="Round Diagonal Corner Rectangle 9">
            <a:extLst>
              <a:ext uri="{FF2B5EF4-FFF2-40B4-BE49-F238E27FC236}">
                <a16:creationId xmlns:a16="http://schemas.microsoft.com/office/drawing/2014/main" id="{14436AD2-BD0F-4545-B2E9-06007B35B8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50" y="808057"/>
            <a:ext cx="5286376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0EFF2D7-EF91-4E77-AB1F-61EB39B12F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8988" y="2347464"/>
            <a:ext cx="4635583" cy="2167135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CE8073-E5DC-494C-B660-150920A71A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9957" y="2249487"/>
            <a:ext cx="4747087" cy="3541714"/>
          </a:xfrm>
        </p:spPr>
        <p:txBody>
          <a:bodyPr vert="horz" lIns="91440" tIns="45720" rIns="91440" bIns="45720" rtlCol="0">
            <a:normAutofit fontScale="92500"/>
          </a:bodyPr>
          <a:lstStyle/>
          <a:p>
            <a:pPr marL="285750">
              <a:spcAft>
                <a:spcPts val="600"/>
              </a:spcAft>
            </a:pPr>
            <a:r>
              <a:rPr lang="tr-TR" dirty="0"/>
              <a:t>R2 </a:t>
            </a:r>
            <a:r>
              <a:rPr lang="tr-TR" dirty="0" err="1"/>
              <a:t>train</a:t>
            </a:r>
            <a:r>
              <a:rPr lang="tr-TR" dirty="0"/>
              <a:t>: 0.18259747623034983</a:t>
            </a:r>
            <a:endParaRPr lang="en-US" dirty="0"/>
          </a:p>
          <a:p>
            <a:pPr marL="285750">
              <a:spcAft>
                <a:spcPts val="600"/>
              </a:spcAft>
            </a:pPr>
            <a:r>
              <a:rPr lang="tr-TR" dirty="0"/>
              <a:t>R2 test: 0.10054442356484294</a:t>
            </a:r>
            <a:endParaRPr lang="en-US" dirty="0"/>
          </a:p>
          <a:p>
            <a:pPr marL="285750">
              <a:spcAft>
                <a:spcPts val="600"/>
              </a:spcAft>
            </a:pPr>
            <a:r>
              <a:rPr lang="tr-TR" dirty="0"/>
              <a:t>RMSE </a:t>
            </a:r>
            <a:r>
              <a:rPr lang="tr-TR" dirty="0" err="1"/>
              <a:t>train</a:t>
            </a:r>
            <a:r>
              <a:rPr lang="tr-TR" dirty="0"/>
              <a:t>: 17.959959804507935 </a:t>
            </a:r>
            <a:endParaRPr lang="en-US" dirty="0"/>
          </a:p>
          <a:p>
            <a:pPr marL="285750">
              <a:spcAft>
                <a:spcPts val="600"/>
              </a:spcAft>
            </a:pPr>
            <a:r>
              <a:rPr lang="tr-TR" dirty="0"/>
              <a:t>RMSE test: 15.058566793687524</a:t>
            </a:r>
            <a:endParaRPr lang="en-US" dirty="0"/>
          </a:p>
          <a:p>
            <a:pPr marL="285750">
              <a:spcAft>
                <a:spcPts val="600"/>
              </a:spcAft>
            </a:pPr>
            <a:r>
              <a:rPr lang="tr-TR" dirty="0"/>
              <a:t>MAE </a:t>
            </a:r>
            <a:r>
              <a:rPr lang="tr-TR" dirty="0" err="1"/>
              <a:t>train</a:t>
            </a:r>
            <a:r>
              <a:rPr lang="tr-TR" dirty="0"/>
              <a:t>: 3.27516333080704 </a:t>
            </a:r>
            <a:endParaRPr lang="en-US" dirty="0"/>
          </a:p>
          <a:p>
            <a:pPr marL="285750">
              <a:spcAft>
                <a:spcPts val="600"/>
              </a:spcAft>
            </a:pPr>
            <a:r>
              <a:rPr lang="tr-TR" dirty="0"/>
              <a:t>MAE test: 2.8607161991464856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0208433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B0278-4F71-43AC-B727-2F4046F60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618518"/>
            <a:ext cx="5894388" cy="702282"/>
          </a:xfrm>
        </p:spPr>
        <p:txBody>
          <a:bodyPr anchor="b">
            <a:normAutofit/>
          </a:bodyPr>
          <a:lstStyle/>
          <a:p>
            <a:r>
              <a:rPr lang="en-US" dirty="0"/>
              <a:t>Feature </a:t>
            </a:r>
            <a:r>
              <a:rPr lang="en-US" dirty="0" err="1"/>
              <a:t>Selectıon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7CD053-F93D-48C4-A1CC-A5F350A0EF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5894388" cy="3541714"/>
          </a:xfrm>
        </p:spPr>
        <p:txBody>
          <a:bodyPr>
            <a:normAutofit/>
          </a:bodyPr>
          <a:lstStyle/>
          <a:p>
            <a:r>
              <a:rPr lang="en-US" dirty="0"/>
              <a:t>RFE</a:t>
            </a:r>
          </a:p>
          <a:p>
            <a:endParaRPr lang="en-US" dirty="0"/>
          </a:p>
          <a:p>
            <a:r>
              <a:rPr lang="en-US" dirty="0"/>
              <a:t>Mutual Info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2BDAE4-2F31-4949-B98F-A5213EAA033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692" r="-2" b="5583"/>
          <a:stretch/>
        </p:blipFill>
        <p:spPr>
          <a:xfrm>
            <a:off x="7619998" y="780235"/>
            <a:ext cx="3425199" cy="2337870"/>
          </a:xfrm>
          <a:custGeom>
            <a:avLst/>
            <a:gdLst/>
            <a:ahLst/>
            <a:cxnLst/>
            <a:rect l="l" t="t" r="r" b="b"/>
            <a:pathLst>
              <a:path w="3425199" h="2337870">
                <a:moveTo>
                  <a:pt x="166465" y="0"/>
                </a:moveTo>
                <a:lnTo>
                  <a:pt x="3425199" y="0"/>
                </a:lnTo>
                <a:lnTo>
                  <a:pt x="3425199" y="2337870"/>
                </a:lnTo>
                <a:lnTo>
                  <a:pt x="0" y="2337870"/>
                </a:lnTo>
                <a:lnTo>
                  <a:pt x="0" y="166465"/>
                </a:lnTo>
                <a:cubicBezTo>
                  <a:pt x="0" y="74529"/>
                  <a:pt x="74529" y="0"/>
                  <a:pt x="166465" y="0"/>
                </a:cubicBezTo>
                <a:close/>
              </a:path>
            </a:pathLst>
          </a:cu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2DC99F2-2787-4084-828F-B8BFCC8E733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978" r="2" b="675"/>
          <a:stretch/>
        </p:blipFill>
        <p:spPr>
          <a:xfrm>
            <a:off x="7619998" y="3282697"/>
            <a:ext cx="3425199" cy="2337870"/>
          </a:xfrm>
          <a:custGeom>
            <a:avLst/>
            <a:gdLst/>
            <a:ahLst/>
            <a:cxnLst/>
            <a:rect l="l" t="t" r="r" b="b"/>
            <a:pathLst>
              <a:path w="3425199" h="2337870">
                <a:moveTo>
                  <a:pt x="0" y="0"/>
                </a:moveTo>
                <a:lnTo>
                  <a:pt x="3425199" y="0"/>
                </a:lnTo>
                <a:lnTo>
                  <a:pt x="3425199" y="2171405"/>
                </a:lnTo>
                <a:cubicBezTo>
                  <a:pt x="3425199" y="2263341"/>
                  <a:pt x="3350670" y="2337870"/>
                  <a:pt x="3258734" y="2337870"/>
                </a:cubicBezTo>
                <a:lnTo>
                  <a:pt x="0" y="2337870"/>
                </a:lnTo>
                <a:close/>
              </a:path>
            </a:pathLst>
          </a:cu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051924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625BC-6E45-4EA1-BD64-F10AF0439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1E7236-22AD-4F96-ADB4-93BB731B0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4825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5AD35-E2D9-4B94-931C-1D013B34B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6041" y="618518"/>
            <a:ext cx="3281003" cy="1478570"/>
          </a:xfrm>
        </p:spPr>
        <p:txBody>
          <a:bodyPr anchor="b">
            <a:normAutofit/>
          </a:bodyPr>
          <a:lstStyle/>
          <a:p>
            <a:r>
              <a:rPr lang="en-US" sz="2800"/>
              <a:t>SVM</a:t>
            </a:r>
          </a:p>
        </p:txBody>
      </p:sp>
      <p:sp>
        <p:nvSpPr>
          <p:cNvPr id="11" name="Round Diagonal Corner Rectangle 11">
            <a:extLst>
              <a:ext uri="{FF2B5EF4-FFF2-40B4-BE49-F238E27FC236}">
                <a16:creationId xmlns:a16="http://schemas.microsoft.com/office/drawing/2014/main" id="{E4B7B3E3-827A-48BE-AD67-A57C45AA6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6774BD5-085E-4EE8-BBD1-39A6DB420A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988" y="2035703"/>
            <a:ext cx="6112382" cy="2781133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FBA9553-5B8D-4592-994F-D556CAC74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6041" y="2249487"/>
            <a:ext cx="3281004" cy="3541714"/>
          </a:xfrm>
        </p:spPr>
        <p:txBody>
          <a:bodyPr>
            <a:normAutofit/>
          </a:bodyPr>
          <a:lstStyle/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869055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9E350-8514-4032-8BD9-5F91ACCAA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D86999-F353-43B2-B5DA-BB71E6995D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Fails</a:t>
            </a:r>
          </a:p>
          <a:p>
            <a:pPr lvl="1"/>
            <a:r>
              <a:rPr lang="en-US" dirty="0"/>
              <a:t>KNN</a:t>
            </a:r>
          </a:p>
          <a:p>
            <a:pPr lvl="1"/>
            <a:r>
              <a:rPr lang="en-US" dirty="0"/>
              <a:t>SVM with features from linear model</a:t>
            </a:r>
          </a:p>
          <a:p>
            <a:pPr lvl="1"/>
            <a:r>
              <a:rPr lang="en-US" dirty="0"/>
              <a:t>Linear model with mutual information features</a:t>
            </a:r>
          </a:p>
          <a:p>
            <a:r>
              <a:rPr lang="en-US" dirty="0"/>
              <a:t>General take-aways</a:t>
            </a:r>
          </a:p>
          <a:p>
            <a:pPr lvl="1"/>
            <a:r>
              <a:rPr lang="en-US" dirty="0"/>
              <a:t>R^2 around 20% is very poor</a:t>
            </a:r>
          </a:p>
          <a:p>
            <a:pPr lvl="1"/>
            <a:r>
              <a:rPr lang="en-US" dirty="0"/>
              <a:t>SVM was the best model, with Ridge being almost as good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598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78A47D-4F17-40FE-AB70-7AF78A95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5BE3A7E-6A3F-401E-A025-BBB8FDB8D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41EE9036-817C-476C-BD59-B5184F9A3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098087A-B4E4-4300-A841-44988BD88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5BD5F4B-A39C-4DF9-84E4-A4D33F30E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D7FA9858-BFA0-4D5B-AF72-B1B65EB06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A508A5F3-AFE0-4750-A9C2-B51A514FF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2B4AAEB-ABF4-42A7-BE52-0B442190D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3767C370-4A42-4376-8CAE-606C4BC8F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6205F53-9C95-4954-B97C-1625BB8A3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DC80B58E-3469-43E9-96FC-D747B6983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E17A4ED2-DDD7-4B4D-A39C-9B0121C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A2C14A85-E7A9-4E1D-809F-20F5CFA78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3D51E32-9399-4B7F-8D91-BF9A068B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9969F9D2-502D-4C1D-ABA5-02B1BF2A0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4AE555C6-5623-478A-BF35-63E9929A3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A3D3AED4-A69E-4301-9BB4-436DC5F0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3B8082C-2D81-48D7-8B45-85B7C8929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9AD35461-BA86-408B-8A29-244EB2F2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238E495-B6C6-4857-899B-CDD584831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E20A751E-054C-4EC2-8DA3-0EC923A65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B6E8E701-3D21-4E5C-AB6E-9A7404697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431BDA41-D09D-4984-B888-756F5F81B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0DC943D2-20E4-4C00-82D2-D405A7C0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4BC34A74-80A2-4DE1-8ADC-BBD170903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C6C3CA25-431F-4E26-952D-4AA9C4C72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776D1836-82AE-40EF-9829-C6B8D2CF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9A8E397E-ADF9-45C1-98F4-3F5A86378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DE07CFD9-357F-40BC-A792-CE874BFE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206FD2C-1CE2-4485-B38F-38C3F80D4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82673"/>
            <a:ext cx="2869416" cy="4708528"/>
          </a:xfrm>
        </p:spPr>
        <p:txBody>
          <a:bodyPr>
            <a:normAutofit/>
          </a:bodyPr>
          <a:lstStyle/>
          <a:p>
            <a:pPr algn="r"/>
            <a:r>
              <a:rPr lang="en-US" sz="4000"/>
              <a:t>Scope</a:t>
            </a:r>
            <a:endParaRPr lang="tr-TR" sz="400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85ECEC0-FF5D-4348-92C7-1EA7C61E7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CE0BBF97-7E81-4507-9BB8-375191A8DE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3" y="1082673"/>
            <a:ext cx="5751237" cy="4708528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1800" dirty="0"/>
              <a:t> Description of Dataset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800" dirty="0"/>
              <a:t>EDA with plots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800" dirty="0"/>
              <a:t>Feature selection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800" dirty="0"/>
              <a:t>Models (</a:t>
            </a:r>
            <a:r>
              <a:rPr lang="en-US" sz="1800" dirty="0" err="1"/>
              <a:t>Linear,Ridge,Lasso,KNN</a:t>
            </a:r>
            <a:r>
              <a:rPr lang="en-US" sz="1800" dirty="0"/>
              <a:t>)</a:t>
            </a:r>
          </a:p>
          <a:p>
            <a:pPr marL="0" indent="0">
              <a:buNone/>
            </a:pPr>
            <a:endParaRPr lang="en-US" sz="1800" dirty="0"/>
          </a:p>
          <a:p>
            <a:pPr>
              <a:buFont typeface="Wingdings" panose="05000000000000000000" pitchFamily="2" charset="2"/>
              <a:buChar char="ü"/>
            </a:pPr>
            <a:endParaRPr lang="en-US" sz="1800" dirty="0"/>
          </a:p>
          <a:p>
            <a:pPr>
              <a:buFont typeface="Wingdings" panose="05000000000000000000" pitchFamily="2" charset="2"/>
              <a:buChar char="ü"/>
            </a:pPr>
            <a:endParaRPr lang="tr-TR" sz="1800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4E035BE-9FF4-43D3-BC25-CF582D7FF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F98BCEB2-EC20-4E84-A994-0AC37292C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7A2E1821-AEDF-417E-9F17-83379E9C0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CB3734E2-8292-4B47-B6AB-0E5A058DE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A0B09C51-29AB-45C0-B707-CCFB9DF28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510C0CED-AE1B-45AE-B5E1-57521E589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591F2327-4B45-41AA-B41C-7404B6A1E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5A63224C-41A0-42C0-96F6-0B2BE99A1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A7C00B9F-C253-4776-9935-EC02254A4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5062D4AA-13F3-4064-8440-FFE8562D8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3E143B27-CB82-440B-879B-D25C1891C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2796790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05C3401-C368-46FD-8D77-9414AA2E8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tr-TR" b="1" dirty="0" err="1"/>
              <a:t>Student</a:t>
            </a:r>
            <a:r>
              <a:rPr lang="tr-TR" b="1" dirty="0"/>
              <a:t> </a:t>
            </a:r>
            <a:r>
              <a:rPr lang="tr-TR" b="1" dirty="0" err="1"/>
              <a:t>Alcohol</a:t>
            </a:r>
            <a:r>
              <a:rPr lang="tr-TR" b="1" dirty="0"/>
              <a:t> </a:t>
            </a:r>
            <a:r>
              <a:rPr lang="tr-TR" b="1" dirty="0" err="1"/>
              <a:t>Consumpt</a:t>
            </a:r>
            <a:r>
              <a:rPr lang="en-US" b="1" dirty="0"/>
              <a:t>ı</a:t>
            </a:r>
            <a:r>
              <a:rPr lang="tr-TR" b="1" dirty="0"/>
              <a:t>on</a:t>
            </a:r>
            <a:endParaRPr lang="tr-TR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08D0CA-EE1D-4A36-8882-F479EEDFDA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1410" y="1776901"/>
            <a:ext cx="9677391" cy="823912"/>
          </a:xfrm>
        </p:spPr>
        <p:txBody>
          <a:bodyPr>
            <a:normAutofit fontScale="92500" lnSpcReduction="20000"/>
          </a:bodyPr>
          <a:lstStyle/>
          <a:p>
            <a:br>
              <a:rPr lang="tr-TR" b="1" dirty="0"/>
            </a:br>
            <a:br>
              <a:rPr lang="tr-TR" dirty="0"/>
            </a:b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6AE770-F482-4F92-88CC-3E2A945B0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65200" y="1776901"/>
            <a:ext cx="4875210" cy="4160912"/>
          </a:xfrm>
        </p:spPr>
        <p:txBody>
          <a:bodyPr>
            <a:normAutofit fontScale="55000" lnSpcReduction="20000"/>
          </a:bodyPr>
          <a:lstStyle/>
          <a:p>
            <a:r>
              <a:rPr lang="en-US" dirty="0" err="1"/>
              <a:t>Fedu</a:t>
            </a:r>
            <a:endParaRPr lang="en-US" dirty="0"/>
          </a:p>
          <a:p>
            <a:r>
              <a:rPr lang="en-US" dirty="0"/>
              <a:t>Failures</a:t>
            </a:r>
          </a:p>
          <a:p>
            <a:r>
              <a:rPr lang="en-US" dirty="0" err="1"/>
              <a:t>Traveltime</a:t>
            </a:r>
            <a:endParaRPr lang="en-US" dirty="0"/>
          </a:p>
          <a:p>
            <a:r>
              <a:rPr lang="en-US" dirty="0" err="1"/>
              <a:t>Studytime</a:t>
            </a:r>
            <a:endParaRPr lang="en-US" dirty="0"/>
          </a:p>
          <a:p>
            <a:r>
              <a:rPr lang="en-US" dirty="0" err="1"/>
              <a:t>Dalc</a:t>
            </a:r>
            <a:endParaRPr lang="en-US" dirty="0"/>
          </a:p>
          <a:p>
            <a:r>
              <a:rPr lang="en-US" dirty="0" err="1"/>
              <a:t>Walc</a:t>
            </a:r>
            <a:endParaRPr lang="en-US" dirty="0"/>
          </a:p>
          <a:p>
            <a:r>
              <a:rPr lang="en-US" dirty="0" err="1"/>
              <a:t>Pstatus</a:t>
            </a:r>
            <a:endParaRPr lang="en-US" dirty="0"/>
          </a:p>
          <a:p>
            <a:r>
              <a:rPr lang="en-US" dirty="0"/>
              <a:t>Romantic</a:t>
            </a:r>
          </a:p>
          <a:p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7F24CA8-38CB-4822-84DE-8D4880C336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ADF445F-EE7C-4BD1-828F-D72FAE9140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16620" y="1776901"/>
            <a:ext cx="5030789" cy="3101139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Absences</a:t>
            </a:r>
          </a:p>
          <a:p>
            <a:r>
              <a:rPr lang="en-US" dirty="0"/>
              <a:t>Final Grade</a:t>
            </a:r>
          </a:p>
          <a:p>
            <a:r>
              <a:rPr lang="en-US" dirty="0"/>
              <a:t>Go out</a:t>
            </a:r>
          </a:p>
          <a:p>
            <a:r>
              <a:rPr lang="en-US" dirty="0" err="1"/>
              <a:t>Famrel</a:t>
            </a:r>
            <a:endParaRPr lang="en-US" dirty="0"/>
          </a:p>
          <a:p>
            <a:r>
              <a:rPr lang="en-US" dirty="0" err="1"/>
              <a:t>Guardion</a:t>
            </a:r>
            <a:endParaRPr lang="en-US" dirty="0"/>
          </a:p>
          <a:p>
            <a:r>
              <a:rPr lang="en-US" dirty="0" err="1"/>
              <a:t>Mjob</a:t>
            </a:r>
            <a:endParaRPr lang="en-US" dirty="0"/>
          </a:p>
          <a:p>
            <a:r>
              <a:rPr lang="en-US" dirty="0" err="1"/>
              <a:t>Fjob</a:t>
            </a:r>
            <a:endParaRPr lang="en-US" dirty="0"/>
          </a:p>
          <a:p>
            <a:r>
              <a:rPr lang="en-US" dirty="0"/>
              <a:t>Sex</a:t>
            </a:r>
          </a:p>
          <a:p>
            <a:r>
              <a:rPr lang="en-US" dirty="0"/>
              <a:t>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107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>
            <a:extLst>
              <a:ext uri="{FF2B5EF4-FFF2-40B4-BE49-F238E27FC236}">
                <a16:creationId xmlns:a16="http://schemas.microsoft.com/office/drawing/2014/main" id="{5B367C29-5200-4FF1-83B7-18B105A0BD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EC711491-7BB6-4BE6-A470-44BF61D562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E4F104B-68BE-4E53-A6A5-5C5F93FF72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30" name="Rectangle 5">
                <a:extLst>
                  <a:ext uri="{FF2B5EF4-FFF2-40B4-BE49-F238E27FC236}">
                    <a16:creationId xmlns:a16="http://schemas.microsoft.com/office/drawing/2014/main" id="{EF4A7076-D6BC-4AE1-AE2C-C09B16AAB4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6">
                <a:extLst>
                  <a:ext uri="{FF2B5EF4-FFF2-40B4-BE49-F238E27FC236}">
                    <a16:creationId xmlns:a16="http://schemas.microsoft.com/office/drawing/2014/main" id="{58FA119B-7250-4EC7-912F-F5613CC281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7">
                <a:extLst>
                  <a:ext uri="{FF2B5EF4-FFF2-40B4-BE49-F238E27FC236}">
                    <a16:creationId xmlns:a16="http://schemas.microsoft.com/office/drawing/2014/main" id="{7B9A9AED-D47E-44AD-AD6E-2EECC94D88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8">
                <a:extLst>
                  <a:ext uri="{FF2B5EF4-FFF2-40B4-BE49-F238E27FC236}">
                    <a16:creationId xmlns:a16="http://schemas.microsoft.com/office/drawing/2014/main" id="{00A30ECA-328D-4512-825B-0AD5960467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9">
                <a:extLst>
                  <a:ext uri="{FF2B5EF4-FFF2-40B4-BE49-F238E27FC236}">
                    <a16:creationId xmlns:a16="http://schemas.microsoft.com/office/drawing/2014/main" id="{14A218CE-B3D8-4A43-86CC-48980645AC6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0">
                <a:extLst>
                  <a:ext uri="{FF2B5EF4-FFF2-40B4-BE49-F238E27FC236}">
                    <a16:creationId xmlns:a16="http://schemas.microsoft.com/office/drawing/2014/main" id="{E9743B7D-51BF-425C-A4B8-33B2E001EF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11">
                <a:extLst>
                  <a:ext uri="{FF2B5EF4-FFF2-40B4-BE49-F238E27FC236}">
                    <a16:creationId xmlns:a16="http://schemas.microsoft.com/office/drawing/2014/main" id="{9BA633B3-C879-4E15-B66C-788B4C60A1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Freeform 12">
                <a:extLst>
                  <a:ext uri="{FF2B5EF4-FFF2-40B4-BE49-F238E27FC236}">
                    <a16:creationId xmlns:a16="http://schemas.microsoft.com/office/drawing/2014/main" id="{324C8953-B4E2-4DA0-B5D5-BD2A735E67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13">
                <a:extLst>
                  <a:ext uri="{FF2B5EF4-FFF2-40B4-BE49-F238E27FC236}">
                    <a16:creationId xmlns:a16="http://schemas.microsoft.com/office/drawing/2014/main" id="{717A3B65-FE80-419B-AB5D-48B5E3A7B4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14">
                <a:extLst>
                  <a:ext uri="{FF2B5EF4-FFF2-40B4-BE49-F238E27FC236}">
                    <a16:creationId xmlns:a16="http://schemas.microsoft.com/office/drawing/2014/main" id="{675ECD78-7D6B-4A3F-8163-392D7F8D69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15">
                <a:extLst>
                  <a:ext uri="{FF2B5EF4-FFF2-40B4-BE49-F238E27FC236}">
                    <a16:creationId xmlns:a16="http://schemas.microsoft.com/office/drawing/2014/main" id="{8D036282-E32F-461D-BFB6-2A58D6D27A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Line 16">
                <a:extLst>
                  <a:ext uri="{FF2B5EF4-FFF2-40B4-BE49-F238E27FC236}">
                    <a16:creationId xmlns:a16="http://schemas.microsoft.com/office/drawing/2014/main" id="{F95EB10E-5264-467D-8382-A77C4DED25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42" name="Freeform 17">
                <a:extLst>
                  <a:ext uri="{FF2B5EF4-FFF2-40B4-BE49-F238E27FC236}">
                    <a16:creationId xmlns:a16="http://schemas.microsoft.com/office/drawing/2014/main" id="{218F9268-D2F0-487B-A021-8786B65518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18">
                <a:extLst>
                  <a:ext uri="{FF2B5EF4-FFF2-40B4-BE49-F238E27FC236}">
                    <a16:creationId xmlns:a16="http://schemas.microsoft.com/office/drawing/2014/main" id="{B4AEE5AC-EF5C-42E4-B185-A176E19976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19">
                <a:extLst>
                  <a:ext uri="{FF2B5EF4-FFF2-40B4-BE49-F238E27FC236}">
                    <a16:creationId xmlns:a16="http://schemas.microsoft.com/office/drawing/2014/main" id="{E961E89F-C1DB-48E5-8B52-FDDAED9E0E4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0">
                <a:extLst>
                  <a:ext uri="{FF2B5EF4-FFF2-40B4-BE49-F238E27FC236}">
                    <a16:creationId xmlns:a16="http://schemas.microsoft.com/office/drawing/2014/main" id="{412962B4-425A-4C36-A65A-0F66ED7CD3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Rectangle 21">
                <a:extLst>
                  <a:ext uri="{FF2B5EF4-FFF2-40B4-BE49-F238E27FC236}">
                    <a16:creationId xmlns:a16="http://schemas.microsoft.com/office/drawing/2014/main" id="{037BE3F7-563A-4D9A-BC98-C71F727D23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2">
                <a:extLst>
                  <a:ext uri="{FF2B5EF4-FFF2-40B4-BE49-F238E27FC236}">
                    <a16:creationId xmlns:a16="http://schemas.microsoft.com/office/drawing/2014/main" id="{2FDB1005-EB5E-475A-AC43-4ED3E563DE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3">
                <a:extLst>
                  <a:ext uri="{FF2B5EF4-FFF2-40B4-BE49-F238E27FC236}">
                    <a16:creationId xmlns:a16="http://schemas.microsoft.com/office/drawing/2014/main" id="{68BFFBC6-C704-42A7-9D7E-AFB5C37FBD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24">
                <a:extLst>
                  <a:ext uri="{FF2B5EF4-FFF2-40B4-BE49-F238E27FC236}">
                    <a16:creationId xmlns:a16="http://schemas.microsoft.com/office/drawing/2014/main" id="{4888EAD7-EBE9-4549-9A91-6FEC611536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25">
                <a:extLst>
                  <a:ext uri="{FF2B5EF4-FFF2-40B4-BE49-F238E27FC236}">
                    <a16:creationId xmlns:a16="http://schemas.microsoft.com/office/drawing/2014/main" id="{B79BC975-BE42-4B57-8335-1699BC0AB1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1" name="Freeform 26">
                <a:extLst>
                  <a:ext uri="{FF2B5EF4-FFF2-40B4-BE49-F238E27FC236}">
                    <a16:creationId xmlns:a16="http://schemas.microsoft.com/office/drawing/2014/main" id="{3998B4F0-CA80-490A-A256-1600E7EA88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2" name="Freeform 27">
                <a:extLst>
                  <a:ext uri="{FF2B5EF4-FFF2-40B4-BE49-F238E27FC236}">
                    <a16:creationId xmlns:a16="http://schemas.microsoft.com/office/drawing/2014/main" id="{2052C104-8168-487E-9044-454DA83AB2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3" name="Freeform 28">
                <a:extLst>
                  <a:ext uri="{FF2B5EF4-FFF2-40B4-BE49-F238E27FC236}">
                    <a16:creationId xmlns:a16="http://schemas.microsoft.com/office/drawing/2014/main" id="{63ACA30B-5F59-400C-A7CE-D17B5647EE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4" name="Freeform 29">
                <a:extLst>
                  <a:ext uri="{FF2B5EF4-FFF2-40B4-BE49-F238E27FC236}">
                    <a16:creationId xmlns:a16="http://schemas.microsoft.com/office/drawing/2014/main" id="{2E16F318-A142-4353-9949-B4E3A09FE0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5" name="Freeform 30">
                <a:extLst>
                  <a:ext uri="{FF2B5EF4-FFF2-40B4-BE49-F238E27FC236}">
                    <a16:creationId xmlns:a16="http://schemas.microsoft.com/office/drawing/2014/main" id="{8AE8DBB4-2468-4A78-A54D-FD77C5DC88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6" name="Freeform 31">
                <a:extLst>
                  <a:ext uri="{FF2B5EF4-FFF2-40B4-BE49-F238E27FC236}">
                    <a16:creationId xmlns:a16="http://schemas.microsoft.com/office/drawing/2014/main" id="{B0E7CEF2-11E4-465C-8F1F-AA8367F96A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88B30AFD-E104-45DD-BFBB-5A41F1413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20" name="Freeform 32">
                <a:extLst>
                  <a:ext uri="{FF2B5EF4-FFF2-40B4-BE49-F238E27FC236}">
                    <a16:creationId xmlns:a16="http://schemas.microsoft.com/office/drawing/2014/main" id="{CE45A3DF-350B-4A5E-AEBE-F0F280AD03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3">
                <a:extLst>
                  <a:ext uri="{FF2B5EF4-FFF2-40B4-BE49-F238E27FC236}">
                    <a16:creationId xmlns:a16="http://schemas.microsoft.com/office/drawing/2014/main" id="{966D2640-A438-4FB6-B781-5A52DEC85C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34">
                <a:extLst>
                  <a:ext uri="{FF2B5EF4-FFF2-40B4-BE49-F238E27FC236}">
                    <a16:creationId xmlns:a16="http://schemas.microsoft.com/office/drawing/2014/main" id="{34E1EFFF-720C-4CC0-9F95-DD1DAF99AD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35">
                <a:extLst>
                  <a:ext uri="{FF2B5EF4-FFF2-40B4-BE49-F238E27FC236}">
                    <a16:creationId xmlns:a16="http://schemas.microsoft.com/office/drawing/2014/main" id="{EA7AB0E1-6C49-409D-86F5-BE00BDDFC0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36">
                <a:extLst>
                  <a:ext uri="{FF2B5EF4-FFF2-40B4-BE49-F238E27FC236}">
                    <a16:creationId xmlns:a16="http://schemas.microsoft.com/office/drawing/2014/main" id="{5D17598C-0C57-4F4E-8F6B-A2AD8071F8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37">
                <a:extLst>
                  <a:ext uri="{FF2B5EF4-FFF2-40B4-BE49-F238E27FC236}">
                    <a16:creationId xmlns:a16="http://schemas.microsoft.com/office/drawing/2014/main" id="{EBEBC0DC-F56F-48FE-824E-E9378C48976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38">
                <a:extLst>
                  <a:ext uri="{FF2B5EF4-FFF2-40B4-BE49-F238E27FC236}">
                    <a16:creationId xmlns:a16="http://schemas.microsoft.com/office/drawing/2014/main" id="{CC7FDCF1-1736-48A0-BDB2-87D6E09067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39">
                <a:extLst>
                  <a:ext uri="{FF2B5EF4-FFF2-40B4-BE49-F238E27FC236}">
                    <a16:creationId xmlns:a16="http://schemas.microsoft.com/office/drawing/2014/main" id="{2A650CF5-564F-44D1-AB08-6C500DD3CE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40">
                <a:extLst>
                  <a:ext uri="{FF2B5EF4-FFF2-40B4-BE49-F238E27FC236}">
                    <a16:creationId xmlns:a16="http://schemas.microsoft.com/office/drawing/2014/main" id="{3108FEFA-0402-4C1C-AE39-5ADC09402F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Rectangle 41">
                <a:extLst>
                  <a:ext uri="{FF2B5EF4-FFF2-40B4-BE49-F238E27FC236}">
                    <a16:creationId xmlns:a16="http://schemas.microsoft.com/office/drawing/2014/main" id="{340AE827-F344-464F-851C-E03AFC98DC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F66AA7D-168E-446F-98F7-D8FA15066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FEatures</a:t>
            </a:r>
            <a:endParaRPr lang="en-US" dirty="0"/>
          </a:p>
        </p:txBody>
      </p:sp>
      <p:pic>
        <p:nvPicPr>
          <p:cNvPr id="10" name="Content Placeholder 9" descr="A screenshot of a computer&#10;&#10;Description automatically generated">
            <a:extLst>
              <a:ext uri="{FF2B5EF4-FFF2-40B4-BE49-F238E27FC236}">
                <a16:creationId xmlns:a16="http://schemas.microsoft.com/office/drawing/2014/main" id="{9D6ABA87-578B-4EEB-83B4-D13690D6577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5"/>
          <a:stretch>
            <a:fillRect/>
          </a:stretch>
        </p:blipFill>
        <p:spPr>
          <a:xfrm>
            <a:off x="7079701" y="263525"/>
            <a:ext cx="2958937" cy="6329278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DC34B7-C1B8-422B-987F-3EDE255945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6224" y="2181450"/>
            <a:ext cx="6012832" cy="3541714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443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70000"/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E46FCD-CF44-4051-BD5B-0BE5F7B9FB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11CB879-90FE-467E-B788-F8C1838378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457200" y="2097087"/>
            <a:ext cx="5089862" cy="3772708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921E57-5FE5-4A1A-92B0-2ADAC4FC8C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Content Placeholder 7" descr="A screen shot of a computer&#10;&#10;Description automatically generated">
            <a:extLst>
              <a:ext uri="{FF2B5EF4-FFF2-40B4-BE49-F238E27FC236}">
                <a16:creationId xmlns:a16="http://schemas.microsoft.com/office/drawing/2014/main" id="{F2CFD6C8-2A8E-471B-A6AF-14695D319F6B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5"/>
          <a:stretch>
            <a:fillRect/>
          </a:stretch>
        </p:blipFill>
        <p:spPr>
          <a:xfrm>
            <a:off x="5583576" y="2091454"/>
            <a:ext cx="5654338" cy="3783974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F8A7C77-70B1-4133-B096-BBF6F1FADB26}"/>
              </a:ext>
            </a:extLst>
          </p:cNvPr>
          <p:cNvSpPr txBox="1"/>
          <p:nvPr/>
        </p:nvSpPr>
        <p:spPr>
          <a:xfrm>
            <a:off x="1208314" y="1722122"/>
            <a:ext cx="4049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Correlation matrix based on Spearman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2E65DF7-4C69-46C6-8D20-A1BAFD4C5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dirty="0"/>
              <a:t>plots</a:t>
            </a:r>
          </a:p>
        </p:txBody>
      </p:sp>
    </p:spTree>
    <p:extLst>
      <p:ext uri="{BB962C8B-B14F-4D97-AF65-F5344CB8AC3E}">
        <p14:creationId xmlns:p14="http://schemas.microsoft.com/office/powerpoint/2010/main" val="1185911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70000"/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E46FCD-CF44-4051-BD5B-0BE5F7B9FB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921E57-5FE5-4A1A-92B0-2ADAC4FC8C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2E65DF7-4C69-46C6-8D20-A1BAFD4C5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dirty="0"/>
              <a:t>plots</a:t>
            </a:r>
          </a:p>
        </p:txBody>
      </p:sp>
      <p:pic>
        <p:nvPicPr>
          <p:cNvPr id="13" name="Content Placeholder 12" descr="A picture containing drawing&#10;&#10;Description automatically generated">
            <a:extLst>
              <a:ext uri="{FF2B5EF4-FFF2-40B4-BE49-F238E27FC236}">
                <a16:creationId xmlns:a16="http://schemas.microsoft.com/office/drawing/2014/main" id="{F66CA1F1-B3AB-4306-BFFD-D06C0905B77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326186" y="2097087"/>
            <a:ext cx="5192864" cy="3694111"/>
          </a:xfrm>
        </p:spPr>
      </p:pic>
      <p:pic>
        <p:nvPicPr>
          <p:cNvPr id="15" name="Content Placeholder 14" descr="A picture containing drawing&#10;&#10;Description automatically generated">
            <a:extLst>
              <a:ext uri="{FF2B5EF4-FFF2-40B4-BE49-F238E27FC236}">
                <a16:creationId xmlns:a16="http://schemas.microsoft.com/office/drawing/2014/main" id="{0761D3AE-DCD7-48F9-9236-3D3F49F1B8B0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5"/>
          <a:stretch>
            <a:fillRect/>
          </a:stretch>
        </p:blipFill>
        <p:spPr>
          <a:xfrm>
            <a:off x="6019802" y="2097087"/>
            <a:ext cx="5192864" cy="3694111"/>
          </a:xfrm>
        </p:spPr>
      </p:pic>
    </p:spTree>
    <p:extLst>
      <p:ext uri="{BB962C8B-B14F-4D97-AF65-F5344CB8AC3E}">
        <p14:creationId xmlns:p14="http://schemas.microsoft.com/office/powerpoint/2010/main" val="1098099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70000"/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E46FCD-CF44-4051-BD5B-0BE5F7B9FB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921E57-5FE5-4A1A-92B0-2ADAC4FC8C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2E65DF7-4C69-46C6-8D20-A1BAFD4C5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dirty="0"/>
              <a:t>plots</a:t>
            </a:r>
          </a:p>
        </p:txBody>
      </p:sp>
      <p:pic>
        <p:nvPicPr>
          <p:cNvPr id="9" name="Content Placeholder 8" descr="A picture containing pencil&#10;&#10;Description automatically generated">
            <a:extLst>
              <a:ext uri="{FF2B5EF4-FFF2-40B4-BE49-F238E27FC236}">
                <a16:creationId xmlns:a16="http://schemas.microsoft.com/office/drawing/2014/main" id="{C7F91AEF-7231-4223-ABEF-97159A13A32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495169" y="2249485"/>
            <a:ext cx="5006262" cy="3541715"/>
          </a:xfrm>
        </p:spPr>
      </p:pic>
      <p:pic>
        <p:nvPicPr>
          <p:cNvPr id="12" name="Content Placeholder 11" descr="A close up of a logo&#10;&#10;Description automatically generated">
            <a:extLst>
              <a:ext uri="{FF2B5EF4-FFF2-40B4-BE49-F238E27FC236}">
                <a16:creationId xmlns:a16="http://schemas.microsoft.com/office/drawing/2014/main" id="{F937AAEB-EFA6-44F9-8BA9-98A42EDB7C93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5"/>
          <a:stretch>
            <a:fillRect/>
          </a:stretch>
        </p:blipFill>
        <p:spPr>
          <a:xfrm>
            <a:off x="6688983" y="2249485"/>
            <a:ext cx="5006262" cy="3541715"/>
          </a:xfrm>
        </p:spPr>
      </p:pic>
    </p:spTree>
    <p:extLst>
      <p:ext uri="{BB962C8B-B14F-4D97-AF65-F5344CB8AC3E}">
        <p14:creationId xmlns:p14="http://schemas.microsoft.com/office/powerpoint/2010/main" val="2165355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A1C9A-2C9E-4449-AEF0-EB80FD538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865700-9D2B-4BD3-A297-B0E2FD6EED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11619" y="207170"/>
            <a:ext cx="4649783" cy="823912"/>
          </a:xfrm>
        </p:spPr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E63847-0331-4801-A481-2900CAC97E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38210" y="2097087"/>
            <a:ext cx="9906000" cy="3694111"/>
          </a:xfrm>
        </p:spPr>
        <p:txBody>
          <a:bodyPr/>
          <a:lstStyle/>
          <a:p>
            <a:r>
              <a:rPr lang="en-US" dirty="0"/>
              <a:t>Linear model</a:t>
            </a:r>
          </a:p>
          <a:p>
            <a:r>
              <a:rPr lang="en-US" dirty="0"/>
              <a:t>SVM</a:t>
            </a:r>
          </a:p>
          <a:p>
            <a:r>
              <a:rPr lang="en-US" dirty="0"/>
              <a:t>KNN</a:t>
            </a:r>
          </a:p>
          <a:p>
            <a:r>
              <a:rPr lang="en-US" dirty="0"/>
              <a:t>Ridge and Lasso</a:t>
            </a:r>
          </a:p>
          <a:p>
            <a:r>
              <a:rPr lang="en-US" dirty="0" err="1"/>
              <a:t>Wıll</a:t>
            </a:r>
            <a:r>
              <a:rPr lang="en-US" dirty="0"/>
              <a:t> talk here about why we use ridge how we tried to avoid overfit </a:t>
            </a:r>
            <a:r>
              <a:rPr lang="en-US" dirty="0" err="1"/>
              <a:t>bla</a:t>
            </a:r>
            <a:r>
              <a:rPr lang="en-US" dirty="0"/>
              <a:t> </a:t>
            </a:r>
            <a:r>
              <a:rPr lang="en-US" dirty="0" err="1"/>
              <a:t>blabla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0341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8F4C2-CC4E-4546-BBB1-7CDE4C0D5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Model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43A582-B260-4FEA-A272-8519EB18C3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 all features from Mutual </a:t>
            </a:r>
            <a:r>
              <a:rPr lang="en-US" dirty="0" err="1"/>
              <a:t>ınfo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00970B-5BCE-40B7-8A74-105318B393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0807" y="2067830"/>
            <a:ext cx="4646602" cy="823912"/>
          </a:xfrm>
        </p:spPr>
        <p:txBody>
          <a:bodyPr/>
          <a:lstStyle/>
          <a:p>
            <a:r>
              <a:rPr lang="en-US" dirty="0"/>
              <a:t>With one variable at the time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27382A-0520-46A5-8F9D-058D8A6F4B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3098794"/>
            <a:ext cx="4875210" cy="2717801"/>
          </a:xfrm>
        </p:spPr>
        <p:txBody>
          <a:bodyPr>
            <a:normAutofit fontScale="70000" lnSpcReduction="20000"/>
          </a:bodyPr>
          <a:lstStyle/>
          <a:p>
            <a:r>
              <a:rPr lang="pt-BR" dirty="0"/>
              <a:t>R2 train: 0.24458652935703795 R2 test:  0.0660277149203996</a:t>
            </a:r>
          </a:p>
          <a:p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690229F-2021-4D13-983E-F25E9FF32B9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R2 train: 0.24458652935703795 R2 test:  0.0660277149203996</a:t>
            </a:r>
          </a:p>
          <a:p>
            <a:endParaRPr lang="en-US" dirty="0"/>
          </a:p>
          <a:p>
            <a:r>
              <a:rPr lang="en-US" dirty="0"/>
              <a:t>RMSE train: 16.59793696985791 RMSE test:  15.636440983628768</a:t>
            </a:r>
          </a:p>
          <a:p>
            <a:endParaRPr lang="en-US" dirty="0"/>
          </a:p>
          <a:p>
            <a:r>
              <a:rPr lang="en-US" dirty="0"/>
              <a:t>MAE train: 3.177234569559947 MAE test:  3.056795196376448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F377FE9-1AFD-4B93-95B0-D8A29CFA55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9736" y="3705224"/>
            <a:ext cx="1704975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782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Belge" ma:contentTypeID="0x0101005C4A4B657320F049AA1D633651D5A527" ma:contentTypeVersion="10" ma:contentTypeDescription="Yeni belge oluşturun." ma:contentTypeScope="" ma:versionID="54de096795585f3fc417ea0d3572c9ae">
  <xsd:schema xmlns:xsd="http://www.w3.org/2001/XMLSchema" xmlns:xs="http://www.w3.org/2001/XMLSchema" xmlns:p="http://schemas.microsoft.com/office/2006/metadata/properties" xmlns:ns3="89b73cb6-9abe-4d87-a058-9d49bc0905c0" xmlns:ns4="ad4db333-1744-4fed-9c78-0ba4714da101" targetNamespace="http://schemas.microsoft.com/office/2006/metadata/properties" ma:root="true" ma:fieldsID="01b833e0e81877041e3895ee56010d14" ns3:_="" ns4:_="">
    <xsd:import namespace="89b73cb6-9abe-4d87-a058-9d49bc0905c0"/>
    <xsd:import namespace="ad4db333-1744-4fed-9c78-0ba4714da10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9b73cb6-9abe-4d87-a058-9d49bc0905c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d4db333-1744-4fed-9c78-0ba4714da101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Paylaşılanla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Ayrıntıları ile Paylaşıldı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İpucu Paylaşımı Karması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İçerik Türü"/>
        <xsd:element ref="dc:title" minOccurs="0" maxOccurs="1" ma:index="4" ma:displayName="Başlık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476031E-55DD-49DE-8AE4-90A67FB3FE5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03F3BD2-A353-4363-A8F0-A07D2AB1C1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9b73cb6-9abe-4d87-a058-9d49bc0905c0"/>
    <ds:schemaRef ds:uri="ad4db333-1744-4fed-9c78-0ba4714da10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062E8CA-CB35-4447-BB0E-5BB91D8200C9}">
  <ds:schemaRefs>
    <ds:schemaRef ds:uri="89b73cb6-9abe-4d87-a058-9d49bc0905c0"/>
    <ds:schemaRef ds:uri="http://purl.org/dc/terms/"/>
    <ds:schemaRef ds:uri="http://purl.org/dc/dcmitype/"/>
    <ds:schemaRef ds:uri="http://purl.org/dc/elements/1.1/"/>
    <ds:schemaRef ds:uri="http://schemas.microsoft.com/office/2006/documentManagement/types"/>
    <ds:schemaRef ds:uri="ad4db333-1744-4fed-9c78-0ba4714da101"/>
    <ds:schemaRef ds:uri="http://www.w3.org/XML/1998/namespace"/>
    <ds:schemaRef ds:uri="http://schemas.openxmlformats.org/package/2006/metadata/core-properties"/>
    <ds:schemaRef ds:uri="http://schemas.microsoft.com/office/infopath/2007/PartnerControl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960</Words>
  <Application>Microsoft Office PowerPoint</Application>
  <PresentationFormat>Widescreen</PresentationFormat>
  <Paragraphs>92</Paragraphs>
  <Slides>15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Tw Cen MT</vt:lpstr>
      <vt:lpstr>Wingdings</vt:lpstr>
      <vt:lpstr>Circuit</vt:lpstr>
      <vt:lpstr>Machine Learning I Regression analysis of Student grade data </vt:lpstr>
      <vt:lpstr>Scope</vt:lpstr>
      <vt:lpstr>Student Alcohol Consumptıon</vt:lpstr>
      <vt:lpstr>FEatures</vt:lpstr>
      <vt:lpstr>plots</vt:lpstr>
      <vt:lpstr>plots</vt:lpstr>
      <vt:lpstr>plots</vt:lpstr>
      <vt:lpstr>Methods</vt:lpstr>
      <vt:lpstr>Linear Model</vt:lpstr>
      <vt:lpstr>Fıghting with overfitting -Ridge</vt:lpstr>
      <vt:lpstr>Fıghting with overfitting -Lasso</vt:lpstr>
      <vt:lpstr>Feature Selectıon</vt:lpstr>
      <vt:lpstr>Model Comparison</vt:lpstr>
      <vt:lpstr>SVM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I Regression analysis of Student grade data</dc:title>
  <dc:creator>Buğra Duman</dc:creator>
  <cp:lastModifiedBy>Buğra Duman</cp:lastModifiedBy>
  <cp:revision>2</cp:revision>
  <dcterms:created xsi:type="dcterms:W3CDTF">2020-06-02T23:20:37Z</dcterms:created>
  <dcterms:modified xsi:type="dcterms:W3CDTF">2020-06-02T23:31:10Z</dcterms:modified>
</cp:coreProperties>
</file>