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71" r:id="rId10"/>
    <p:sldId id="261" r:id="rId11"/>
    <p:sldId id="272" r:id="rId12"/>
    <p:sldId id="262" r:id="rId13"/>
    <p:sldId id="273" r:id="rId14"/>
    <p:sldId id="263" r:id="rId15"/>
    <p:sldId id="264" r:id="rId16"/>
    <p:sldId id="265" r:id="rId17"/>
    <p:sldId id="274" r:id="rId18"/>
    <p:sldId id="267" r:id="rId19"/>
    <p:sldId id="266" r:id="rId20"/>
    <p:sldId id="269" r:id="rId21"/>
    <p:sldId id="268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 Matuszelański" initials="DM" lastIdx="1" clrIdx="0">
    <p:extLst>
      <p:ext uri="{19B8F6BF-5375-455C-9EA6-DF929625EA0E}">
        <p15:presenceInfo xmlns:p15="http://schemas.microsoft.com/office/powerpoint/2012/main" userId="Daniel  Matuszelańs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A14DAF-947A-4A63-B184-D294E72AD49F}" v="96" dt="2020-06-02T23:31:09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294" autoAdjust="0"/>
  </p:normalViewPr>
  <p:slideViewPr>
    <p:cSldViewPr snapToGrid="0">
      <p:cViewPr varScale="1">
        <p:scale>
          <a:sx n="51" d="100"/>
          <a:sy n="51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1B6A6-9626-42C4-A3F2-26EA97B7F13C}" type="datetimeFigureOut">
              <a:rPr lang="tr-TR" smtClean="0"/>
              <a:t>3.06.2020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AF758-79EF-40A8-B313-F33FB4F06C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6609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</a:t>
            </a:r>
            <a:r>
              <a:rPr lang="pl-PL" dirty="0" err="1"/>
              <a:t>letters</a:t>
            </a:r>
            <a:r>
              <a:rPr lang="pl-PL" dirty="0"/>
              <a:t> and </a:t>
            </a:r>
            <a:r>
              <a:rPr lang="pl-PL" dirty="0" err="1"/>
              <a:t>plots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veeery</a:t>
            </a:r>
            <a:r>
              <a:rPr lang="pl-PL" dirty="0"/>
              <a:t> small – </a:t>
            </a:r>
            <a:r>
              <a:rPr lang="pl-PL" dirty="0" err="1"/>
              <a:t>remember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we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shitty</a:t>
            </a:r>
            <a:r>
              <a:rPr lang="pl-PL" dirty="0"/>
              <a:t> </a:t>
            </a:r>
            <a:r>
              <a:rPr lang="pl-PL" dirty="0" err="1"/>
              <a:t>comunicator</a:t>
            </a:r>
            <a:r>
              <a:rPr lang="pl-PL" dirty="0"/>
              <a:t> with </a:t>
            </a:r>
            <a:r>
              <a:rPr lang="pl-PL" dirty="0" err="1"/>
              <a:t>low</a:t>
            </a:r>
            <a:r>
              <a:rPr lang="pl-PL" dirty="0"/>
              <a:t> resolution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0009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1363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hurdle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3630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Round</a:t>
            </a:r>
            <a:r>
              <a:rPr lang="pl-PL" dirty="0"/>
              <a:t> the </a:t>
            </a:r>
            <a:r>
              <a:rPr lang="pl-PL" dirty="0" err="1"/>
              <a:t>scores</a:t>
            </a:r>
            <a:r>
              <a:rPr lang="pl-PL" dirty="0"/>
              <a:t>, </a:t>
            </a:r>
            <a:r>
              <a:rPr lang="pl-PL" dirty="0" err="1"/>
              <a:t>remove</a:t>
            </a:r>
            <a:r>
              <a:rPr lang="pl-PL" dirty="0"/>
              <a:t> MAE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even</a:t>
            </a:r>
            <a:r>
              <a:rPr lang="pl-PL" dirty="0"/>
              <a:t> RMSE? </a:t>
            </a:r>
            <a:r>
              <a:rPr lang="pl-PL" dirty="0" err="1"/>
              <a:t>dunno</a:t>
            </a:r>
            <a:r>
              <a:rPr lang="pl-PL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very</a:t>
            </a:r>
            <a:r>
              <a:rPr lang="pl-PL" dirty="0"/>
              <a:t> off </a:t>
            </a:r>
            <a:r>
              <a:rPr lang="pl-PL" dirty="0" err="1"/>
              <a:t>actually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1397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Plot </a:t>
            </a:r>
            <a:r>
              <a:rPr lang="pl-PL" dirty="0" err="1"/>
              <a:t>larger</a:t>
            </a:r>
            <a:r>
              <a:rPr lang="pl-PL" dirty="0"/>
              <a:t>, one </a:t>
            </a:r>
            <a:r>
              <a:rPr lang="pl-PL" dirty="0" err="1"/>
              <a:t>score</a:t>
            </a:r>
            <a:r>
              <a:rPr lang="pl-PL" dirty="0"/>
              <a:t> (R2?), </a:t>
            </a:r>
            <a:r>
              <a:rPr lang="pl-PL" dirty="0" err="1"/>
              <a:t>round</a:t>
            </a:r>
            <a:r>
              <a:rPr lang="pl-PL" dirty="0"/>
              <a:t> the </a:t>
            </a:r>
            <a:r>
              <a:rPr lang="pl-PL" dirty="0" err="1"/>
              <a:t>scores</a:t>
            </a:r>
            <a:endParaRPr lang="pl-PL" dirty="0"/>
          </a:p>
          <a:p>
            <a:r>
              <a:rPr lang="en-US" dirty="0"/>
              <a:t>Scores with best alpha at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8388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Plot </a:t>
            </a:r>
            <a:r>
              <a:rPr lang="pl-PL" dirty="0" err="1"/>
              <a:t>larger</a:t>
            </a:r>
            <a:r>
              <a:rPr lang="pl-PL" dirty="0"/>
              <a:t>, one </a:t>
            </a:r>
            <a:r>
              <a:rPr lang="pl-PL" dirty="0" err="1"/>
              <a:t>score</a:t>
            </a:r>
            <a:r>
              <a:rPr lang="pl-PL" dirty="0"/>
              <a:t> (R2?), </a:t>
            </a:r>
            <a:r>
              <a:rPr lang="pl-PL" dirty="0" err="1"/>
              <a:t>round</a:t>
            </a:r>
            <a:r>
              <a:rPr lang="pl-PL" dirty="0"/>
              <a:t> the </a:t>
            </a:r>
            <a:r>
              <a:rPr lang="pl-PL" dirty="0" err="1"/>
              <a:t>scores</a:t>
            </a:r>
            <a:endParaRPr lang="pl-PL" dirty="0"/>
          </a:p>
          <a:p>
            <a:r>
              <a:rPr lang="en-US" dirty="0"/>
              <a:t>Scores with best alpha at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8899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Same as </a:t>
            </a:r>
            <a:r>
              <a:rPr lang="pl-PL" dirty="0" err="1"/>
              <a:t>ridge</a:t>
            </a:r>
            <a:endParaRPr lang="pl-PL" dirty="0"/>
          </a:p>
          <a:p>
            <a:r>
              <a:rPr lang="en-US" dirty="0"/>
              <a:t>Scores with best alpha at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5283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</a:t>
            </a:r>
            <a:r>
              <a:rPr lang="pl-PL" dirty="0" err="1"/>
              <a:t>Copy</a:t>
            </a:r>
            <a:r>
              <a:rPr lang="pl-PL" dirty="0"/>
              <a:t> the </a:t>
            </a:r>
            <a:r>
              <a:rPr lang="pl-PL" dirty="0" err="1"/>
              <a:t>table</a:t>
            </a:r>
            <a:r>
              <a:rPr lang="pl-PL" dirty="0"/>
              <a:t> </a:t>
            </a:r>
            <a:r>
              <a:rPr lang="pl-PL" dirty="0" err="1"/>
              <a:t>contents</a:t>
            </a:r>
            <a:r>
              <a:rPr lang="pl-PL" dirty="0"/>
              <a:t>, not the </a:t>
            </a:r>
            <a:r>
              <a:rPr lang="pl-PL" dirty="0" err="1"/>
              <a:t>photo</a:t>
            </a:r>
            <a:r>
              <a:rPr lang="pl-PL" dirty="0"/>
              <a:t> – to </a:t>
            </a:r>
            <a:r>
              <a:rPr lang="pl-PL" dirty="0" err="1"/>
              <a:t>keep</a:t>
            </a:r>
            <a:r>
              <a:rPr lang="pl-PL" dirty="0"/>
              <a:t> the same </a:t>
            </a:r>
            <a:r>
              <a:rPr lang="pl-PL" dirty="0" err="1"/>
              <a:t>font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8672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3656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3243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readable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walc to weekend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alcohol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consumption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data were obtained in a survey of students math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portuguese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 courses in secondary school. It contains a lot of interesting social, gender and study information about students.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school - student's school (binary: 'GP' - Gabriel Pereira or 'MS' - </a:t>
            </a:r>
            <a:r>
              <a:rPr lang="en-US" dirty="0" err="1"/>
              <a:t>Mousinho</a:t>
            </a:r>
            <a:r>
              <a:rPr lang="en-US" dirty="0"/>
              <a:t> da Silveira) sex - student's sex (binary: 'F' - female or 'M' - male) age - student's age (numeric: from 15 to 22) address - student's home address type (binary: 'U' - urban or 'R' - rural) </a:t>
            </a:r>
            <a:r>
              <a:rPr lang="en-US" dirty="0" err="1"/>
              <a:t>famsize</a:t>
            </a:r>
            <a:r>
              <a:rPr lang="en-US" dirty="0"/>
              <a:t> - family size (binary: 'LE3' - less or equal to 3 or 'GT3' - greater than 3) </a:t>
            </a:r>
            <a:r>
              <a:rPr lang="en-US" dirty="0" err="1"/>
              <a:t>Pstatus</a:t>
            </a:r>
            <a:r>
              <a:rPr lang="en-US" dirty="0"/>
              <a:t> - parent's cohabitation status (binary: 'T' - living together or 'A' - apart) </a:t>
            </a:r>
            <a:r>
              <a:rPr lang="en-US" dirty="0" err="1"/>
              <a:t>Medu</a:t>
            </a:r>
            <a:r>
              <a:rPr lang="en-US" dirty="0"/>
              <a:t> - mother's education (numeric: 0 - none, 1 - primary education (4th grade), 2 – 5th to 9th grade, 3 – secondary education or 4 – higher education) </a:t>
            </a:r>
            <a:r>
              <a:rPr lang="en-US" dirty="0" err="1"/>
              <a:t>Fedu</a:t>
            </a:r>
            <a:r>
              <a:rPr lang="en-US" dirty="0"/>
              <a:t> - father's education (numeric: 0 - none, 1 - primary education (4th grade), 2 – 5th to 9th grade, 3 – secondary education or 4 – higher education) </a:t>
            </a:r>
            <a:r>
              <a:rPr lang="en-US" dirty="0" err="1"/>
              <a:t>Mjob</a:t>
            </a:r>
            <a:r>
              <a:rPr lang="en-US" dirty="0"/>
              <a:t> - mother's job (nominal: 'teacher', 'health' care related, civil 'services' (e.g. administrative or police), '</a:t>
            </a:r>
            <a:r>
              <a:rPr lang="en-US" dirty="0" err="1"/>
              <a:t>at_home</a:t>
            </a:r>
            <a:r>
              <a:rPr lang="en-US" dirty="0"/>
              <a:t>' or 'other') </a:t>
            </a:r>
            <a:r>
              <a:rPr lang="en-US" dirty="0" err="1"/>
              <a:t>Fjob</a:t>
            </a:r>
            <a:r>
              <a:rPr lang="en-US" dirty="0"/>
              <a:t> - father's job (nominal: 'teacher', 'health' care related, civil 'services' (e.g. administrative or police), '</a:t>
            </a:r>
            <a:r>
              <a:rPr lang="en-US" dirty="0" err="1"/>
              <a:t>at_home</a:t>
            </a:r>
            <a:r>
              <a:rPr lang="en-US" dirty="0"/>
              <a:t>' or 'other') reason - reason to choose this school (nominal: close to 'home', school 'reputation', 'course' preference or 'other') guardian - student's guardian (nominal: 'mother', 'father' or 'other') </a:t>
            </a:r>
            <a:r>
              <a:rPr lang="en-US" dirty="0" err="1"/>
              <a:t>traveltime</a:t>
            </a:r>
            <a:r>
              <a:rPr lang="en-US" dirty="0"/>
              <a:t> - home to school travel time (numeric: 1 - 1 hour) </a:t>
            </a:r>
            <a:r>
              <a:rPr lang="en-US" dirty="0" err="1"/>
              <a:t>studytime</a:t>
            </a:r>
            <a:r>
              <a:rPr lang="en-US" dirty="0"/>
              <a:t> - weekly study time (numeric: 1 - 10 hours) failures - number of past class failures (numeric: n if 1&lt;=n&lt;3, else 4) </a:t>
            </a:r>
            <a:r>
              <a:rPr lang="en-US" dirty="0" err="1"/>
              <a:t>schoolsup</a:t>
            </a:r>
            <a:r>
              <a:rPr lang="en-US" dirty="0"/>
              <a:t> - extra educational support (binary: yes or no) </a:t>
            </a:r>
            <a:r>
              <a:rPr lang="en-US" dirty="0" err="1"/>
              <a:t>famsup</a:t>
            </a:r>
            <a:r>
              <a:rPr lang="en-US" dirty="0"/>
              <a:t> - family educational support (binary: yes or no) paid - extra paid classes within the course subject (Math or Portuguese) (binary: yes or no) activities - extra-curricular activities (binary: yes or no) nursery - attended nursery school (binary: yes or no) higher - wants to take higher education (binary: yes or no) internet - Internet access at home (binary: yes or no) romantic - with a romantic relationship (binary: yes or no) </a:t>
            </a:r>
            <a:r>
              <a:rPr lang="en-US" dirty="0" err="1"/>
              <a:t>famrel</a:t>
            </a:r>
            <a:r>
              <a:rPr lang="en-US" dirty="0"/>
              <a:t> - quality of family relationships (numeric: from 1 - very bad to 5 - excellent) </a:t>
            </a:r>
            <a:r>
              <a:rPr lang="en-US" dirty="0" err="1"/>
              <a:t>freetime</a:t>
            </a:r>
            <a:r>
              <a:rPr lang="en-US" dirty="0"/>
              <a:t> - free time after school (numeric: from 1 - very low to 5 - very high) </a:t>
            </a:r>
            <a:r>
              <a:rPr lang="en-US" dirty="0" err="1"/>
              <a:t>goout</a:t>
            </a:r>
            <a:r>
              <a:rPr lang="en-US" dirty="0"/>
              <a:t> - going out with friends (numeric: from 1 - very low to 5 - very high) </a:t>
            </a:r>
            <a:r>
              <a:rPr lang="en-US" dirty="0" err="1"/>
              <a:t>Dalc</a:t>
            </a:r>
            <a:r>
              <a:rPr lang="en-US" dirty="0"/>
              <a:t> - workday alcohol consumption (numeric: from 1 - very low to 5 - very high) </a:t>
            </a:r>
            <a:r>
              <a:rPr lang="en-US" dirty="0" err="1"/>
              <a:t>Walc</a:t>
            </a:r>
            <a:r>
              <a:rPr lang="en-US" dirty="0"/>
              <a:t> - weekend alcohol consumption (numeric: from 1 - very low to 5 - very high) health - current health status (numeric: from 1 - very bad to 5 - very good) absences - number of school absences (numeric: from 0 to 93) G1 - first period grade (numeric: from 0 to 20) G2 - second period grade (numeric: from 0 to 20) G3 - final grade (numeric: from 0 to 20, output target)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5216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  <a:p>
            <a:r>
              <a:rPr lang="en-US" dirty="0"/>
              <a:t>Mention no NAs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138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</a:t>
            </a:r>
            <a:r>
              <a:rPr lang="pl-PL" dirty="0" err="1"/>
              <a:t>maybe</a:t>
            </a:r>
            <a:r>
              <a:rPr lang="pl-PL" dirty="0"/>
              <a:t> </a:t>
            </a:r>
            <a:r>
              <a:rPr lang="pl-PL" dirty="0" err="1"/>
              <a:t>put</a:t>
            </a:r>
            <a:r>
              <a:rPr lang="pl-PL" dirty="0"/>
              <a:t> one plot on one </a:t>
            </a:r>
            <a:r>
              <a:rPr lang="pl-PL" dirty="0" err="1"/>
              <a:t>slide</a:t>
            </a:r>
            <a:r>
              <a:rPr lang="pl-PL" dirty="0"/>
              <a:t>? </a:t>
            </a:r>
            <a:r>
              <a:rPr lang="pl-PL" dirty="0" err="1"/>
              <a:t>Now</a:t>
            </a:r>
            <a:r>
              <a:rPr lang="pl-PL" dirty="0"/>
              <a:t> </a:t>
            </a:r>
            <a:r>
              <a:rPr lang="pl-PL" dirty="0" err="1"/>
              <a:t>these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very</a:t>
            </a:r>
            <a:r>
              <a:rPr lang="pl-PL" dirty="0"/>
              <a:t> small and </a:t>
            </a:r>
            <a:r>
              <a:rPr lang="pl-PL" dirty="0" err="1"/>
              <a:t>labels</a:t>
            </a:r>
            <a:r>
              <a:rPr lang="pl-PL" dirty="0"/>
              <a:t> not </a:t>
            </a:r>
            <a:r>
              <a:rPr lang="pl-PL" dirty="0" err="1"/>
              <a:t>visible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all</a:t>
            </a:r>
            <a:endParaRPr lang="pl-PL" dirty="0"/>
          </a:p>
          <a:p>
            <a:endParaRPr lang="pl-PL" dirty="0"/>
          </a:p>
          <a:p>
            <a:r>
              <a:rPr lang="en-US" dirty="0"/>
              <a:t>There are lots of columns so lets create a subset of data based on heatmap.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6545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</a:t>
            </a:r>
            <a:r>
              <a:rPr lang="pl-PL" dirty="0" err="1"/>
              <a:t>maybe</a:t>
            </a:r>
            <a:r>
              <a:rPr lang="pl-PL" dirty="0"/>
              <a:t> </a:t>
            </a:r>
            <a:r>
              <a:rPr lang="pl-PL" dirty="0" err="1"/>
              <a:t>put</a:t>
            </a:r>
            <a:r>
              <a:rPr lang="pl-PL" dirty="0"/>
              <a:t> one plot on one </a:t>
            </a:r>
            <a:r>
              <a:rPr lang="pl-PL" dirty="0" err="1"/>
              <a:t>slide</a:t>
            </a:r>
            <a:r>
              <a:rPr lang="pl-PL" dirty="0"/>
              <a:t>? </a:t>
            </a:r>
            <a:r>
              <a:rPr lang="pl-PL" dirty="0" err="1"/>
              <a:t>Now</a:t>
            </a:r>
            <a:r>
              <a:rPr lang="pl-PL" dirty="0"/>
              <a:t> </a:t>
            </a:r>
            <a:r>
              <a:rPr lang="pl-PL" dirty="0" err="1"/>
              <a:t>these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very</a:t>
            </a:r>
            <a:r>
              <a:rPr lang="pl-PL" dirty="0"/>
              <a:t> small and </a:t>
            </a:r>
            <a:r>
              <a:rPr lang="pl-PL" dirty="0" err="1"/>
              <a:t>labels</a:t>
            </a:r>
            <a:r>
              <a:rPr lang="pl-PL" dirty="0"/>
              <a:t> not </a:t>
            </a:r>
            <a:r>
              <a:rPr lang="pl-PL" dirty="0" err="1"/>
              <a:t>visible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all</a:t>
            </a:r>
            <a:endParaRPr lang="pl-PL" dirty="0"/>
          </a:p>
          <a:p>
            <a:endParaRPr lang="pl-PL" dirty="0"/>
          </a:p>
          <a:p>
            <a:r>
              <a:rPr lang="en-US" dirty="0"/>
              <a:t>There are lots of columns so lets create a subset of data based on heatmap.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89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When showing the histogram with final grade, please mention that there are lots of 0s and not many below 5 - important for me when talking about hurdle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1912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When showing the histogram with final grade, please mention that there are lots of 0s and not many below 5 - important for me when talking about hurdle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9544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6470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71902-422F-4137-8F3D-B039C5466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Machine Learning I</a:t>
            </a:r>
            <a:br>
              <a:rPr lang="en-US" sz="5400" dirty="0"/>
            </a:br>
            <a:r>
              <a:rPr lang="en-US" sz="5400" dirty="0"/>
              <a:t>Regression analysis of Student grade data</a:t>
            </a:r>
            <a:br>
              <a:rPr lang="tr-TR" sz="5400" dirty="0"/>
            </a:br>
            <a:endParaRPr lang="tr-TR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1A444-CB41-4080-BC1D-B3D70A250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r>
              <a:rPr lang="en-US" b="1" dirty="0"/>
              <a:t>Buğra Duman</a:t>
            </a:r>
          </a:p>
          <a:p>
            <a:r>
              <a:rPr lang="en-US" b="1" dirty="0" err="1"/>
              <a:t>KaMIL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tr-TR" b="1" dirty="0" err="1"/>
              <a:t>Matuszelański</a:t>
            </a:r>
            <a:endParaRPr lang="tr-TR" sz="2400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7034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46FCD-CF44-4051-BD5B-0BE5F7B9F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21E57-5FE5-4A1A-92B0-2ADAC4FC8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E65DF7-4C69-46C6-8D20-A1BAFD4C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plots</a:t>
            </a:r>
          </a:p>
        </p:txBody>
      </p:sp>
      <p:pic>
        <p:nvPicPr>
          <p:cNvPr id="12" name="Content Placeholder 11" descr="A close up of a logo&#10;&#10;Description automatically generated">
            <a:extLst>
              <a:ext uri="{FF2B5EF4-FFF2-40B4-BE49-F238E27FC236}">
                <a16:creationId xmlns:a16="http://schemas.microsoft.com/office/drawing/2014/main" id="{F937AAEB-EFA6-44F9-8BA9-98A42EDB7C9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2496598" y="1525939"/>
            <a:ext cx="7046406" cy="4985029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B625EC-1276-4F98-AC33-EB71429E86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6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1C9A-2C9E-4449-AEF0-EB80FD53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65700-9D2B-4BD3-A297-B0E2FD6EE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1619" y="207170"/>
            <a:ext cx="4649783" cy="82391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63847-0331-4801-A481-2900CAC97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8210" y="2097087"/>
            <a:ext cx="9906000" cy="3694111"/>
          </a:xfrm>
        </p:spPr>
        <p:txBody>
          <a:bodyPr/>
          <a:lstStyle/>
          <a:p>
            <a:r>
              <a:rPr lang="en-US" dirty="0"/>
              <a:t>Linear model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Ridge and Lasso</a:t>
            </a:r>
          </a:p>
          <a:p>
            <a:r>
              <a:rPr lang="en-US" dirty="0"/>
              <a:t>Hurdle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34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F4C2-CC4E-4546-BBB1-7CDE4C0D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3A582-B260-4FEA-A272-8519EB18C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08" y="2251530"/>
            <a:ext cx="4649783" cy="823912"/>
          </a:xfrm>
        </p:spPr>
        <p:txBody>
          <a:bodyPr/>
          <a:lstStyle/>
          <a:p>
            <a:r>
              <a:rPr lang="en-US" dirty="0"/>
              <a:t>With all features</a:t>
            </a:r>
            <a:endParaRPr lang="pl-PL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0229F-2021-4D13-983E-F25E9FF32B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R2 train: 0.24</a:t>
            </a:r>
          </a:p>
          <a:p>
            <a:r>
              <a:rPr lang="en-US" dirty="0"/>
              <a:t> R2 test:  0.06</a:t>
            </a:r>
            <a:endParaRPr lang="pl-PL" dirty="0"/>
          </a:p>
          <a:p>
            <a:r>
              <a:rPr lang="pl-PL" dirty="0" err="1"/>
              <a:t>Overfitting</a:t>
            </a:r>
            <a:endParaRPr lang="en-US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8DBEA493-D771-4ADD-A4BF-5ECA3D25A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A779A32F-939D-472A-9466-D28A3941518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678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93D3C0-41FE-49A0-BF0E-E1AB12D5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Fıghting with overfitting –</a:t>
            </a:r>
            <a:r>
              <a:rPr lang="pl-PL" sz="2800"/>
              <a:t> rfe</a:t>
            </a:r>
            <a:endParaRPr lang="en-US" sz="2800"/>
          </a:p>
        </p:txBody>
      </p:sp>
      <p:sp>
        <p:nvSpPr>
          <p:cNvPr id="75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1212627-2C17-4F59-98A7-C3525395E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2043343"/>
            <a:ext cx="6303887" cy="285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DA3D83D-136C-4DD1-9F36-1AE5652F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1800" cap="all"/>
              <a:t>R2 train: </a:t>
            </a:r>
            <a:r>
              <a:rPr lang="pl-PL" sz="1800" cap="all"/>
              <a:t>0.1886</a:t>
            </a:r>
            <a:endParaRPr lang="en-US" sz="1800" cap="all"/>
          </a:p>
          <a:p>
            <a:pPr marL="0" indent="0">
              <a:spcAft>
                <a:spcPts val="600"/>
              </a:spcAft>
              <a:buNone/>
            </a:pPr>
            <a:r>
              <a:rPr lang="en-US" sz="1800" cap="all"/>
              <a:t>R2 test: 0.1868</a:t>
            </a:r>
          </a:p>
        </p:txBody>
      </p:sp>
    </p:spTree>
    <p:extLst>
      <p:ext uri="{BB962C8B-B14F-4D97-AF65-F5344CB8AC3E}">
        <p14:creationId xmlns:p14="http://schemas.microsoft.com/office/powerpoint/2010/main" val="3880014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93D3C0-41FE-49A0-BF0E-E1AB12D5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Fıghting with overfitting -Ridge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C52E22F-9406-40CD-BD71-39B56D4D06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" b="2914"/>
          <a:stretch/>
        </p:blipFill>
        <p:spPr>
          <a:xfrm>
            <a:off x="149891" y="1962236"/>
            <a:ext cx="8531601" cy="387222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DA3D83D-136C-4DD1-9F36-1AE5652F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2069" y="1962236"/>
            <a:ext cx="4710683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cap="all" dirty="0"/>
              <a:t>R2 train: 0.184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cap="all" dirty="0"/>
              <a:t>R2 test: 0.195</a:t>
            </a:r>
          </a:p>
        </p:txBody>
      </p:sp>
    </p:spTree>
    <p:extLst>
      <p:ext uri="{BB962C8B-B14F-4D97-AF65-F5344CB8AC3E}">
        <p14:creationId xmlns:p14="http://schemas.microsoft.com/office/powerpoint/2010/main" val="4222277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93D3C0-41FE-49A0-BF0E-E1AB12D5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Fıghting with overfitting -Lasso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EFF2D7-EF91-4E77-AB1F-61EB39B12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27" y="2284373"/>
            <a:ext cx="8640228" cy="403930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E8073-E5DC-494C-B660-150920A7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5691" y="2097088"/>
            <a:ext cx="4710683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>
              <a:spcAft>
                <a:spcPts val="600"/>
              </a:spcAft>
            </a:pPr>
            <a:r>
              <a:rPr lang="tr-TR" dirty="0"/>
              <a:t>R2 </a:t>
            </a:r>
            <a:r>
              <a:rPr lang="tr-TR" dirty="0" err="1"/>
              <a:t>train</a:t>
            </a:r>
            <a:r>
              <a:rPr lang="tr-TR" dirty="0"/>
              <a:t>: 0.182</a:t>
            </a:r>
            <a:endParaRPr lang="en-US" dirty="0"/>
          </a:p>
          <a:p>
            <a:pPr marL="285750">
              <a:spcAft>
                <a:spcPts val="600"/>
              </a:spcAft>
            </a:pPr>
            <a:r>
              <a:rPr lang="tr-TR" dirty="0"/>
              <a:t>R2 test: 0.100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3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0278-4F71-43AC-B727-2F4046F6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8" cy="702282"/>
          </a:xfrm>
        </p:spPr>
        <p:txBody>
          <a:bodyPr anchor="b">
            <a:normAutofit/>
          </a:bodyPr>
          <a:lstStyle/>
          <a:p>
            <a:r>
              <a:rPr lang="en-US" dirty="0"/>
              <a:t>Feature </a:t>
            </a:r>
            <a:r>
              <a:rPr lang="en-US" dirty="0" err="1"/>
              <a:t>Selectıon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CD053-F93D-48C4-A1CC-A5F350A0E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en-US" dirty="0"/>
              <a:t>RFE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Mutual Info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BDAE4-2F31-4949-B98F-A5213EAA03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92" r="-2" b="5583"/>
          <a:stretch/>
        </p:blipFill>
        <p:spPr>
          <a:xfrm>
            <a:off x="5548827" y="571325"/>
            <a:ext cx="4135000" cy="2822345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166465" y="0"/>
                </a:moveTo>
                <a:lnTo>
                  <a:pt x="3425199" y="0"/>
                </a:lnTo>
                <a:lnTo>
                  <a:pt x="3425199" y="2337870"/>
                </a:lnTo>
                <a:lnTo>
                  <a:pt x="0" y="2337870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DC99F2-2787-4084-828F-B8BFCC8E73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978" r="2" b="675"/>
          <a:stretch/>
        </p:blipFill>
        <p:spPr>
          <a:xfrm>
            <a:off x="5548827" y="3464330"/>
            <a:ext cx="4135000" cy="2822345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5192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D35-E2D9-4B94-931C-1D013B34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SVM</a:t>
            </a:r>
          </a:p>
        </p:txBody>
      </p:sp>
      <p:sp>
        <p:nvSpPr>
          <p:cNvPr id="1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774BD5-085E-4EE8-BBD1-39A6DB420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035703"/>
            <a:ext cx="6112382" cy="278113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BA9553-5B8D-4592-994F-D556CAC74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pt-BR" sz="3200" dirty="0"/>
              <a:t>R2 train: 0.2270 </a:t>
            </a:r>
            <a:endParaRPr lang="pl-PL" sz="3200" dirty="0"/>
          </a:p>
          <a:p>
            <a:r>
              <a:rPr lang="pt-BR" sz="3200" dirty="0"/>
              <a:t>R2 test:  0.1984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905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25BC-6E45-4EA1-BD64-F10AF043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E7236-22AD-4F96-ADB4-93BB731B0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82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E350-8514-4032-8BD9-5F91ACCA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86999-F353-43B2-B5DA-BB71E6995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Fails</a:t>
            </a:r>
          </a:p>
          <a:p>
            <a:pPr lvl="1"/>
            <a:r>
              <a:rPr lang="en-US" dirty="0"/>
              <a:t>KNN</a:t>
            </a:r>
          </a:p>
          <a:p>
            <a:pPr lvl="1"/>
            <a:r>
              <a:rPr lang="en-US" dirty="0"/>
              <a:t>SVM with features from linear model</a:t>
            </a:r>
          </a:p>
          <a:p>
            <a:pPr lvl="1"/>
            <a:r>
              <a:rPr lang="en-US" dirty="0"/>
              <a:t>Linear model with mutual information features</a:t>
            </a:r>
          </a:p>
          <a:p>
            <a:r>
              <a:rPr lang="en-US" dirty="0"/>
              <a:t>General take-aways</a:t>
            </a:r>
          </a:p>
          <a:p>
            <a:pPr lvl="1"/>
            <a:r>
              <a:rPr lang="en-US" dirty="0"/>
              <a:t>R^2 around 20% is very poor</a:t>
            </a:r>
          </a:p>
          <a:p>
            <a:pPr lvl="1"/>
            <a:r>
              <a:rPr lang="en-US" dirty="0"/>
              <a:t>SVM was the best model, with Ridge being almost as good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9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06FD2C-1CE2-4485-B38F-38C3F80D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Scope</a:t>
            </a:r>
            <a:endParaRPr lang="tr-TR" sz="40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CE0BBF97-7E81-4507-9BB8-375191A8D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 Description of Dataset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EDA with plots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Feature selection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Models (</a:t>
            </a:r>
            <a:r>
              <a:rPr lang="en-US" sz="1800" dirty="0" err="1"/>
              <a:t>Linear,Ridge,Lasso,KNN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endParaRPr lang="tr-TR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9679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C3401-C368-46FD-8D77-9414AA2E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err="1"/>
              <a:t>MAth</a:t>
            </a:r>
            <a:r>
              <a:rPr lang="pl-PL" b="1" dirty="0"/>
              <a:t> FINAL GRADE</a:t>
            </a:r>
            <a:endParaRPr lang="tr-T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8D0CA-EE1D-4A36-8882-F479EEDFD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1776901"/>
            <a:ext cx="9677391" cy="823912"/>
          </a:xfrm>
        </p:spPr>
        <p:txBody>
          <a:bodyPr>
            <a:normAutofit fontScale="92500" lnSpcReduction="20000"/>
          </a:bodyPr>
          <a:lstStyle/>
          <a:p>
            <a:br>
              <a:rPr lang="tr-TR" b="1" dirty="0"/>
            </a:br>
            <a:br>
              <a:rPr lang="tr-TR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AE770-F482-4F92-88CC-3E2A945B0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5200" y="1776901"/>
            <a:ext cx="4875210" cy="4160912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Father Education</a:t>
            </a:r>
          </a:p>
          <a:p>
            <a:r>
              <a:rPr lang="en-US" sz="9600" dirty="0"/>
              <a:t>Failures</a:t>
            </a:r>
          </a:p>
          <a:p>
            <a:r>
              <a:rPr lang="en-US" sz="9600" dirty="0" err="1"/>
              <a:t>Traveltime</a:t>
            </a:r>
            <a:endParaRPr lang="en-US" sz="9600" dirty="0"/>
          </a:p>
          <a:p>
            <a:r>
              <a:rPr lang="en-US" sz="9600" dirty="0" err="1"/>
              <a:t>Studytime</a:t>
            </a:r>
            <a:endParaRPr lang="en-US" sz="9600" dirty="0"/>
          </a:p>
          <a:p>
            <a:r>
              <a:rPr lang="en-US" sz="9600" dirty="0"/>
              <a:t>Weekday Alcohol consumption</a:t>
            </a:r>
          </a:p>
          <a:p>
            <a:r>
              <a:rPr lang="en-US" sz="9600" dirty="0"/>
              <a:t>Weekend Alcohol consumption</a:t>
            </a:r>
          </a:p>
          <a:p>
            <a:r>
              <a:rPr lang="en-US" sz="9600" dirty="0"/>
              <a:t>Parent Status</a:t>
            </a:r>
          </a:p>
          <a:p>
            <a:r>
              <a:rPr lang="en-US" sz="9600" dirty="0"/>
              <a:t>Romantic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7F24CA8-38CB-4822-84DE-8D4880C33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DF445F-EE7C-4BD1-828F-D72FAE914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16620" y="1776901"/>
            <a:ext cx="5030789" cy="3101139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Absences</a:t>
            </a:r>
          </a:p>
          <a:p>
            <a:r>
              <a:rPr lang="en-US" sz="9600" dirty="0"/>
              <a:t>Final Grade</a:t>
            </a:r>
          </a:p>
          <a:p>
            <a:r>
              <a:rPr lang="en-US" sz="9600" dirty="0"/>
              <a:t>Go out</a:t>
            </a:r>
          </a:p>
          <a:p>
            <a:r>
              <a:rPr lang="en-US" sz="9600" dirty="0"/>
              <a:t>Family relation</a:t>
            </a:r>
          </a:p>
          <a:p>
            <a:r>
              <a:rPr lang="en-US" sz="9600" dirty="0" err="1"/>
              <a:t>Guardion</a:t>
            </a:r>
            <a:endParaRPr lang="en-US" sz="9600" dirty="0"/>
          </a:p>
          <a:p>
            <a:r>
              <a:rPr lang="en-US" sz="9600" dirty="0"/>
              <a:t>Mother Job</a:t>
            </a:r>
          </a:p>
          <a:p>
            <a:r>
              <a:rPr lang="en-US" sz="9600" dirty="0"/>
              <a:t>Father Job</a:t>
            </a:r>
          </a:p>
          <a:p>
            <a:r>
              <a:rPr lang="en-US" sz="9600" dirty="0"/>
              <a:t>Sex</a:t>
            </a:r>
          </a:p>
          <a:p>
            <a:r>
              <a:rPr lang="en-US" sz="9600" dirty="0"/>
              <a:t>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0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5B367C29-5200-4FF1-83B7-18B105A0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C711491-7BB6-4BE6-A470-44BF61D56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E4F104B-68BE-4E53-A6A5-5C5F93FF7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EF4A7076-D6BC-4AE1-AE2C-C09B16AAB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58FA119B-7250-4EC7-912F-F5613CC28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7B9A9AED-D47E-44AD-AD6E-2EECC94D88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00A30ECA-328D-4512-825B-0AD5960467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14A218CE-B3D8-4A43-86CC-48980645AC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E9743B7D-51BF-425C-A4B8-33B2E001E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1">
                <a:extLst>
                  <a:ext uri="{FF2B5EF4-FFF2-40B4-BE49-F238E27FC236}">
                    <a16:creationId xmlns:a16="http://schemas.microsoft.com/office/drawing/2014/main" id="{9BA633B3-C879-4E15-B66C-788B4C60A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2">
                <a:extLst>
                  <a:ext uri="{FF2B5EF4-FFF2-40B4-BE49-F238E27FC236}">
                    <a16:creationId xmlns:a16="http://schemas.microsoft.com/office/drawing/2014/main" id="{324C8953-B4E2-4DA0-B5D5-BD2A735E67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3">
                <a:extLst>
                  <a:ext uri="{FF2B5EF4-FFF2-40B4-BE49-F238E27FC236}">
                    <a16:creationId xmlns:a16="http://schemas.microsoft.com/office/drawing/2014/main" id="{717A3B65-FE80-419B-AB5D-48B5E3A7B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675ECD78-7D6B-4A3F-8163-392D7F8D6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8D036282-E32F-461D-BFB6-2A58D6D27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Line 16">
                <a:extLst>
                  <a:ext uri="{FF2B5EF4-FFF2-40B4-BE49-F238E27FC236}">
                    <a16:creationId xmlns:a16="http://schemas.microsoft.com/office/drawing/2014/main" id="{F95EB10E-5264-467D-8382-A77C4DED2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2" name="Freeform 17">
                <a:extLst>
                  <a:ext uri="{FF2B5EF4-FFF2-40B4-BE49-F238E27FC236}">
                    <a16:creationId xmlns:a16="http://schemas.microsoft.com/office/drawing/2014/main" id="{218F9268-D2F0-487B-A021-8786B65518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B4AEE5AC-EF5C-42E4-B185-A176E19976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E961E89F-C1DB-48E5-8B52-FDDAED9E0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0">
                <a:extLst>
                  <a:ext uri="{FF2B5EF4-FFF2-40B4-BE49-F238E27FC236}">
                    <a16:creationId xmlns:a16="http://schemas.microsoft.com/office/drawing/2014/main" id="{412962B4-425A-4C36-A65A-0F66ED7CD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Rectangle 21">
                <a:extLst>
                  <a:ext uri="{FF2B5EF4-FFF2-40B4-BE49-F238E27FC236}">
                    <a16:creationId xmlns:a16="http://schemas.microsoft.com/office/drawing/2014/main" id="{037BE3F7-563A-4D9A-BC98-C71F727D2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2">
                <a:extLst>
                  <a:ext uri="{FF2B5EF4-FFF2-40B4-BE49-F238E27FC236}">
                    <a16:creationId xmlns:a16="http://schemas.microsoft.com/office/drawing/2014/main" id="{2FDB1005-EB5E-475A-AC43-4ED3E563D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3">
                <a:extLst>
                  <a:ext uri="{FF2B5EF4-FFF2-40B4-BE49-F238E27FC236}">
                    <a16:creationId xmlns:a16="http://schemas.microsoft.com/office/drawing/2014/main" id="{68BFFBC6-C704-42A7-9D7E-AFB5C37FB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4">
                <a:extLst>
                  <a:ext uri="{FF2B5EF4-FFF2-40B4-BE49-F238E27FC236}">
                    <a16:creationId xmlns:a16="http://schemas.microsoft.com/office/drawing/2014/main" id="{4888EAD7-EBE9-4549-9A91-6FEC611536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5">
                <a:extLst>
                  <a:ext uri="{FF2B5EF4-FFF2-40B4-BE49-F238E27FC236}">
                    <a16:creationId xmlns:a16="http://schemas.microsoft.com/office/drawing/2014/main" id="{B79BC975-BE42-4B57-8335-1699BC0AB1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6">
                <a:extLst>
                  <a:ext uri="{FF2B5EF4-FFF2-40B4-BE49-F238E27FC236}">
                    <a16:creationId xmlns:a16="http://schemas.microsoft.com/office/drawing/2014/main" id="{3998B4F0-CA80-490A-A256-1600E7EA8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7">
                <a:extLst>
                  <a:ext uri="{FF2B5EF4-FFF2-40B4-BE49-F238E27FC236}">
                    <a16:creationId xmlns:a16="http://schemas.microsoft.com/office/drawing/2014/main" id="{2052C104-8168-487E-9044-454DA83AB2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8">
                <a:extLst>
                  <a:ext uri="{FF2B5EF4-FFF2-40B4-BE49-F238E27FC236}">
                    <a16:creationId xmlns:a16="http://schemas.microsoft.com/office/drawing/2014/main" id="{63ACA30B-5F59-400C-A7CE-D17B5647E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9">
                <a:extLst>
                  <a:ext uri="{FF2B5EF4-FFF2-40B4-BE49-F238E27FC236}">
                    <a16:creationId xmlns:a16="http://schemas.microsoft.com/office/drawing/2014/main" id="{2E16F318-A142-4353-9949-B4E3A09FE0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0">
                <a:extLst>
                  <a:ext uri="{FF2B5EF4-FFF2-40B4-BE49-F238E27FC236}">
                    <a16:creationId xmlns:a16="http://schemas.microsoft.com/office/drawing/2014/main" id="{8AE8DBB4-2468-4A78-A54D-FD77C5DC8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1">
                <a:extLst>
                  <a:ext uri="{FF2B5EF4-FFF2-40B4-BE49-F238E27FC236}">
                    <a16:creationId xmlns:a16="http://schemas.microsoft.com/office/drawing/2014/main" id="{B0E7CEF2-11E4-465C-8F1F-AA8367F96A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8B30AFD-E104-45DD-BFBB-5A41F141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20" name="Freeform 32">
                <a:extLst>
                  <a:ext uri="{FF2B5EF4-FFF2-40B4-BE49-F238E27FC236}">
                    <a16:creationId xmlns:a16="http://schemas.microsoft.com/office/drawing/2014/main" id="{CE45A3DF-350B-4A5E-AEBE-F0F280AD03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3">
                <a:extLst>
                  <a:ext uri="{FF2B5EF4-FFF2-40B4-BE49-F238E27FC236}">
                    <a16:creationId xmlns:a16="http://schemas.microsoft.com/office/drawing/2014/main" id="{966D2640-A438-4FB6-B781-5A52DEC85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4">
                <a:extLst>
                  <a:ext uri="{FF2B5EF4-FFF2-40B4-BE49-F238E27FC236}">
                    <a16:creationId xmlns:a16="http://schemas.microsoft.com/office/drawing/2014/main" id="{34E1EFFF-720C-4CC0-9F95-DD1DAF99AD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EA7AB0E1-6C49-409D-86F5-BE00BDDFC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5D17598C-0C57-4F4E-8F6B-A2AD8071F8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7">
                <a:extLst>
                  <a:ext uri="{FF2B5EF4-FFF2-40B4-BE49-F238E27FC236}">
                    <a16:creationId xmlns:a16="http://schemas.microsoft.com/office/drawing/2014/main" id="{EBEBC0DC-F56F-48FE-824E-E9378C4897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CC7FDCF1-1736-48A0-BDB2-87D6E0906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2A650CF5-564F-44D1-AB08-6C500DD3C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3108FEFA-0402-4C1C-AE39-5ADC09402F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340AE827-F344-464F-851C-E03AFC98D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66AA7D-168E-446F-98F7-D8FA15066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FEatures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C34B7-C1B8-422B-987F-3EDE25594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224" y="2181450"/>
            <a:ext cx="6012832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C9AC4D-3752-4F84-9F96-E5CC861AF3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4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46FCD-CF44-4051-BD5B-0BE5F7B9F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1CB879-90FE-467E-B788-F8C183837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786504" y="2091454"/>
            <a:ext cx="6009377" cy="445427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21E57-5FE5-4A1A-92B0-2ADAC4FC8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A7C77-70B1-4133-B096-BBF6F1FADB26}"/>
              </a:ext>
            </a:extLst>
          </p:cNvPr>
          <p:cNvSpPr txBox="1"/>
          <p:nvPr/>
        </p:nvSpPr>
        <p:spPr>
          <a:xfrm>
            <a:off x="1208314" y="1722122"/>
            <a:ext cx="404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matrix based on Spearman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E65DF7-4C69-46C6-8D20-A1BAFD4C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11F68-2AF1-4F5D-8B9E-5D48A394ED6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1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46FCD-CF44-4051-BD5B-0BE5F7B9F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21E57-5FE5-4A1A-92B0-2ADAC4FC8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E65DF7-4C69-46C6-8D20-A1BAFD4C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11F68-2AF1-4F5D-8B9E-5D48A394ED6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EF69E9-31F1-4810-A050-2DD90B6726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7" descr="A screen shot of a computer&#10;&#10;Description automatically generated">
            <a:extLst>
              <a:ext uri="{FF2B5EF4-FFF2-40B4-BE49-F238E27FC236}">
                <a16:creationId xmlns:a16="http://schemas.microsoft.com/office/drawing/2014/main" id="{B98B2757-37FC-41A6-BAE8-07C4EEC75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080" y="1715778"/>
            <a:ext cx="7167038" cy="479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8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46FCD-CF44-4051-BD5B-0BE5F7B9F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21E57-5FE5-4A1A-92B0-2ADAC4FC8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E65DF7-4C69-46C6-8D20-A1BAFD4C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plots</a:t>
            </a:r>
          </a:p>
        </p:txBody>
      </p:sp>
      <p:pic>
        <p:nvPicPr>
          <p:cNvPr id="13" name="Content Placeholder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F66CA1F1-B3AB-4306-BFFD-D06C0905B7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245131" y="1487533"/>
            <a:ext cx="7549340" cy="537046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436EF-470E-4A59-89D0-5F12E3948FF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9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46FCD-CF44-4051-BD5B-0BE5F7B9F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21E57-5FE5-4A1A-92B0-2ADAC4FC8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E65DF7-4C69-46C6-8D20-A1BAFD4C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plots</a:t>
            </a:r>
          </a:p>
        </p:txBody>
      </p:sp>
      <p:pic>
        <p:nvPicPr>
          <p:cNvPr id="15" name="Content Placeholder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761D3AE-DCD7-48F9-9236-3D3F49F1B8B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2636149" y="1424734"/>
            <a:ext cx="6767304" cy="481414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07398E-65E6-4652-A8CF-3FC5088FF7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67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46FCD-CF44-4051-BD5B-0BE5F7B9F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21E57-5FE5-4A1A-92B0-2ADAC4FC8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E65DF7-4C69-46C6-8D20-A1BAFD4C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plots</a:t>
            </a:r>
          </a:p>
        </p:txBody>
      </p:sp>
      <p:pic>
        <p:nvPicPr>
          <p:cNvPr id="9" name="Content Placeholder 8" descr="A picture containing pencil&#10;&#10;Description automatically generated">
            <a:extLst>
              <a:ext uri="{FF2B5EF4-FFF2-40B4-BE49-F238E27FC236}">
                <a16:creationId xmlns:a16="http://schemas.microsoft.com/office/drawing/2014/main" id="{C7F91AEF-7231-4223-ABEF-97159A13A3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225596" y="1633528"/>
            <a:ext cx="7174634" cy="507574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17D0F-0969-45CE-A7D3-50C1E3915BF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55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5C4A4B657320F049AA1D633651D5A527" ma:contentTypeVersion="10" ma:contentTypeDescription="Yeni belge oluşturun." ma:contentTypeScope="" ma:versionID="54de096795585f3fc417ea0d3572c9ae">
  <xsd:schema xmlns:xsd="http://www.w3.org/2001/XMLSchema" xmlns:xs="http://www.w3.org/2001/XMLSchema" xmlns:p="http://schemas.microsoft.com/office/2006/metadata/properties" xmlns:ns3="89b73cb6-9abe-4d87-a058-9d49bc0905c0" xmlns:ns4="ad4db333-1744-4fed-9c78-0ba4714da101" targetNamespace="http://schemas.microsoft.com/office/2006/metadata/properties" ma:root="true" ma:fieldsID="01b833e0e81877041e3895ee56010d14" ns3:_="" ns4:_="">
    <xsd:import namespace="89b73cb6-9abe-4d87-a058-9d49bc0905c0"/>
    <xsd:import namespace="ad4db333-1744-4fed-9c78-0ba4714da10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73cb6-9abe-4d87-a058-9d49bc0905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db333-1744-4fed-9c78-0ba4714da10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İpucu Paylaşımı Karması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76031E-55DD-49DE-8AE4-90A67FB3FE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62E8CA-CB35-4447-BB0E-5BB91D8200C9}">
  <ds:schemaRefs>
    <ds:schemaRef ds:uri="89b73cb6-9abe-4d87-a058-9d49bc0905c0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ad4db333-1744-4fed-9c78-0ba4714da101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03F3BD2-A353-4363-A8F0-A07D2AB1C1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b73cb6-9abe-4d87-a058-9d49bc0905c0"/>
    <ds:schemaRef ds:uri="ad4db333-1744-4fed-9c78-0ba4714da1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1125</Words>
  <Application>Microsoft Office PowerPoint</Application>
  <PresentationFormat>Panoramiczny</PresentationFormat>
  <Paragraphs>116</Paragraphs>
  <Slides>19</Slides>
  <Notes>17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4" baseType="lpstr">
      <vt:lpstr>Arial</vt:lpstr>
      <vt:lpstr>Calibri</vt:lpstr>
      <vt:lpstr>Tw Cen MT</vt:lpstr>
      <vt:lpstr>Wingdings</vt:lpstr>
      <vt:lpstr>Circuit</vt:lpstr>
      <vt:lpstr>Machine Learning I Regression analysis of Student grade data </vt:lpstr>
      <vt:lpstr>Scope</vt:lpstr>
      <vt:lpstr>MAth FINAL GRADE</vt:lpstr>
      <vt:lpstr>FEatures</vt:lpstr>
      <vt:lpstr>plots</vt:lpstr>
      <vt:lpstr>plots</vt:lpstr>
      <vt:lpstr>plots</vt:lpstr>
      <vt:lpstr>plots</vt:lpstr>
      <vt:lpstr>plots</vt:lpstr>
      <vt:lpstr>plots</vt:lpstr>
      <vt:lpstr>Methods</vt:lpstr>
      <vt:lpstr>Linear Model</vt:lpstr>
      <vt:lpstr>Fıghting with overfitting – rfe</vt:lpstr>
      <vt:lpstr>Fıghting with overfitting -Ridge</vt:lpstr>
      <vt:lpstr>Fıghting with overfitting -Lasso</vt:lpstr>
      <vt:lpstr>Feature Selectıon</vt:lpstr>
      <vt:lpstr>SVM</vt:lpstr>
      <vt:lpstr>Model Comparison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 Regression analysis of Student grade data </dc:title>
  <dc:creator>Daniel  Matuszelański</dc:creator>
  <cp:lastModifiedBy>Daniel  Matuszelański</cp:lastModifiedBy>
  <cp:revision>1</cp:revision>
  <dcterms:created xsi:type="dcterms:W3CDTF">2020-06-03T11:44:12Z</dcterms:created>
  <dcterms:modified xsi:type="dcterms:W3CDTF">2020-06-03T11:46:33Z</dcterms:modified>
</cp:coreProperties>
</file>