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-134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23CCCF59-8B46-4DC0-8E8E-B1E9058B8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DF70F346-FB70-4B1E-8780-0814F0C29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706B29FA-EB6D-4FE9-A87D-BB3E04F5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C582-99F8-43D9-8BC0-A1A01FBCF8E5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5F47C746-823F-4999-AA9F-45C1C37C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558342B1-0D79-4BBB-8379-7307E542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6320-0C11-4144-9B98-A2F7E61D9E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743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A5F15E51-9070-4A6B-88ED-EBF26689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1184EFE2-4922-4416-B38E-633043EE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5D42E26D-A80E-4625-B701-D6EFFBED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C582-99F8-43D9-8BC0-A1A01FBCF8E5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27CE955A-859A-44CE-A5F4-BBD074D0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F52A484D-E745-470A-9917-3E6032D1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6320-0C11-4144-9B98-A2F7E61D9E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659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xmlns="" id="{BD96185D-2911-4EBA-B8A5-624BEF403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11E1FE8B-8899-4EE6-ACD6-19C9BF155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418366A9-C8B8-431F-B7DC-15B418FF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C582-99F8-43D9-8BC0-A1A01FBCF8E5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F8A81FB-5A46-4A91-9570-8BDC40F4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6C9D8E6C-CFF6-4EFA-84E7-616134BE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6320-0C11-4144-9B98-A2F7E61D9E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009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2A56AF29-6334-4076-8B6C-CD600C30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A065C19-518D-4FB0-A034-7D1769B1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2691E05C-F6CE-41D9-B42F-688FCAC9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C582-99F8-43D9-8BC0-A1A01FBCF8E5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D4D62598-CBB2-4ABD-BE09-5EF31FE6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136E76C6-1576-4029-918F-0114F5EB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6320-0C11-4144-9B98-A2F7E61D9E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588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A8F1FBD4-7743-4612-84E6-E78CD5C6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6562DFD1-66A9-4ED1-B72E-49F63AC06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0D146181-9025-4956-B2B7-12C92435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C582-99F8-43D9-8BC0-A1A01FBCF8E5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C711F430-D4B6-48F1-BD11-4081DA3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06594D49-811D-43DF-B345-217FDDA5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6320-0C11-4144-9B98-A2F7E61D9E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246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24E28352-8FBC-45C4-B854-4DEA7F61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0397D338-DEA2-46AD-9FF1-92EF31486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C6E3DCA7-BA53-4395-9911-B12584952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07F24A82-6111-481B-8ED5-A48D5CBD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C582-99F8-43D9-8BC0-A1A01FBCF8E5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BA79F137-FCAD-4375-B7E1-FA2FED03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1AD62715-6A33-408E-82FF-A8F09E1C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6320-0C11-4144-9B98-A2F7E61D9E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621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679C8985-2021-4452-A907-E08AB95A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E7EB5EB4-AC77-46ED-BBF2-7B2404C30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9EFA1DDC-9B3A-4546-B09A-224A8E2D0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02277B6A-1E39-43BF-A1FF-0E95F9F30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xmlns="" id="{C960D83A-6BFE-4AFC-8489-3E6DCCD28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xmlns="" id="{CBA3AB33-8A0A-4F6A-AEE0-E7DEDAD5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C582-99F8-43D9-8BC0-A1A01FBCF8E5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xmlns="" id="{EC5846C6-6BD2-4AD5-AFBF-B68A7AE0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xmlns="" id="{842F2EA3-4E8A-4625-8FFB-FE1DB47B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6320-0C11-4144-9B98-A2F7E61D9E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494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5D6D81F3-B62C-4C84-AA5D-41B4410A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CDE344B2-5E2A-4DCB-9256-4AD9DCCA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C582-99F8-43D9-8BC0-A1A01FBCF8E5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E5C675DA-9477-44BA-A219-1522F1DB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4EF72F27-662F-4202-A4C5-B10D0E3A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6320-0C11-4144-9B98-A2F7E61D9E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509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xmlns="" id="{09DCF848-07B3-46B6-94F1-A0C1F459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C582-99F8-43D9-8BC0-A1A01FBCF8E5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xmlns="" id="{94422C78-8F06-4920-B18E-64A2AFB1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1C62F557-A8C5-445D-BD3A-668C69EE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6320-0C11-4144-9B98-A2F7E61D9E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39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83B72E53-10F2-4995-BFA4-79607064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5C670C4-C295-442C-90DB-5D5AE6E87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3C4E0E8E-F024-4E54-8D80-CC486679B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65EC29E3-AC77-49F1-B912-79FC0E2F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C582-99F8-43D9-8BC0-A1A01FBCF8E5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06636E86-502D-4E8B-8305-F43879FC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6D1094CC-6F2E-475D-BF94-83FC0253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6320-0C11-4144-9B98-A2F7E61D9E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297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5A469BD3-DB71-45F8-8B82-3F91E8A3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xmlns="" id="{A3CB82FD-4602-436A-9A82-0969FDCD5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E0F6C7AB-C771-493A-B2B0-0B77E87B7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0BEB9420-329F-4BD0-9F2D-5FB38BD4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C582-99F8-43D9-8BC0-A1A01FBCF8E5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F64F4475-EA43-4625-A1A6-A90F8629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19C25F2D-9572-4D97-B987-1C142447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6320-0C11-4144-9B98-A2F7E61D9E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631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xmlns="" id="{0B545C43-3DDA-4768-9E9B-FEA2BD71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AE618C5A-4242-4523-8746-FDF4FE162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76A226D6-38B2-4D41-BEA2-9F428A7A7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C582-99F8-43D9-8BC0-A1A01FBCF8E5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D543109-6EA7-48BF-B95A-D6C2AB12B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DD653092-EBFF-479F-965A-714556940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6320-0C11-4144-9B98-A2F7E61D9E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872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00595" y="1863634"/>
            <a:ext cx="113124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>
                <a:solidFill>
                  <a:schemeClr val="accent5">
                    <a:lumMod val="75000"/>
                  </a:schemeClr>
                </a:solidFill>
              </a:rPr>
              <a:t>Matlab</a:t>
            </a:r>
            <a:r>
              <a:rPr lang="tr-TR" sz="1400" b="1" dirty="0">
                <a:solidFill>
                  <a:schemeClr val="accent5">
                    <a:lumMod val="75000"/>
                  </a:schemeClr>
                </a:solidFill>
              </a:rPr>
              <a:t> gösterimi:</a:t>
            </a:r>
          </a:p>
          <a:p>
            <a:endParaRPr lang="tr-TR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tr-TR" sz="1400" b="1" dirty="0">
                <a:solidFill>
                  <a:schemeClr val="accent5">
                    <a:lumMod val="75000"/>
                  </a:schemeClr>
                </a:solidFill>
              </a:rPr>
              <a:t>J=0.01; b=0.1;K=0.01;R=1;L=0.5;</a:t>
            </a:r>
          </a:p>
          <a:p>
            <a:endParaRPr lang="tr-TR" sz="1400" i="1" dirty="0"/>
          </a:p>
          <a:p>
            <a:r>
              <a:rPr lang="en-US" sz="1400" i="1" dirty="0"/>
              <a:t>The transfer function (9) can be entered in MATLAB in a number of different ways.</a:t>
            </a:r>
            <a:r>
              <a:rPr lang="tr-TR" sz="1400" i="1" dirty="0"/>
              <a:t> </a:t>
            </a:r>
            <a:endParaRPr lang="en-US" sz="1400" i="1" dirty="0"/>
          </a:p>
          <a:p>
            <a:r>
              <a:rPr lang="en-US" sz="1400" dirty="0">
                <a:solidFill>
                  <a:srgbClr val="FF0000"/>
                </a:solidFill>
              </a:rPr>
              <a:t>1. As </a:t>
            </a:r>
            <a:r>
              <a:rPr lang="en-US" sz="1400" i="1" dirty="0">
                <a:solidFill>
                  <a:srgbClr val="FF0000"/>
                </a:solidFill>
              </a:rPr>
              <a:t>Ga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i="1" dirty="0">
                <a:solidFill>
                  <a:srgbClr val="FF0000"/>
                </a:solidFill>
              </a:rPr>
              <a:t>s</a:t>
            </a:r>
            <a:r>
              <a:rPr lang="en-US" sz="1400" dirty="0">
                <a:solidFill>
                  <a:srgbClr val="FF0000"/>
                </a:solidFill>
              </a:rPr>
              <a:t>) can be expressed as </a:t>
            </a:r>
            <a:r>
              <a:rPr lang="en-US" sz="1400" i="1" dirty="0" err="1">
                <a:solidFill>
                  <a:srgbClr val="FF0000"/>
                </a:solidFill>
              </a:rPr>
              <a:t>Gv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i="1" dirty="0">
                <a:solidFill>
                  <a:srgbClr val="FF0000"/>
                </a:solidFill>
              </a:rPr>
              <a:t>s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i="1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tr-TR" sz="1400" dirty="0">
                <a:solidFill>
                  <a:srgbClr val="FF0000"/>
                </a:solidFill>
              </a:rPr>
              <a:t>/</a:t>
            </a:r>
            <a:r>
              <a:rPr lang="en-US" sz="1400" i="1" dirty="0">
                <a:solidFill>
                  <a:srgbClr val="FF0000"/>
                </a:solidFill>
              </a:rPr>
              <a:t>s </a:t>
            </a:r>
            <a:r>
              <a:rPr lang="en-US" sz="1400" dirty="0">
                <a:solidFill>
                  <a:srgbClr val="FF0000"/>
                </a:solidFill>
              </a:rPr>
              <a:t>, we can enter these two transfer functions separately and</a:t>
            </a:r>
            <a:r>
              <a:rPr lang="tr-TR" sz="1400" dirty="0">
                <a:solidFill>
                  <a:srgbClr val="FF0000"/>
                </a:solidFill>
              </a:rPr>
              <a:t> </a:t>
            </a:r>
            <a:r>
              <a:rPr lang="tr-TR" sz="1400" dirty="0" err="1">
                <a:solidFill>
                  <a:srgbClr val="FF0000"/>
                </a:solidFill>
              </a:rPr>
              <a:t>combine</a:t>
            </a:r>
            <a:r>
              <a:rPr lang="tr-TR" sz="1400" dirty="0">
                <a:solidFill>
                  <a:srgbClr val="FF0000"/>
                </a:solidFill>
              </a:rPr>
              <a:t> </a:t>
            </a:r>
            <a:r>
              <a:rPr lang="tr-TR" sz="1400" dirty="0" err="1">
                <a:solidFill>
                  <a:srgbClr val="FF0000"/>
                </a:solidFill>
              </a:rPr>
              <a:t>them</a:t>
            </a:r>
            <a:r>
              <a:rPr lang="tr-TR" sz="1400" dirty="0">
                <a:solidFill>
                  <a:srgbClr val="FF0000"/>
                </a:solidFill>
              </a:rPr>
              <a:t> in </a:t>
            </a:r>
            <a:r>
              <a:rPr lang="tr-TR" sz="1400" dirty="0" err="1">
                <a:solidFill>
                  <a:srgbClr val="FF0000"/>
                </a:solidFill>
              </a:rPr>
              <a:t>series</a:t>
            </a:r>
            <a:r>
              <a:rPr lang="tr-TR" sz="1400" dirty="0">
                <a:solidFill>
                  <a:srgbClr val="FF0000"/>
                </a:solidFill>
              </a:rPr>
              <a:t>:</a:t>
            </a:r>
          </a:p>
          <a:p>
            <a:r>
              <a:rPr lang="fr-FR" sz="1400" b="1" dirty="0">
                <a:solidFill>
                  <a:schemeClr val="accent5">
                    <a:lumMod val="75000"/>
                  </a:schemeClr>
                </a:solidFill>
              </a:rPr>
              <a:t>aux = </a:t>
            </a:r>
            <a:r>
              <a:rPr lang="fr-FR" sz="1400" b="1" dirty="0" err="1">
                <a:solidFill>
                  <a:schemeClr val="accent5">
                    <a:lumMod val="75000"/>
                  </a:schemeClr>
                </a:solidFill>
              </a:rPr>
              <a:t>tf</a:t>
            </a:r>
            <a:r>
              <a:rPr lang="fr-FR" sz="14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1400" b="1" dirty="0" err="1">
                <a:solidFill>
                  <a:schemeClr val="accent5">
                    <a:lumMod val="75000"/>
                  </a:schemeClr>
                </a:solidFill>
              </a:rPr>
              <a:t>K,conv</a:t>
            </a:r>
            <a:r>
              <a:rPr lang="fr-FR" sz="1400" b="1" dirty="0">
                <a:solidFill>
                  <a:schemeClr val="accent5">
                    <a:lumMod val="75000"/>
                  </a:schemeClr>
                </a:solidFill>
              </a:rPr>
              <a:t>([L R],[J b]))</a:t>
            </a:r>
          </a:p>
          <a:p>
            <a:r>
              <a:rPr lang="tr-TR" sz="1400" b="1" dirty="0" err="1">
                <a:solidFill>
                  <a:schemeClr val="accent5">
                    <a:lumMod val="75000"/>
                  </a:schemeClr>
                </a:solidFill>
              </a:rPr>
              <a:t>Gv</a:t>
            </a:r>
            <a:r>
              <a:rPr lang="tr-TR" sz="1400" b="1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tr-TR" sz="1400" b="1" dirty="0" err="1">
                <a:solidFill>
                  <a:schemeClr val="accent5">
                    <a:lumMod val="75000"/>
                  </a:schemeClr>
                </a:solidFill>
              </a:rPr>
              <a:t>feedback</a:t>
            </a:r>
            <a:r>
              <a:rPr lang="tr-TR" sz="14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tr-TR" sz="1400" b="1" dirty="0" err="1">
                <a:solidFill>
                  <a:schemeClr val="accent5">
                    <a:lumMod val="75000"/>
                  </a:schemeClr>
                </a:solidFill>
              </a:rPr>
              <a:t>aux,K</a:t>
            </a:r>
            <a:r>
              <a:rPr lang="tr-TR" sz="1400" b="1" dirty="0">
                <a:solidFill>
                  <a:schemeClr val="accent5">
                    <a:lumMod val="75000"/>
                  </a:schemeClr>
                </a:solidFill>
              </a:rPr>
              <a:t>);</a:t>
            </a:r>
          </a:p>
          <a:p>
            <a:r>
              <a:rPr lang="tr-TR" sz="1400" b="1" dirty="0" err="1">
                <a:solidFill>
                  <a:schemeClr val="accent5">
                    <a:lumMod val="75000"/>
                  </a:schemeClr>
                </a:solidFill>
              </a:rPr>
              <a:t>Ga</a:t>
            </a:r>
            <a:r>
              <a:rPr lang="tr-TR" sz="1400" b="1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tr-TR" sz="1400" b="1" dirty="0" err="1">
                <a:solidFill>
                  <a:schemeClr val="accent5">
                    <a:lumMod val="75000"/>
                  </a:schemeClr>
                </a:solidFill>
              </a:rPr>
              <a:t>tf</a:t>
            </a:r>
            <a:r>
              <a:rPr lang="tr-TR" sz="1400" b="1" dirty="0">
                <a:solidFill>
                  <a:schemeClr val="accent5">
                    <a:lumMod val="75000"/>
                  </a:schemeClr>
                </a:solidFill>
              </a:rPr>
              <a:t>(1,[1 0])*</a:t>
            </a:r>
            <a:r>
              <a:rPr lang="tr-TR" sz="1400" b="1" dirty="0" err="1">
                <a:solidFill>
                  <a:schemeClr val="accent5">
                    <a:lumMod val="75000"/>
                  </a:schemeClr>
                </a:solidFill>
              </a:rPr>
              <a:t>Gv</a:t>
            </a:r>
            <a:r>
              <a:rPr lang="tr-TR" sz="1400" b="1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lang="tr-TR" sz="1400" dirty="0"/>
          </a:p>
          <a:p>
            <a:r>
              <a:rPr lang="en-US" sz="1400" dirty="0"/>
              <a:t>Here, we made use of the function feedback to create a feedback connection of two transfer functions</a:t>
            </a:r>
            <a:r>
              <a:rPr lang="tr-TR" sz="1400" dirty="0"/>
              <a:t> </a:t>
            </a:r>
            <a:r>
              <a:rPr lang="en-US" sz="1400" dirty="0"/>
              <a:t>and the multiplication operator *, which is </a:t>
            </a:r>
            <a:r>
              <a:rPr lang="en-US" sz="1400" i="1" dirty="0"/>
              <a:t>overloaded </a:t>
            </a:r>
            <a:r>
              <a:rPr lang="en-US" sz="1400" dirty="0"/>
              <a:t>by the LTI class of the Control System Toolbox</a:t>
            </a:r>
            <a:r>
              <a:rPr lang="tr-TR" sz="1400" dirty="0"/>
              <a:t> </a:t>
            </a:r>
            <a:r>
              <a:rPr lang="en-US" sz="1400" dirty="0"/>
              <a:t>such that is computes the product of two transfer functions.</a:t>
            </a:r>
          </a:p>
          <a:p>
            <a:endParaRPr lang="tr-TR" sz="1400" dirty="0"/>
          </a:p>
          <a:p>
            <a:r>
              <a:rPr lang="en-US" sz="1400" dirty="0">
                <a:solidFill>
                  <a:srgbClr val="FF0000"/>
                </a:solidFill>
              </a:rPr>
              <a:t>2. Instead of using convolution, the first of the above three commands can be replaced by the product of</a:t>
            </a:r>
            <a:r>
              <a:rPr lang="tr-TR" sz="1400" dirty="0">
                <a:solidFill>
                  <a:srgbClr val="FF0000"/>
                </a:solidFill>
              </a:rPr>
              <a:t> </a:t>
            </a:r>
            <a:r>
              <a:rPr lang="tr-TR" sz="1400" dirty="0" err="1">
                <a:solidFill>
                  <a:srgbClr val="FF0000"/>
                </a:solidFill>
              </a:rPr>
              <a:t>two</a:t>
            </a:r>
            <a:r>
              <a:rPr lang="tr-TR" sz="1400" dirty="0">
                <a:solidFill>
                  <a:srgbClr val="FF0000"/>
                </a:solidFill>
              </a:rPr>
              <a:t> transfer </a:t>
            </a:r>
            <a:r>
              <a:rPr lang="tr-TR" sz="1400" dirty="0" err="1">
                <a:solidFill>
                  <a:srgbClr val="FF0000"/>
                </a:solidFill>
              </a:rPr>
              <a:t>functions</a:t>
            </a:r>
            <a:r>
              <a:rPr lang="tr-TR" sz="1400" dirty="0">
                <a:solidFill>
                  <a:srgbClr val="FF0000"/>
                </a:solidFill>
              </a:rPr>
              <a:t>:</a:t>
            </a:r>
          </a:p>
          <a:p>
            <a:r>
              <a:rPr lang="fr-FR" sz="1400" b="1" dirty="0">
                <a:solidFill>
                  <a:schemeClr val="accent5">
                    <a:lumMod val="75000"/>
                  </a:schemeClr>
                </a:solidFill>
              </a:rPr>
              <a:t>aux = </a:t>
            </a:r>
            <a:r>
              <a:rPr lang="fr-FR" sz="1400" b="1" dirty="0" err="1">
                <a:solidFill>
                  <a:schemeClr val="accent5">
                    <a:lumMod val="75000"/>
                  </a:schemeClr>
                </a:solidFill>
              </a:rPr>
              <a:t>tf</a:t>
            </a:r>
            <a:r>
              <a:rPr lang="fr-FR" sz="1400" b="1" dirty="0">
                <a:solidFill>
                  <a:schemeClr val="accent5">
                    <a:lumMod val="75000"/>
                  </a:schemeClr>
                </a:solidFill>
              </a:rPr>
              <a:t>(K,[L R])*</a:t>
            </a:r>
            <a:r>
              <a:rPr lang="fr-FR" sz="1400" b="1" dirty="0" err="1">
                <a:solidFill>
                  <a:schemeClr val="accent5">
                    <a:lumMod val="75000"/>
                  </a:schemeClr>
                </a:solidFill>
              </a:rPr>
              <a:t>tf</a:t>
            </a:r>
            <a:r>
              <a:rPr lang="fr-FR" sz="1400" b="1" dirty="0">
                <a:solidFill>
                  <a:schemeClr val="accent5">
                    <a:lumMod val="75000"/>
                  </a:schemeClr>
                </a:solidFill>
              </a:rPr>
              <a:t>(1,[J b]);</a:t>
            </a:r>
            <a:endParaRPr lang="tr-TR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sz="1400" dirty="0"/>
          </a:p>
          <a:p>
            <a:r>
              <a:rPr lang="en-US" sz="1400" dirty="0">
                <a:solidFill>
                  <a:srgbClr val="FF0000"/>
                </a:solidFill>
              </a:rPr>
              <a:t>3. Another possibility (perhaps the most convenient one) is to define the transfer function in a symbolic</a:t>
            </a:r>
            <a:r>
              <a:rPr lang="tr-TR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way. First introduce a system representing the Laplace operator </a:t>
            </a:r>
            <a:r>
              <a:rPr lang="en-US" sz="1400" i="1" dirty="0">
                <a:solidFill>
                  <a:srgbClr val="FF0000"/>
                </a:solidFill>
              </a:rPr>
              <a:t>s </a:t>
            </a:r>
            <a:r>
              <a:rPr lang="en-US" sz="1400" dirty="0">
                <a:solidFill>
                  <a:srgbClr val="FF0000"/>
                </a:solidFill>
              </a:rPr>
              <a:t>(differentiator) and then enter the</a:t>
            </a:r>
            <a:r>
              <a:rPr lang="tr-TR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transfer function as an algebraic expression: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s =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tf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([1 0],1);</a:t>
            </a:r>
          </a:p>
          <a:p>
            <a:r>
              <a:rPr lang="pt-BR" sz="1400" b="1" dirty="0">
                <a:solidFill>
                  <a:schemeClr val="accent5">
                    <a:lumMod val="75000"/>
                  </a:schemeClr>
                </a:solidFill>
              </a:rPr>
              <a:t>Gv = K/((L*s + R)*(J*s + b) + Kˆ2);</a:t>
            </a:r>
          </a:p>
          <a:p>
            <a:r>
              <a:rPr lang="tr-TR" sz="1400" b="1" dirty="0" err="1">
                <a:solidFill>
                  <a:schemeClr val="accent5">
                    <a:lumMod val="75000"/>
                  </a:schemeClr>
                </a:solidFill>
              </a:rPr>
              <a:t>Ga</a:t>
            </a:r>
            <a:r>
              <a:rPr lang="tr-TR" sz="1400" b="1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tr-TR" sz="1400" b="1" dirty="0" err="1">
                <a:solidFill>
                  <a:schemeClr val="accent5">
                    <a:lumMod val="75000"/>
                  </a:schemeClr>
                </a:solidFill>
              </a:rPr>
              <a:t>Gv</a:t>
            </a:r>
            <a:r>
              <a:rPr lang="tr-TR" sz="1400" b="1" dirty="0">
                <a:solidFill>
                  <a:schemeClr val="accent5">
                    <a:lumMod val="75000"/>
                  </a:schemeClr>
                </a:solidFill>
              </a:rPr>
              <a:t>/s</a:t>
            </a:r>
            <a:r>
              <a:rPr lang="tr-TR" sz="1400" dirty="0"/>
              <a:t>;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/>
          <a:srcRect l="27919" t="16402" r="2757" b="52072"/>
          <a:stretch/>
        </p:blipFill>
        <p:spPr>
          <a:xfrm>
            <a:off x="2215242" y="48165"/>
            <a:ext cx="7036525" cy="60089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/>
          <a:srcRect l="28305" t="68862" r="2758" b="6755"/>
          <a:stretch/>
        </p:blipFill>
        <p:spPr>
          <a:xfrm>
            <a:off x="2216330" y="1001484"/>
            <a:ext cx="6997335" cy="49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0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Aşağı Ok 1"/>
          <p:cNvSpPr/>
          <p:nvPr/>
        </p:nvSpPr>
        <p:spPr>
          <a:xfrm>
            <a:off x="2067338" y="1248354"/>
            <a:ext cx="1176794" cy="811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/>
              <a:t>Transfer </a:t>
            </a:r>
            <a:r>
              <a:rPr lang="tr-TR" sz="1100" dirty="0" err="1" smtClean="0"/>
              <a:t>fcn</a:t>
            </a:r>
            <a:r>
              <a:rPr lang="tr-TR" sz="1100" dirty="0" smtClean="0"/>
              <a:t> </a:t>
            </a:r>
            <a:endParaRPr lang="en-US" sz="1100" dirty="0"/>
          </a:p>
        </p:txBody>
      </p:sp>
      <p:sp>
        <p:nvSpPr>
          <p:cNvPr id="5" name="Aşağı Ok 4"/>
          <p:cNvSpPr/>
          <p:nvPr/>
        </p:nvSpPr>
        <p:spPr>
          <a:xfrm>
            <a:off x="3348824" y="1248353"/>
            <a:ext cx="1176794" cy="811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smtClean="0"/>
              <a:t>Transfer </a:t>
            </a:r>
            <a:r>
              <a:rPr lang="tr-TR" sz="1100" dirty="0" err="1" smtClean="0"/>
              <a:t>fcn</a:t>
            </a:r>
            <a:r>
              <a:rPr lang="tr-TR" sz="1100" dirty="0" smtClean="0"/>
              <a:t> </a:t>
            </a:r>
            <a:endParaRPr lang="en-US" sz="1100" dirty="0"/>
          </a:p>
        </p:txBody>
      </p:sp>
      <p:sp>
        <p:nvSpPr>
          <p:cNvPr id="6" name="Aşağı Ok 5"/>
          <p:cNvSpPr/>
          <p:nvPr/>
        </p:nvSpPr>
        <p:spPr>
          <a:xfrm>
            <a:off x="6228521" y="1248352"/>
            <a:ext cx="1176794" cy="811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err="1" smtClean="0"/>
              <a:t>scope</a:t>
            </a:r>
            <a:endParaRPr lang="en-US" sz="1100" dirty="0"/>
          </a:p>
        </p:txBody>
      </p:sp>
      <p:sp>
        <p:nvSpPr>
          <p:cNvPr id="7" name="Aşağı Ok 6"/>
          <p:cNvSpPr/>
          <p:nvPr/>
        </p:nvSpPr>
        <p:spPr>
          <a:xfrm rot="10800000">
            <a:off x="2736572" y="3237503"/>
            <a:ext cx="1176794" cy="811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err="1" smtClean="0"/>
              <a:t>gain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060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241</Words>
  <Application>Microsoft Office PowerPoint</Application>
  <PresentationFormat>Özel</PresentationFormat>
  <Paragraphs>23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Office Teması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Kullanıcısı</dc:creator>
  <cp:lastModifiedBy>Windows Kullanıcısı</cp:lastModifiedBy>
  <cp:revision>2</cp:revision>
  <dcterms:created xsi:type="dcterms:W3CDTF">2019-05-16T12:24:37Z</dcterms:created>
  <dcterms:modified xsi:type="dcterms:W3CDTF">2019-05-17T09:35:22Z</dcterms:modified>
</cp:coreProperties>
</file>