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0" r:id="rId5"/>
    <p:sldId id="266" r:id="rId6"/>
    <p:sldId id="258" r:id="rId7"/>
    <p:sldId id="268" r:id="rId8"/>
    <p:sldId id="269" r:id="rId9"/>
    <p:sldId id="267" r:id="rId10"/>
    <p:sldId id="270" r:id="rId11"/>
    <p:sldId id="271" r:id="rId12"/>
    <p:sldId id="272" r:id="rId13"/>
    <p:sldId id="259" r:id="rId14"/>
    <p:sldId id="273" r:id="rId15"/>
    <p:sldId id="274" r:id="rId16"/>
    <p:sldId id="275" r:id="rId17"/>
    <p:sldId id="265" r:id="rId18"/>
    <p:sldId id="276" r:id="rId19"/>
    <p:sldId id="277" r:id="rId20"/>
    <p:sldId id="278"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632D-FD8C-447B-A35B-091D6143A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597155-ADA8-4150-AFEA-CA345BBFED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5F698-1397-4594-8B7D-4179BC2873AE}"/>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5" name="Footer Placeholder 4">
            <a:extLst>
              <a:ext uri="{FF2B5EF4-FFF2-40B4-BE49-F238E27FC236}">
                <a16:creationId xmlns:a16="http://schemas.microsoft.com/office/drawing/2014/main" id="{056B4C7C-C83E-4501-8EE7-E5842426D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676B6-E22C-4122-8BF5-56ECAB495C85}"/>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14416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59A-9FCC-4477-AC48-D41D9AA457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3850E9-FF69-40DA-A897-51245E126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96CB5-CFBC-4478-868B-577F73D14638}"/>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5" name="Footer Placeholder 4">
            <a:extLst>
              <a:ext uri="{FF2B5EF4-FFF2-40B4-BE49-F238E27FC236}">
                <a16:creationId xmlns:a16="http://schemas.microsoft.com/office/drawing/2014/main" id="{5313769B-3997-49BF-B6E0-E0595D3D0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B7C28-2759-4B53-A729-3B9B455BC88D}"/>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51662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D2D67-8BEE-4453-9879-0CCC57FED4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28AE12-2DB2-4FDE-905C-3BF1CEC84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158B3-506F-403F-BB22-B35A6BB251FA}"/>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5" name="Footer Placeholder 4">
            <a:extLst>
              <a:ext uri="{FF2B5EF4-FFF2-40B4-BE49-F238E27FC236}">
                <a16:creationId xmlns:a16="http://schemas.microsoft.com/office/drawing/2014/main" id="{194FAC65-2631-4207-8C79-D57705A97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935E-2956-4295-915A-5508BC1AFFF0}"/>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381924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FDA5-5DC9-4EC1-A181-1BA1870F3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08A7C-4307-4151-9FE4-ADC16667F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57A79-D297-4873-95FD-C7791623C0E9}"/>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5" name="Footer Placeholder 4">
            <a:extLst>
              <a:ext uri="{FF2B5EF4-FFF2-40B4-BE49-F238E27FC236}">
                <a16:creationId xmlns:a16="http://schemas.microsoft.com/office/drawing/2014/main" id="{B6B38958-126C-4245-AC43-C4730E78E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4E2C5-9D40-4C91-B47C-33D245B31294}"/>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94303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EAA-A76E-4640-98AC-FB32DF212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5DB32C-4B4D-4424-93C3-2A3A2D70F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4B29C8-05F1-4C4F-A091-A50B7FDEBDA0}"/>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5" name="Footer Placeholder 4">
            <a:extLst>
              <a:ext uri="{FF2B5EF4-FFF2-40B4-BE49-F238E27FC236}">
                <a16:creationId xmlns:a16="http://schemas.microsoft.com/office/drawing/2014/main" id="{244CE4D6-996D-4003-AA1D-AB6A0BA8A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3BE75-02DD-4A95-81FE-233AFD0BC9CC}"/>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04427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DDF7-B162-445A-8191-BC015249E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043A4-DEF8-43D3-ACAE-ADE762974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E5CE68-05D4-4A9B-B7AE-9CC4E51AB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AC9788-3E49-443A-981B-D9E3F2CBC24A}"/>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6" name="Footer Placeholder 5">
            <a:extLst>
              <a:ext uri="{FF2B5EF4-FFF2-40B4-BE49-F238E27FC236}">
                <a16:creationId xmlns:a16="http://schemas.microsoft.com/office/drawing/2014/main" id="{789C7E0D-5263-40F0-A0AF-5CCDBAE21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013AE-A962-4A61-8605-C5BC712576C4}"/>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95893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C0BE-FE56-4479-8550-FE49355BA4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5BA7F-362A-4E44-B3AA-28AADAF91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9BA8DD-41DD-4809-BA61-7A6B1334C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539147-20F0-4793-AA41-92F626C63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7017C8-3C71-42C6-9AB4-FBEAFEDED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80F98-C64B-4B2A-B44F-731BA5C338D8}"/>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8" name="Footer Placeholder 7">
            <a:extLst>
              <a:ext uri="{FF2B5EF4-FFF2-40B4-BE49-F238E27FC236}">
                <a16:creationId xmlns:a16="http://schemas.microsoft.com/office/drawing/2014/main" id="{F75EC4C4-62DE-448F-AC11-6FB14781B8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15AD1-0B71-4F48-8D01-E90770894181}"/>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158593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6530-CBEA-4633-AF3D-7D411A0D7F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26F31E-9DC3-4EB6-B850-FE1BBAB7DAE1}"/>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4" name="Footer Placeholder 3">
            <a:extLst>
              <a:ext uri="{FF2B5EF4-FFF2-40B4-BE49-F238E27FC236}">
                <a16:creationId xmlns:a16="http://schemas.microsoft.com/office/drawing/2014/main" id="{92BF68E9-2752-4828-AD31-42C63B3765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BF2D92-A561-4AE8-BEE6-0B18C87BDBD7}"/>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73604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5A4AA-2BFB-424F-B782-84A05F423D5E}"/>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3" name="Footer Placeholder 2">
            <a:extLst>
              <a:ext uri="{FF2B5EF4-FFF2-40B4-BE49-F238E27FC236}">
                <a16:creationId xmlns:a16="http://schemas.microsoft.com/office/drawing/2014/main" id="{D2A72C94-98A4-4783-8A4F-7665ABBF48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6F082A-CF00-4AA6-8367-735F7E0E1E71}"/>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7705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192-B7B5-45EC-BC8D-689924E3F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534AAB-665F-4DB6-9BE0-8569F8877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95EB3-0FDB-49EA-B4A0-B4029D55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CDE78-56C5-46C7-938A-793A71F6AAC7}"/>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6" name="Footer Placeholder 5">
            <a:extLst>
              <a:ext uri="{FF2B5EF4-FFF2-40B4-BE49-F238E27FC236}">
                <a16:creationId xmlns:a16="http://schemas.microsoft.com/office/drawing/2014/main" id="{37D7381F-A3F2-4E36-97F9-F2A36F45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513EC-5FF3-4F79-87F6-F9EDD5244F37}"/>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333273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8408-4395-4495-907F-227E73CEE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66530-30BE-4CE6-B3B0-62648DEEB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94A875-82CB-4B24-824F-C53072DF7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D01F5-DAA9-47BA-A466-3F7A29F142A7}"/>
              </a:ext>
            </a:extLst>
          </p:cNvPr>
          <p:cNvSpPr>
            <a:spLocks noGrp="1"/>
          </p:cNvSpPr>
          <p:nvPr>
            <p:ph type="dt" sz="half" idx="10"/>
          </p:nvPr>
        </p:nvSpPr>
        <p:spPr/>
        <p:txBody>
          <a:bodyPr/>
          <a:lstStyle/>
          <a:p>
            <a:fld id="{F78FADD8-C4E9-43D7-B201-71868832C3CC}" type="datetimeFigureOut">
              <a:rPr lang="en-US" smtClean="0"/>
              <a:t>1/5/2025</a:t>
            </a:fld>
            <a:endParaRPr lang="en-US"/>
          </a:p>
        </p:txBody>
      </p:sp>
      <p:sp>
        <p:nvSpPr>
          <p:cNvPr id="6" name="Footer Placeholder 5">
            <a:extLst>
              <a:ext uri="{FF2B5EF4-FFF2-40B4-BE49-F238E27FC236}">
                <a16:creationId xmlns:a16="http://schemas.microsoft.com/office/drawing/2014/main" id="{719E92DA-79F1-4757-9437-0690587CC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89CFD-000A-4D4A-9022-B2F9298F0C4B}"/>
              </a:ext>
            </a:extLst>
          </p:cNvPr>
          <p:cNvSpPr>
            <a:spLocks noGrp="1"/>
          </p:cNvSpPr>
          <p:nvPr>
            <p:ph type="sldNum" sz="quarter" idx="12"/>
          </p:nvPr>
        </p:nvSpPr>
        <p:spPr/>
        <p:txBody>
          <a:bodyPr/>
          <a:lstStyle/>
          <a:p>
            <a:fld id="{6EF78716-5576-4404-B733-992B932B38E2}" type="slidenum">
              <a:rPr lang="en-US" smtClean="0"/>
              <a:t>‹#›</a:t>
            </a:fld>
            <a:endParaRPr lang="en-US"/>
          </a:p>
        </p:txBody>
      </p:sp>
    </p:spTree>
    <p:extLst>
      <p:ext uri="{BB962C8B-B14F-4D97-AF65-F5344CB8AC3E}">
        <p14:creationId xmlns:p14="http://schemas.microsoft.com/office/powerpoint/2010/main" val="215218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36CA34-071D-4AF2-A8A5-75609A2B1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1F82F5-AE87-407B-9C24-3EDBEFEC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0B79E-0DDE-49EE-A1D2-AA0F1565C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FADD8-C4E9-43D7-B201-71868832C3CC}" type="datetimeFigureOut">
              <a:rPr lang="en-US" smtClean="0"/>
              <a:t>1/5/2025</a:t>
            </a:fld>
            <a:endParaRPr lang="en-US"/>
          </a:p>
        </p:txBody>
      </p:sp>
      <p:sp>
        <p:nvSpPr>
          <p:cNvPr id="5" name="Footer Placeholder 4">
            <a:extLst>
              <a:ext uri="{FF2B5EF4-FFF2-40B4-BE49-F238E27FC236}">
                <a16:creationId xmlns:a16="http://schemas.microsoft.com/office/drawing/2014/main" id="{5A3425AE-026B-49D1-A345-61429DD42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075321-449D-4966-B939-C2BED6EB9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78716-5576-4404-B733-992B932B38E2}" type="slidenum">
              <a:rPr lang="en-US" smtClean="0"/>
              <a:t>‹#›</a:t>
            </a:fld>
            <a:endParaRPr lang="en-US"/>
          </a:p>
        </p:txBody>
      </p:sp>
    </p:spTree>
    <p:extLst>
      <p:ext uri="{BB962C8B-B14F-4D97-AF65-F5344CB8AC3E}">
        <p14:creationId xmlns:p14="http://schemas.microsoft.com/office/powerpoint/2010/main" val="119903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5E45B6-F2F5-4917-BDA6-A4AE6D43C881}"/>
              </a:ext>
            </a:extLst>
          </p:cNvPr>
          <p:cNvSpPr txBox="1">
            <a:spLocks/>
          </p:cNvSpPr>
          <p:nvPr/>
        </p:nvSpPr>
        <p:spPr>
          <a:xfrm>
            <a:off x="1725597" y="3059576"/>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E8C9A320-32FB-4C43-BC2A-F5EE6D588775}"/>
              </a:ext>
            </a:extLst>
          </p:cNvPr>
          <p:cNvSpPr txBox="1">
            <a:spLocks/>
          </p:cNvSpPr>
          <p:nvPr/>
        </p:nvSpPr>
        <p:spPr>
          <a:xfrm>
            <a:off x="203200" y="4737258"/>
            <a:ext cx="11714480"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Öğrenci Numarası: 19291094</a:t>
            </a: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Öğrenci Adı SOYADI: İ. Buğra DİNDAR</a:t>
            </a: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Danışman Adı SOYADI: İrem ÜLKÜ</a:t>
            </a:r>
            <a:endPar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2ADF1E78-5BA3-4DFB-9B71-F0FFCFB12C42}"/>
              </a:ext>
            </a:extLst>
          </p:cNvPr>
          <p:cNvSpPr txBox="1">
            <a:spLocks/>
          </p:cNvSpPr>
          <p:nvPr/>
        </p:nvSpPr>
        <p:spPr>
          <a:xfrm>
            <a:off x="1725597" y="643730"/>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ÜNİVERSİTESİ</a:t>
            </a:r>
          </a:p>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BİLGİSAYAR MÜHENDİSLİĞİ</a:t>
            </a:r>
            <a:endPar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11E6D385-C399-4785-881C-62AB229B3A5B}"/>
              </a:ext>
            </a:extLst>
          </p:cNvPr>
          <p:cNvSpPr txBox="1">
            <a:spLocks/>
          </p:cNvSpPr>
          <p:nvPr/>
        </p:nvSpPr>
        <p:spPr>
          <a:xfrm>
            <a:off x="4009747" y="6062821"/>
            <a:ext cx="4172505" cy="702188"/>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tarih</a:t>
            </a:r>
          </a:p>
        </p:txBody>
      </p:sp>
      <p:sp>
        <p:nvSpPr>
          <p:cNvPr id="3" name="Metin kutusu 2">
            <a:extLst>
              <a:ext uri="{FF2B5EF4-FFF2-40B4-BE49-F238E27FC236}">
                <a16:creationId xmlns:a16="http://schemas.microsoft.com/office/drawing/2014/main" id="{4BE0BBED-0756-2982-EB60-8D45B8FC488F}"/>
              </a:ext>
            </a:extLst>
          </p:cNvPr>
          <p:cNvSpPr txBox="1"/>
          <p:nvPr/>
        </p:nvSpPr>
        <p:spPr>
          <a:xfrm>
            <a:off x="414867" y="3105835"/>
            <a:ext cx="11353800" cy="1200329"/>
          </a:xfrm>
          <a:prstGeom prst="rect">
            <a:avLst/>
          </a:prstGeom>
          <a:noFill/>
        </p:spPr>
        <p:txBody>
          <a:bodyPr wrap="square">
            <a:spAutoFit/>
          </a:bodyPr>
          <a:lstStyle/>
          <a:p>
            <a:r>
              <a:rPr lang="tr-TR" sz="3600" dirty="0" err="1"/>
              <a:t>Artificial</a:t>
            </a:r>
            <a:r>
              <a:rPr lang="tr-TR" sz="3600" dirty="0"/>
              <a:t> </a:t>
            </a:r>
            <a:r>
              <a:rPr lang="tr-TR" sz="3600" dirty="0" err="1"/>
              <a:t>Intelligence</a:t>
            </a:r>
            <a:r>
              <a:rPr lang="tr-TR" sz="3600" dirty="0"/>
              <a:t> </a:t>
            </a:r>
            <a:r>
              <a:rPr lang="tr-TR" sz="3600" dirty="0" err="1"/>
              <a:t>and</a:t>
            </a:r>
            <a:r>
              <a:rPr lang="tr-TR" sz="3600" dirty="0"/>
              <a:t> Image </a:t>
            </a:r>
            <a:r>
              <a:rPr lang="tr-TR" sz="3600" dirty="0" err="1"/>
              <a:t>Based</a:t>
            </a:r>
            <a:r>
              <a:rPr lang="tr-TR" sz="3600" dirty="0"/>
              <a:t> </a:t>
            </a:r>
            <a:r>
              <a:rPr lang="tr-TR" sz="3600" dirty="0" err="1"/>
              <a:t>Face</a:t>
            </a:r>
            <a:r>
              <a:rPr lang="tr-TR" sz="3600" dirty="0"/>
              <a:t> </a:t>
            </a:r>
            <a:r>
              <a:rPr lang="tr-TR" sz="3600" dirty="0" err="1"/>
              <a:t>Expression</a:t>
            </a:r>
            <a:r>
              <a:rPr lang="tr-TR" sz="3600" dirty="0"/>
              <a:t> </a:t>
            </a:r>
            <a:r>
              <a:rPr lang="tr-TR" sz="3600" dirty="0" err="1"/>
              <a:t>Recognition</a:t>
            </a:r>
            <a:r>
              <a:rPr lang="tr-TR" sz="3600" dirty="0"/>
              <a:t> </a:t>
            </a:r>
            <a:r>
              <a:rPr lang="tr-TR" sz="3600" dirty="0" err="1"/>
              <a:t>System</a:t>
            </a:r>
            <a:endParaRPr lang="tr-TR" sz="3600" dirty="0"/>
          </a:p>
        </p:txBody>
      </p:sp>
    </p:spTree>
    <p:extLst>
      <p:ext uri="{BB962C8B-B14F-4D97-AF65-F5344CB8AC3E}">
        <p14:creationId xmlns:p14="http://schemas.microsoft.com/office/powerpoint/2010/main" val="374407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C5557A-ECAA-E66B-FF7B-FD08A0932715}"/>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MATERYAL ve YÖNTEM</a:t>
            </a:r>
            <a:endParaRPr lang="tr-TR" dirty="0"/>
          </a:p>
        </p:txBody>
      </p:sp>
      <p:sp>
        <p:nvSpPr>
          <p:cNvPr id="3" name="İçerik Yer Tutucusu 2">
            <a:extLst>
              <a:ext uri="{FF2B5EF4-FFF2-40B4-BE49-F238E27FC236}">
                <a16:creationId xmlns:a16="http://schemas.microsoft.com/office/drawing/2014/main" id="{CBF88B08-BCD2-446D-CCA6-80D79965743A}"/>
              </a:ext>
            </a:extLst>
          </p:cNvPr>
          <p:cNvSpPr>
            <a:spLocks noGrp="1"/>
          </p:cNvSpPr>
          <p:nvPr>
            <p:ph idx="1"/>
          </p:nvPr>
        </p:nvSpPr>
        <p:spPr/>
        <p:txBody>
          <a:bodyPr/>
          <a:lstStyle/>
          <a:p>
            <a:pPr marL="0" indent="0">
              <a:buNone/>
            </a:pPr>
            <a:r>
              <a:rPr lang="tr-TR" b="1" dirty="0"/>
              <a:t>3.4.1 Veri Hazırlığı</a:t>
            </a:r>
          </a:p>
          <a:p>
            <a:pPr marL="0" indent="0">
              <a:buNone/>
            </a:pPr>
            <a:r>
              <a:rPr lang="tr-TR" sz="1800" dirty="0"/>
              <a:t>Yöntemin ilk aşaması, veri setinin uygun şekilde işlenmesidir. Bu adımlar şunları içermektedir:</a:t>
            </a:r>
          </a:p>
          <a:p>
            <a:r>
              <a:rPr lang="tr-TR" sz="1800" dirty="0"/>
              <a:t>Veri Setinin İncelenmesi: Veri setindeki yüz ifadeleri ve sınıflar analiz edilmiştir. Veri dengesizliği (örneğin, bazı sınıfların diğerlerine göre daha az örneğe sahip olması) tespit edilmiştir.</a:t>
            </a:r>
          </a:p>
          <a:p>
            <a:r>
              <a:rPr lang="tr-TR" sz="1800" dirty="0"/>
              <a:t>Ön İşleme:</a:t>
            </a:r>
          </a:p>
          <a:p>
            <a:pPr lvl="1"/>
            <a:r>
              <a:rPr lang="tr-TR" sz="1600" dirty="0"/>
              <a:t>Görüntüler 48x48 piksel boyutunda gri tonlamaya dönüştürülmüştür.</a:t>
            </a:r>
          </a:p>
          <a:p>
            <a:pPr lvl="1"/>
            <a:r>
              <a:rPr lang="tr-TR" sz="1600" dirty="0"/>
              <a:t>Veri artırma (data </a:t>
            </a:r>
            <a:r>
              <a:rPr lang="tr-TR" sz="1600" dirty="0" err="1"/>
              <a:t>augmentation</a:t>
            </a:r>
            <a:r>
              <a:rPr lang="tr-TR" sz="1600" dirty="0"/>
              <a:t>) teknikleri uygulanarak, modelin daha genelleştirilebilir hale gelmesi sağlanmıştır. Örneğin:</a:t>
            </a:r>
          </a:p>
          <a:p>
            <a:pPr lvl="2"/>
            <a:r>
              <a:rPr lang="tr-TR" sz="1600" dirty="0"/>
              <a:t>Görüntülerin döndürülmesi,</a:t>
            </a:r>
          </a:p>
          <a:p>
            <a:pPr lvl="2"/>
            <a:r>
              <a:rPr lang="tr-TR" sz="1600" dirty="0"/>
              <a:t>Yatay olarak çevrilmesi,</a:t>
            </a:r>
          </a:p>
          <a:p>
            <a:pPr lvl="2"/>
            <a:r>
              <a:rPr lang="tr-TR" sz="1600" dirty="0"/>
              <a:t>Ölçeklendirme ve bulanıklaştırma.</a:t>
            </a:r>
          </a:p>
        </p:txBody>
      </p:sp>
    </p:spTree>
    <p:extLst>
      <p:ext uri="{BB962C8B-B14F-4D97-AF65-F5344CB8AC3E}">
        <p14:creationId xmlns:p14="http://schemas.microsoft.com/office/powerpoint/2010/main" val="276357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AC9009-9A70-6DF9-F4E9-91BEEF90B5F5}"/>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MATERYAL ve YÖNTEM</a:t>
            </a:r>
            <a:endParaRPr lang="tr-TR" dirty="0"/>
          </a:p>
        </p:txBody>
      </p:sp>
      <p:sp>
        <p:nvSpPr>
          <p:cNvPr id="3" name="İçerik Yer Tutucusu 2">
            <a:extLst>
              <a:ext uri="{FF2B5EF4-FFF2-40B4-BE49-F238E27FC236}">
                <a16:creationId xmlns:a16="http://schemas.microsoft.com/office/drawing/2014/main" id="{4712CFF0-FA80-73BA-482C-481210E4C134}"/>
              </a:ext>
            </a:extLst>
          </p:cNvPr>
          <p:cNvSpPr>
            <a:spLocks noGrp="1"/>
          </p:cNvSpPr>
          <p:nvPr>
            <p:ph idx="1"/>
          </p:nvPr>
        </p:nvSpPr>
        <p:spPr/>
        <p:txBody>
          <a:bodyPr/>
          <a:lstStyle/>
          <a:p>
            <a:r>
              <a:rPr lang="tr-TR" dirty="0"/>
              <a:t>3.4.2. Model Mimarisinin Tasarımı</a:t>
            </a:r>
          </a:p>
          <a:p>
            <a:pPr marL="0" indent="0">
              <a:buNone/>
            </a:pPr>
            <a:r>
              <a:rPr lang="tr-TR" sz="1800" dirty="0"/>
              <a:t>Bu çalışmada bir </a:t>
            </a:r>
            <a:r>
              <a:rPr lang="tr-TR" sz="1800" dirty="0" err="1"/>
              <a:t>Konvolüsyonel</a:t>
            </a:r>
            <a:r>
              <a:rPr lang="tr-TR" sz="1800" dirty="0"/>
              <a:t> Sinir Ağı (CNN) mimarisi kullanılmıştır. CNN, özellikle görüntü verilerinde başarılı sonuçlar veren bir derin öğrenme </a:t>
            </a:r>
            <a:r>
              <a:rPr lang="tr-TR" sz="1800" dirty="0" err="1"/>
              <a:t>algoritmasıdır.Modelin</a:t>
            </a:r>
            <a:r>
              <a:rPr lang="tr-TR" sz="1800" dirty="0"/>
              <a:t> Katmanları:</a:t>
            </a:r>
          </a:p>
          <a:p>
            <a:r>
              <a:rPr lang="tr-TR" sz="1800" dirty="0"/>
              <a:t>Giriş Katmanı: 48x48 piksel görüntü girişleri.</a:t>
            </a:r>
          </a:p>
          <a:p>
            <a:r>
              <a:rPr lang="tr-TR" sz="1800" dirty="0"/>
              <a:t>Konvolüsyon Katmanları: Görüntüden özelliklerin çıkarılmasını sağlar.</a:t>
            </a:r>
          </a:p>
          <a:p>
            <a:r>
              <a:rPr lang="tr-TR" sz="1800" dirty="0"/>
              <a:t>Havuzlama (</a:t>
            </a:r>
            <a:r>
              <a:rPr lang="tr-TR" sz="1800" dirty="0" err="1"/>
              <a:t>Pooling</a:t>
            </a:r>
            <a:r>
              <a:rPr lang="tr-TR" sz="1800" dirty="0"/>
              <a:t>) Katmanları: Özelliklerin boyutunu küçülterek işlem süresini hızlandırır.</a:t>
            </a:r>
          </a:p>
          <a:p>
            <a:r>
              <a:rPr lang="tr-TR" sz="1800" dirty="0"/>
              <a:t>Tam Bağlantılı (</a:t>
            </a:r>
            <a:r>
              <a:rPr lang="tr-TR" sz="1800" dirty="0" err="1"/>
              <a:t>Fully</a:t>
            </a:r>
            <a:r>
              <a:rPr lang="tr-TR" sz="1800" dirty="0"/>
              <a:t> </a:t>
            </a:r>
            <a:r>
              <a:rPr lang="tr-TR" sz="1800" dirty="0" err="1"/>
              <a:t>Connected</a:t>
            </a:r>
            <a:r>
              <a:rPr lang="tr-TR" sz="1800" dirty="0"/>
              <a:t>) Katmanlar: Özelliklerin sınıflandırılması için kullanılır.</a:t>
            </a:r>
          </a:p>
          <a:p>
            <a:r>
              <a:rPr lang="tr-TR" sz="1800" dirty="0"/>
              <a:t>Aktivasyon Fonksiyonu: </a:t>
            </a:r>
            <a:r>
              <a:rPr lang="tr-TR" sz="1800" dirty="0" err="1"/>
              <a:t>ReLU</a:t>
            </a:r>
            <a:r>
              <a:rPr lang="tr-TR" sz="1800" dirty="0"/>
              <a:t> aktivasyon fonksiyonu kullanılmıştır. Çıkış katmanında ise her bir yüz ifadesini temsil eden sınıflar için </a:t>
            </a:r>
            <a:r>
              <a:rPr lang="tr-TR" sz="1800" dirty="0" err="1"/>
              <a:t>softmax</a:t>
            </a:r>
            <a:r>
              <a:rPr lang="tr-TR" sz="1800" dirty="0"/>
              <a:t> fonksiyonu tercih edilmiştir.</a:t>
            </a:r>
          </a:p>
        </p:txBody>
      </p:sp>
    </p:spTree>
    <p:extLst>
      <p:ext uri="{BB962C8B-B14F-4D97-AF65-F5344CB8AC3E}">
        <p14:creationId xmlns:p14="http://schemas.microsoft.com/office/powerpoint/2010/main" val="3369523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C6235F-5BED-75FE-1B72-481409268DFD}"/>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MATERYAL ve YÖNTEM</a:t>
            </a:r>
            <a:endParaRPr lang="tr-TR" dirty="0"/>
          </a:p>
        </p:txBody>
      </p:sp>
      <p:sp>
        <p:nvSpPr>
          <p:cNvPr id="3" name="İçerik Yer Tutucusu 2">
            <a:extLst>
              <a:ext uri="{FF2B5EF4-FFF2-40B4-BE49-F238E27FC236}">
                <a16:creationId xmlns:a16="http://schemas.microsoft.com/office/drawing/2014/main" id="{F5BE50BD-E8F3-413C-058B-C40FE42D2CAC}"/>
              </a:ext>
            </a:extLst>
          </p:cNvPr>
          <p:cNvSpPr>
            <a:spLocks noGrp="1"/>
          </p:cNvSpPr>
          <p:nvPr>
            <p:ph idx="1"/>
          </p:nvPr>
        </p:nvSpPr>
        <p:spPr/>
        <p:txBody>
          <a:bodyPr/>
          <a:lstStyle/>
          <a:p>
            <a:r>
              <a:rPr lang="tr-TR" dirty="0"/>
              <a:t>3.4.3 Modelin Eğitimi</a:t>
            </a:r>
          </a:p>
          <a:p>
            <a:r>
              <a:rPr lang="tr-TR" sz="1800" dirty="0"/>
              <a:t>Modelin eğitimi, Google </a:t>
            </a:r>
            <a:r>
              <a:rPr lang="tr-TR" sz="1800" dirty="0" err="1"/>
              <a:t>Colab</a:t>
            </a:r>
            <a:r>
              <a:rPr lang="tr-TR" sz="1800" dirty="0"/>
              <a:t> platformunda gerçekleştirilmiştir. Eğitim sürecinde aşağıdaki adımlar uygulanmıştır:</a:t>
            </a:r>
          </a:p>
          <a:p>
            <a:r>
              <a:rPr lang="tr-TR" sz="1800" dirty="0"/>
              <a:t>Optimizasyon Algoritması: Adam optimizasyon algoritması tercih edilmiştir.</a:t>
            </a:r>
          </a:p>
          <a:p>
            <a:r>
              <a:rPr lang="tr-TR" sz="1800" dirty="0"/>
              <a:t>Kayıp Fonksiyonu: </a:t>
            </a:r>
            <a:r>
              <a:rPr lang="tr-TR" sz="1800" dirty="0" err="1"/>
              <a:t>Categorical</a:t>
            </a:r>
            <a:r>
              <a:rPr lang="tr-TR" sz="1800" dirty="0"/>
              <a:t> </a:t>
            </a:r>
            <a:r>
              <a:rPr lang="tr-TR" sz="1800" dirty="0" err="1"/>
              <a:t>Crossentropy</a:t>
            </a:r>
            <a:r>
              <a:rPr lang="tr-TR" sz="1800" dirty="0"/>
              <a:t> fonksiyonu kullanılmıştır.</a:t>
            </a:r>
          </a:p>
          <a:p>
            <a:r>
              <a:rPr lang="tr-TR" sz="1800" dirty="0"/>
              <a:t>Eğitim Ayarları:</a:t>
            </a:r>
          </a:p>
          <a:p>
            <a:pPr lvl="1"/>
            <a:r>
              <a:rPr lang="tr-TR" sz="1800" dirty="0"/>
              <a:t>Eğitim </a:t>
            </a:r>
            <a:r>
              <a:rPr lang="tr-TR" sz="1800" dirty="0" err="1"/>
              <a:t>Epoch</a:t>
            </a:r>
            <a:r>
              <a:rPr lang="tr-TR" sz="1800" dirty="0"/>
              <a:t> Sayısı: 100</a:t>
            </a:r>
          </a:p>
          <a:p>
            <a:pPr lvl="1"/>
            <a:r>
              <a:rPr lang="tr-TR" sz="1800" dirty="0" err="1"/>
              <a:t>Batch</a:t>
            </a:r>
            <a:r>
              <a:rPr lang="tr-TR" sz="1800" dirty="0"/>
              <a:t> Boyutu: 32</a:t>
            </a:r>
          </a:p>
          <a:p>
            <a:endParaRPr lang="tr-TR" sz="1800" dirty="0"/>
          </a:p>
          <a:p>
            <a:pPr marL="0" indent="0">
              <a:buNone/>
            </a:pPr>
            <a:r>
              <a:rPr lang="tr-TR" sz="1800" dirty="0"/>
              <a:t>Eğitim sırasında model doğruluğu ve kayıp değerleri düzenli olarak izlenmiştir.</a:t>
            </a:r>
          </a:p>
        </p:txBody>
      </p:sp>
    </p:spTree>
    <p:extLst>
      <p:ext uri="{BB962C8B-B14F-4D97-AF65-F5344CB8AC3E}">
        <p14:creationId xmlns:p14="http://schemas.microsoft.com/office/powerpoint/2010/main" val="293549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UYGULAMA</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marL="0" indent="0" algn="just">
              <a:spcAft>
                <a:spcPts val="1800"/>
              </a:spcAft>
              <a:buNone/>
            </a:pPr>
            <a:r>
              <a:rPr lang="tr-TR" sz="1800" dirty="0">
                <a:latin typeface="Times New Roman" panose="02020603050405020304" pitchFamily="18" charset="0"/>
                <a:cs typeface="Times New Roman" panose="02020603050405020304" pitchFamily="18" charset="0"/>
              </a:rPr>
              <a:t>Modelin performansı aşağıdaki metrikler kullanılarak değerlendirildi:</a:t>
            </a:r>
          </a:p>
          <a:p>
            <a:pPr marL="0" indent="0" algn="just">
              <a:spcAft>
                <a:spcPts val="1800"/>
              </a:spcAft>
              <a:buNone/>
            </a:pPr>
            <a:r>
              <a:rPr lang="tr-TR" sz="1800" dirty="0">
                <a:latin typeface="Times New Roman" panose="02020603050405020304" pitchFamily="18" charset="0"/>
                <a:cs typeface="Times New Roman" panose="02020603050405020304" pitchFamily="18" charset="0"/>
              </a:rPr>
              <a:t>1)Karışıklık Matrisi</a:t>
            </a:r>
          </a:p>
          <a:p>
            <a:pPr marL="0" indent="0" algn="just">
              <a:spcAft>
                <a:spcPts val="1800"/>
              </a:spcAft>
              <a:buNone/>
            </a:pPr>
            <a:r>
              <a:rPr lang="tr-TR" sz="1800" dirty="0">
                <a:latin typeface="Times New Roman" panose="02020603050405020304" pitchFamily="18" charset="0"/>
                <a:cs typeface="Times New Roman" panose="02020603050405020304" pitchFamily="18" charset="0"/>
              </a:rPr>
              <a:t>2)Doğruluk ve Kayıp Grafiklerinin Analizi</a:t>
            </a:r>
          </a:p>
        </p:txBody>
      </p:sp>
    </p:spTree>
    <p:extLst>
      <p:ext uri="{BB962C8B-B14F-4D97-AF65-F5344CB8AC3E}">
        <p14:creationId xmlns:p14="http://schemas.microsoft.com/office/powerpoint/2010/main" val="267055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3F695F-E82E-0D8D-3AF5-646923E7F47C}"/>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UYGULAMA</a:t>
            </a:r>
            <a:endParaRPr lang="tr-TR" dirty="0"/>
          </a:p>
        </p:txBody>
      </p:sp>
      <p:sp>
        <p:nvSpPr>
          <p:cNvPr id="3" name="İçerik Yer Tutucusu 2">
            <a:extLst>
              <a:ext uri="{FF2B5EF4-FFF2-40B4-BE49-F238E27FC236}">
                <a16:creationId xmlns:a16="http://schemas.microsoft.com/office/drawing/2014/main" id="{01E9D600-C114-B8C5-B8A2-86727C6CB111}"/>
              </a:ext>
            </a:extLst>
          </p:cNvPr>
          <p:cNvSpPr>
            <a:spLocks noGrp="1"/>
          </p:cNvSpPr>
          <p:nvPr>
            <p:ph idx="1"/>
          </p:nvPr>
        </p:nvSpPr>
        <p:spPr/>
        <p:txBody>
          <a:bodyPr/>
          <a:lstStyle/>
          <a:p>
            <a:r>
              <a:rPr lang="tr-TR" dirty="0"/>
              <a:t>4.1 Karışıklık Matrisi</a:t>
            </a:r>
          </a:p>
        </p:txBody>
      </p:sp>
      <p:pic>
        <p:nvPicPr>
          <p:cNvPr id="5" name="Resim 4" descr="metin, ekran görüntüsü, sayı, numara, yazı tipi içeren bir resim&#10;&#10;Açıklama otomatik olarak oluşturuldu">
            <a:extLst>
              <a:ext uri="{FF2B5EF4-FFF2-40B4-BE49-F238E27FC236}">
                <a16:creationId xmlns:a16="http://schemas.microsoft.com/office/drawing/2014/main" id="{3169ED03-744A-E9D4-EA9B-D18AF6DF5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44321"/>
            <a:ext cx="4529667" cy="3883657"/>
          </a:xfrm>
          <a:prstGeom prst="rect">
            <a:avLst/>
          </a:prstGeom>
        </p:spPr>
      </p:pic>
      <p:sp>
        <p:nvSpPr>
          <p:cNvPr id="7" name="Metin kutusu 6">
            <a:extLst>
              <a:ext uri="{FF2B5EF4-FFF2-40B4-BE49-F238E27FC236}">
                <a16:creationId xmlns:a16="http://schemas.microsoft.com/office/drawing/2014/main" id="{004BFFAE-EAA1-771A-368C-84F5126D49F3}"/>
              </a:ext>
            </a:extLst>
          </p:cNvPr>
          <p:cNvSpPr txBox="1"/>
          <p:nvPr/>
        </p:nvSpPr>
        <p:spPr>
          <a:xfrm>
            <a:off x="5672666" y="3124131"/>
            <a:ext cx="6096000" cy="1754326"/>
          </a:xfrm>
          <a:prstGeom prst="rect">
            <a:avLst/>
          </a:prstGeom>
          <a:noFill/>
        </p:spPr>
        <p:txBody>
          <a:bodyPr wrap="square">
            <a:spAutoFit/>
          </a:bodyPr>
          <a:lstStyle/>
          <a:p>
            <a:r>
              <a:rPr lang="tr-TR" dirty="0"/>
              <a:t>Modelin sınıflandırma doğruluğu, karışıklık matrisi üzerinden analiz edildi. Örneğin:</a:t>
            </a:r>
          </a:p>
          <a:p>
            <a:pPr>
              <a:buFont typeface="Arial" panose="020B0604020202020204" pitchFamily="34" charset="0"/>
              <a:buChar char="•"/>
            </a:pPr>
            <a:r>
              <a:rPr lang="tr-TR" dirty="0"/>
              <a:t>Mutlu ifadelerin doğru tespit oranı yüksekken, korkmuş ve üzgün ifadelerde bazı yanlış sınıflandırmalar gözlendi.</a:t>
            </a:r>
          </a:p>
          <a:p>
            <a:pPr>
              <a:buFont typeface="Arial" panose="020B0604020202020204" pitchFamily="34" charset="0"/>
              <a:buChar char="•"/>
            </a:pPr>
            <a:r>
              <a:rPr lang="tr-TR" dirty="0"/>
              <a:t>Genel doğruluk oranı, modelin yüz ifadelerini büyük ölçüde başarılı bir şekilde ayırt edebildiğini gösterdi.</a:t>
            </a:r>
          </a:p>
        </p:txBody>
      </p:sp>
    </p:spTree>
    <p:extLst>
      <p:ext uri="{BB962C8B-B14F-4D97-AF65-F5344CB8AC3E}">
        <p14:creationId xmlns:p14="http://schemas.microsoft.com/office/powerpoint/2010/main" val="225242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91E55B-5A5F-FD06-7F01-120E9AC40827}"/>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UYGULAMA</a:t>
            </a:r>
            <a:endParaRPr lang="tr-TR" dirty="0"/>
          </a:p>
        </p:txBody>
      </p:sp>
      <p:sp>
        <p:nvSpPr>
          <p:cNvPr id="3" name="İçerik Yer Tutucusu 2">
            <a:extLst>
              <a:ext uri="{FF2B5EF4-FFF2-40B4-BE49-F238E27FC236}">
                <a16:creationId xmlns:a16="http://schemas.microsoft.com/office/drawing/2014/main" id="{D64E04E9-41B5-1577-84B5-993544CFD199}"/>
              </a:ext>
            </a:extLst>
          </p:cNvPr>
          <p:cNvSpPr>
            <a:spLocks noGrp="1"/>
          </p:cNvSpPr>
          <p:nvPr>
            <p:ph idx="1"/>
          </p:nvPr>
        </p:nvSpPr>
        <p:spPr/>
        <p:txBody>
          <a:bodyPr/>
          <a:lstStyle/>
          <a:p>
            <a:r>
              <a:rPr lang="tr-TR" dirty="0"/>
              <a:t>4.2 Doğruluk ve Kayıp Grafiklerinin Analizi</a:t>
            </a:r>
          </a:p>
        </p:txBody>
      </p:sp>
      <p:pic>
        <p:nvPicPr>
          <p:cNvPr id="5" name="Resim 4" descr="metin, ekran görüntüsü, öykü gelişim çizgisi; kumpas; grafiğini çıkarma, diyagram içeren bir resim&#10;&#10;Açıklama otomatik olarak oluşturuldu">
            <a:extLst>
              <a:ext uri="{FF2B5EF4-FFF2-40B4-BE49-F238E27FC236}">
                <a16:creationId xmlns:a16="http://schemas.microsoft.com/office/drawing/2014/main" id="{E0ECBEC7-6CAF-37E3-1DE6-D24662BDB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8303"/>
            <a:ext cx="4094839" cy="3285981"/>
          </a:xfrm>
          <a:prstGeom prst="rect">
            <a:avLst/>
          </a:prstGeom>
        </p:spPr>
      </p:pic>
      <p:pic>
        <p:nvPicPr>
          <p:cNvPr id="7" name="Resim 6" descr="metin, ekran görüntüsü, öykü gelişim çizgisi; kumpas; grafiğini çıkarma, çizgi içeren bir resim&#10;&#10;Açıklama otomatik olarak oluşturuldu">
            <a:extLst>
              <a:ext uri="{FF2B5EF4-FFF2-40B4-BE49-F238E27FC236}">
                <a16:creationId xmlns:a16="http://schemas.microsoft.com/office/drawing/2014/main" id="{1EF6F1EE-8DC0-B3A2-4117-579F6A1DB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235" y="2358303"/>
            <a:ext cx="4094837" cy="3285981"/>
          </a:xfrm>
          <a:prstGeom prst="rect">
            <a:avLst/>
          </a:prstGeom>
        </p:spPr>
      </p:pic>
      <p:sp>
        <p:nvSpPr>
          <p:cNvPr id="9" name="Metin kutusu 8">
            <a:extLst>
              <a:ext uri="{FF2B5EF4-FFF2-40B4-BE49-F238E27FC236}">
                <a16:creationId xmlns:a16="http://schemas.microsoft.com/office/drawing/2014/main" id="{D2E0CD47-B9EB-967A-8788-3AE6EB3F4D40}"/>
              </a:ext>
            </a:extLst>
          </p:cNvPr>
          <p:cNvSpPr txBox="1"/>
          <p:nvPr/>
        </p:nvSpPr>
        <p:spPr>
          <a:xfrm>
            <a:off x="8466468" y="2599265"/>
            <a:ext cx="3513865" cy="1754326"/>
          </a:xfrm>
          <a:prstGeom prst="rect">
            <a:avLst/>
          </a:prstGeom>
          <a:noFill/>
        </p:spPr>
        <p:txBody>
          <a:bodyPr wrap="square">
            <a:spAutoFit/>
          </a:bodyPr>
          <a:lstStyle/>
          <a:p>
            <a:r>
              <a:rPr lang="tr-TR" dirty="0"/>
              <a:t>Modelin eğitimi sırasında doğruluk oranında düzenli bir artış gözlenirken, kayıp değerlerinde düşüş sağlandı. Bu, modelin başarılı bir şekilde öğrenme gerçekleştirdiğini doğrulamaktadır.</a:t>
            </a:r>
          </a:p>
        </p:txBody>
      </p:sp>
    </p:spTree>
    <p:extLst>
      <p:ext uri="{BB962C8B-B14F-4D97-AF65-F5344CB8AC3E}">
        <p14:creationId xmlns:p14="http://schemas.microsoft.com/office/powerpoint/2010/main" val="4255747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A6FC71-DD2B-15AE-D1E9-1A2339D455C3}"/>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 UYGULAMA</a:t>
            </a:r>
            <a:endParaRPr lang="tr-TR" dirty="0"/>
          </a:p>
        </p:txBody>
      </p:sp>
      <p:pic>
        <p:nvPicPr>
          <p:cNvPr id="5" name="İçerik Yer Tutucusu 4" descr="insan yüzü, oğlan, kişi, şahıs, kolaj içeren bir resim&#10;&#10;Açıklama otomatik olarak oluşturuldu">
            <a:extLst>
              <a:ext uri="{FF2B5EF4-FFF2-40B4-BE49-F238E27FC236}">
                <a16:creationId xmlns:a16="http://schemas.microsoft.com/office/drawing/2014/main" id="{14846A6A-AA0F-0112-22E6-FF55D6FED9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253" y="2199792"/>
            <a:ext cx="7055828" cy="3972407"/>
          </a:xfrm>
        </p:spPr>
      </p:pic>
    </p:spTree>
    <p:extLst>
      <p:ext uri="{BB962C8B-B14F-4D97-AF65-F5344CB8AC3E}">
        <p14:creationId xmlns:p14="http://schemas.microsoft.com/office/powerpoint/2010/main" val="296192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SONUÇ</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marL="0" indent="0" algn="just">
              <a:spcAft>
                <a:spcPts val="1800"/>
              </a:spcAft>
              <a:buNone/>
            </a:pPr>
            <a:r>
              <a:rPr lang="tr-TR" sz="1800" dirty="0">
                <a:latin typeface="Times New Roman" panose="02020603050405020304" pitchFamily="18" charset="0"/>
                <a:cs typeface="Times New Roman" panose="02020603050405020304" pitchFamily="18" charset="0"/>
              </a:rPr>
              <a:t>Bu proje, yapay zeka ve derin öğrenme tekniklerini kullanarak yüz ifadelerinin tanınması alanında bir çözüm geliştirmeyi amaçlamış ve bu doğrultuda başarılı sonuçlar elde edilmiştir. Çalışma boyunca, yedi temel yüz ifadesinin sınıflandırılması gerçekleştirilmiş ve sistem gerçek zamanlı olarak uygulanabilir bir yapıya ulaşmıştır. Bununla birlikte, proje kapsamında elde edilen bulgular, gelecekte yapılabilecek geliştirmeler için birçok fırsat sunmaktadır.</a:t>
            </a:r>
          </a:p>
        </p:txBody>
      </p:sp>
    </p:spTree>
    <p:extLst>
      <p:ext uri="{BB962C8B-B14F-4D97-AF65-F5344CB8AC3E}">
        <p14:creationId xmlns:p14="http://schemas.microsoft.com/office/powerpoint/2010/main" val="3343512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EADE24-58D6-77F3-FF1D-2CADFA5FD32B}"/>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SONUÇ</a:t>
            </a:r>
            <a:endParaRPr lang="tr-TR" dirty="0"/>
          </a:p>
        </p:txBody>
      </p:sp>
      <p:sp>
        <p:nvSpPr>
          <p:cNvPr id="3" name="İçerik Yer Tutucusu 2">
            <a:extLst>
              <a:ext uri="{FF2B5EF4-FFF2-40B4-BE49-F238E27FC236}">
                <a16:creationId xmlns:a16="http://schemas.microsoft.com/office/drawing/2014/main" id="{FAEE43D5-65FF-7033-1F65-BE699C0AB413}"/>
              </a:ext>
            </a:extLst>
          </p:cNvPr>
          <p:cNvSpPr>
            <a:spLocks noGrp="1"/>
          </p:cNvSpPr>
          <p:nvPr>
            <p:ph idx="1"/>
          </p:nvPr>
        </p:nvSpPr>
        <p:spPr/>
        <p:txBody>
          <a:bodyPr/>
          <a:lstStyle/>
          <a:p>
            <a:r>
              <a:rPr lang="tr-TR" dirty="0"/>
              <a:t>5.1 Projenin Genel Değerlendirmesi</a:t>
            </a:r>
          </a:p>
          <a:p>
            <a:r>
              <a:rPr lang="tr-TR" sz="1800" dirty="0"/>
              <a:t>Başarılar:</a:t>
            </a:r>
          </a:p>
          <a:p>
            <a:pPr lvl="1"/>
            <a:r>
              <a:rPr lang="tr-TR" sz="1400" dirty="0"/>
              <a:t>Yüksek doğruluk oranları ile yüz ifadelerinin başarılı bir şekilde sınıflandırılması.</a:t>
            </a:r>
          </a:p>
          <a:p>
            <a:pPr lvl="1"/>
            <a:r>
              <a:rPr lang="tr-TR" sz="1400" dirty="0"/>
              <a:t>Veri artırma ve model optimizasyonu sayesinde genelleştirme yeteneği güçlü bir model geliştirilmesi.</a:t>
            </a:r>
          </a:p>
          <a:p>
            <a:pPr lvl="1"/>
            <a:r>
              <a:rPr lang="tr-TR" sz="1400" dirty="0"/>
              <a:t>Google </a:t>
            </a:r>
            <a:r>
              <a:rPr lang="tr-TR" sz="1400" dirty="0" err="1"/>
              <a:t>Colab</a:t>
            </a:r>
            <a:r>
              <a:rPr lang="tr-TR" sz="1400" dirty="0"/>
              <a:t> platformu kullanılarak hızlı ve maliyetsiz bir eğitim süreci gerçekleştirilmesi.</a:t>
            </a:r>
          </a:p>
          <a:p>
            <a:r>
              <a:rPr lang="tr-TR" sz="1800" dirty="0"/>
              <a:t>Eksiklikler:</a:t>
            </a:r>
          </a:p>
          <a:p>
            <a:pPr lvl="1"/>
            <a:r>
              <a:rPr lang="tr-TR" sz="1400" dirty="0"/>
              <a:t>Bazı ifadelerde sınıflandırma hatalarının devam etmesi.</a:t>
            </a:r>
          </a:p>
          <a:p>
            <a:pPr lvl="1"/>
            <a:r>
              <a:rPr lang="tr-TR" sz="1400" dirty="0"/>
              <a:t>Düşük ışık, karmaşık arka planlar ve farklı yüz pozisyonlarına karşı modelin dayanıklılığının sınırlı olması.</a:t>
            </a:r>
          </a:p>
          <a:p>
            <a:pPr lvl="1"/>
            <a:r>
              <a:rPr lang="tr-TR" sz="1400" dirty="0"/>
              <a:t>Veri setindeki sınıf dengesizlikleri, belirli yüz ifadelerindeki doğruluk oranlarını düşürmüştür.</a:t>
            </a:r>
          </a:p>
        </p:txBody>
      </p:sp>
    </p:spTree>
    <p:extLst>
      <p:ext uri="{BB962C8B-B14F-4D97-AF65-F5344CB8AC3E}">
        <p14:creationId xmlns:p14="http://schemas.microsoft.com/office/powerpoint/2010/main" val="1094887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30EF6-2B55-A213-2424-FBCFC5AC7659}"/>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SONUÇ</a:t>
            </a:r>
            <a:endParaRPr lang="tr-TR" dirty="0"/>
          </a:p>
        </p:txBody>
      </p:sp>
      <p:sp>
        <p:nvSpPr>
          <p:cNvPr id="3" name="İçerik Yer Tutucusu 2">
            <a:extLst>
              <a:ext uri="{FF2B5EF4-FFF2-40B4-BE49-F238E27FC236}">
                <a16:creationId xmlns:a16="http://schemas.microsoft.com/office/drawing/2014/main" id="{3A3904CB-65EE-DDE8-F1FC-F03E3C495E9C}"/>
              </a:ext>
            </a:extLst>
          </p:cNvPr>
          <p:cNvSpPr>
            <a:spLocks noGrp="1"/>
          </p:cNvSpPr>
          <p:nvPr>
            <p:ph idx="1"/>
          </p:nvPr>
        </p:nvSpPr>
        <p:spPr/>
        <p:txBody>
          <a:bodyPr>
            <a:normAutofit/>
          </a:bodyPr>
          <a:lstStyle/>
          <a:p>
            <a:pPr marL="0" indent="0">
              <a:buNone/>
            </a:pPr>
            <a:r>
              <a:rPr lang="tr-TR" dirty="0"/>
              <a:t>5.2 Projenin Gelecekte Geliştirilmesi İçin Öneriler</a:t>
            </a:r>
          </a:p>
          <a:p>
            <a:r>
              <a:rPr lang="tr-TR" sz="1800" dirty="0"/>
              <a:t>Daha Geniş ve Dengeli Veri Setleri Kullanımı:</a:t>
            </a:r>
          </a:p>
          <a:p>
            <a:pPr lvl="1"/>
            <a:r>
              <a:rPr lang="tr-TR" sz="1400" dirty="0"/>
              <a:t>Çeşitli yaş gruplarını, etnik kökenleri ve kültürel farklılıkları kapsayan daha geniş bir veri seti ile model eğitilebilir.</a:t>
            </a:r>
          </a:p>
          <a:p>
            <a:pPr lvl="1"/>
            <a:r>
              <a:rPr lang="tr-TR" sz="1400" dirty="0"/>
              <a:t>Veri artırma teknikleri daha çeşitli hale getirilerek sınıf dengesizlikleri giderilebilir.</a:t>
            </a:r>
          </a:p>
          <a:p>
            <a:r>
              <a:rPr lang="tr-TR" sz="1800" dirty="0"/>
              <a:t>Model Performansının Artırılması:</a:t>
            </a:r>
          </a:p>
          <a:p>
            <a:pPr lvl="1"/>
            <a:r>
              <a:rPr lang="tr-TR" sz="1400" dirty="0"/>
              <a:t>Daha karmaşık ve güçlü mimariler (ör. </a:t>
            </a:r>
            <a:r>
              <a:rPr lang="tr-TR" sz="1400" dirty="0" err="1"/>
              <a:t>Transformer</a:t>
            </a:r>
            <a:r>
              <a:rPr lang="tr-TR" sz="1400" dirty="0"/>
              <a:t> tabanlı modeller veya hibrit CNN-RNN mimarileri) kullanılarak performans artırılabilir.</a:t>
            </a:r>
          </a:p>
          <a:p>
            <a:pPr lvl="1"/>
            <a:r>
              <a:rPr lang="tr-TR" sz="1400" dirty="0"/>
              <a:t>Modelin farklı çevresel koşullara (örneğin düşük ışık, karmaşık arka plan) daha dayanıklı hale gelmesi sağlanabilir.</a:t>
            </a:r>
          </a:p>
          <a:p>
            <a:r>
              <a:rPr lang="tr-TR" sz="1800" dirty="0"/>
              <a:t>Gerçek Zamanlı Sistem Optimizasyonu:</a:t>
            </a:r>
          </a:p>
          <a:p>
            <a:pPr lvl="1"/>
            <a:r>
              <a:rPr lang="tr-TR" sz="1400" dirty="0"/>
              <a:t>Modelin daha hızlı ve hafif çalışmasını sağlamak için model sıkıştırma teknikleri (ör. </a:t>
            </a:r>
            <a:r>
              <a:rPr lang="tr-TR" sz="1400" dirty="0" err="1"/>
              <a:t>pruning</a:t>
            </a:r>
            <a:r>
              <a:rPr lang="tr-TR" sz="1400" dirty="0"/>
              <a:t> veya </a:t>
            </a:r>
            <a:r>
              <a:rPr lang="tr-TR" sz="1400" dirty="0" err="1"/>
              <a:t>quantization</a:t>
            </a:r>
            <a:r>
              <a:rPr lang="tr-TR" sz="1400" dirty="0"/>
              <a:t>) kullanılabilir.</a:t>
            </a:r>
          </a:p>
          <a:p>
            <a:pPr lvl="1"/>
            <a:r>
              <a:rPr lang="tr-TR" sz="1400" dirty="0"/>
              <a:t>Donanım hızlandırıcılarından (ör. GPU veya TPU) faydalanılarak performans iyileştirilebilir.</a:t>
            </a:r>
          </a:p>
          <a:p>
            <a:r>
              <a:rPr lang="tr-TR" sz="1800" dirty="0"/>
              <a:t>Yeni Yüz İfadesi Kategorilerinin Eklenmesi:</a:t>
            </a:r>
          </a:p>
          <a:p>
            <a:pPr lvl="1"/>
            <a:r>
              <a:rPr lang="tr-TR" sz="1400" dirty="0"/>
              <a:t>Temel yedi ifadeye ek olarak, daha karmaşık duyguların tanınmasını sağlayacak şekilde sistem geliştirilebilir.</a:t>
            </a:r>
          </a:p>
          <a:p>
            <a:pPr lvl="1"/>
            <a:r>
              <a:rPr lang="tr-TR" sz="1400" dirty="0"/>
              <a:t>Karışık duygular (ör. hem mutlu hem şaşkın) veya nötr olmayan ifadeler sisteme entegre edilebilir.</a:t>
            </a:r>
          </a:p>
        </p:txBody>
      </p:sp>
    </p:spTree>
    <p:extLst>
      <p:ext uri="{BB962C8B-B14F-4D97-AF65-F5344CB8AC3E}">
        <p14:creationId xmlns:p14="http://schemas.microsoft.com/office/powerpoint/2010/main" val="34472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İÇİNDEKİLER</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marL="0" indent="0" algn="just">
              <a:spcAft>
                <a:spcPts val="600"/>
              </a:spcAft>
              <a:buNone/>
            </a:pPr>
            <a:r>
              <a:rPr lang="tr-TR" sz="2400" dirty="0">
                <a:latin typeface="Times New Roman" panose="02020603050405020304" pitchFamily="18" charset="0"/>
                <a:cs typeface="Times New Roman" panose="02020603050405020304" pitchFamily="18" charset="0"/>
              </a:rPr>
              <a:t>1.GİRİŞ</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2. LİTERATÜR</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3. MATERYAL ve YÖNTEM</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4. UYGULAMA</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5. SONUÇ</a:t>
            </a:r>
          </a:p>
          <a:p>
            <a:pPr marL="0" indent="0" algn="just">
              <a:spcAft>
                <a:spcPts val="120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81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261E45-498C-FC0B-A4D7-59FE6839690C}"/>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SONUÇ</a:t>
            </a:r>
            <a:endParaRPr lang="tr-TR" dirty="0"/>
          </a:p>
        </p:txBody>
      </p:sp>
      <p:pic>
        <p:nvPicPr>
          <p:cNvPr id="5" name="İçerik Yer Tutucusu 4" descr="insan yüzü, metin, kişi, şahıs, gülümsemek, gülüş içeren bir resim&#10;&#10;Açıklama otomatik olarak oluşturuldu">
            <a:extLst>
              <a:ext uri="{FF2B5EF4-FFF2-40B4-BE49-F238E27FC236}">
                <a16:creationId xmlns:a16="http://schemas.microsoft.com/office/drawing/2014/main" id="{126DBD36-B7B8-9DB6-95AF-798118DB95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572" y="1884892"/>
            <a:ext cx="5738721" cy="4351338"/>
          </a:xfrm>
        </p:spPr>
      </p:pic>
      <p:sp>
        <p:nvSpPr>
          <p:cNvPr id="6" name="Metin kutusu 5">
            <a:extLst>
              <a:ext uri="{FF2B5EF4-FFF2-40B4-BE49-F238E27FC236}">
                <a16:creationId xmlns:a16="http://schemas.microsoft.com/office/drawing/2014/main" id="{F9FA39D4-7AAF-753A-08A8-A9E7320936F8}"/>
              </a:ext>
            </a:extLst>
          </p:cNvPr>
          <p:cNvSpPr txBox="1"/>
          <p:nvPr/>
        </p:nvSpPr>
        <p:spPr>
          <a:xfrm>
            <a:off x="7188201" y="2506133"/>
            <a:ext cx="2082800" cy="1477328"/>
          </a:xfrm>
          <a:prstGeom prst="rect">
            <a:avLst/>
          </a:prstGeom>
          <a:noFill/>
        </p:spPr>
        <p:txBody>
          <a:bodyPr wrap="square" rtlCol="0">
            <a:spAutoFit/>
          </a:bodyPr>
          <a:lstStyle/>
          <a:p>
            <a:r>
              <a:rPr lang="tr-TR" dirty="0"/>
              <a:t>Görüldüğü üzere bazı yüzleri algılamıyor ve bazı ifadeleri de yanlış sınıflandırıyor.</a:t>
            </a:r>
          </a:p>
        </p:txBody>
      </p:sp>
    </p:spTree>
    <p:extLst>
      <p:ext uri="{BB962C8B-B14F-4D97-AF65-F5344CB8AC3E}">
        <p14:creationId xmlns:p14="http://schemas.microsoft.com/office/powerpoint/2010/main" val="2684867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C5E45B6-F2F5-4917-BDA6-A4AE6D43C881}"/>
              </a:ext>
            </a:extLst>
          </p:cNvPr>
          <p:cNvSpPr txBox="1">
            <a:spLocks/>
          </p:cNvSpPr>
          <p:nvPr/>
        </p:nvSpPr>
        <p:spPr>
          <a:xfrm>
            <a:off x="1849835" y="2979678"/>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TEŞEKKÜRLER</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E8C9A320-32FB-4C43-BC2A-F5EE6D588775}"/>
              </a:ext>
            </a:extLst>
          </p:cNvPr>
          <p:cNvSpPr txBox="1">
            <a:spLocks/>
          </p:cNvSpPr>
          <p:nvPr/>
        </p:nvSpPr>
        <p:spPr>
          <a:xfrm>
            <a:off x="203200" y="4737258"/>
            <a:ext cx="11714480"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Öğrenci Numarası: 19291094</a:t>
            </a: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Öğrenci Adı SOYADI: İ. Buğra DİNDAR</a:t>
            </a:r>
          </a:p>
          <a:p>
            <a:pPr algn="just"/>
            <a:r>
              <a:rPr lang="tr-TR"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Danışman Adı SOYADI: İrem ÜLKÜ</a:t>
            </a:r>
            <a:endParaRPr lang="en-US" sz="2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2ADF1E78-5BA3-4DFB-9B71-F0FFCFB12C42}"/>
              </a:ext>
            </a:extLst>
          </p:cNvPr>
          <p:cNvSpPr txBox="1">
            <a:spLocks/>
          </p:cNvSpPr>
          <p:nvPr/>
        </p:nvSpPr>
        <p:spPr>
          <a:xfrm>
            <a:off x="1849835" y="659914"/>
            <a:ext cx="8900604" cy="1325563"/>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ANKARA ÜNİVERSİTESİ</a:t>
            </a:r>
          </a:p>
          <a:p>
            <a:r>
              <a:rPr lang="tr-TR"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BİLGİSAYAR MÜHENDİSLİĞİ</a:t>
            </a:r>
            <a:endParaRPr lang="en-US" sz="40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17E6FDBD-2E95-4E2A-9BF5-A93485DFD8B5}"/>
              </a:ext>
            </a:extLst>
          </p:cNvPr>
          <p:cNvSpPr txBox="1">
            <a:spLocks/>
          </p:cNvSpPr>
          <p:nvPr/>
        </p:nvSpPr>
        <p:spPr>
          <a:xfrm>
            <a:off x="203200" y="6062821"/>
            <a:ext cx="4172505" cy="702188"/>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tr-TR" sz="1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92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GİRİŞ</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marL="0" indent="0" algn="just">
              <a:spcAft>
                <a:spcPts val="1200"/>
              </a:spcAft>
              <a:buNone/>
            </a:pPr>
            <a:r>
              <a:rPr lang="tr-TR" sz="2400" b="1" dirty="0">
                <a:latin typeface="Times New Roman" panose="02020603050405020304" pitchFamily="18" charset="0"/>
                <a:cs typeface="Times New Roman" panose="02020603050405020304" pitchFamily="18" charset="0"/>
              </a:rPr>
              <a:t>1.1. Problemin Tanımı</a:t>
            </a:r>
          </a:p>
          <a:p>
            <a:pPr algn="just">
              <a:spcAft>
                <a:spcPts val="1800"/>
              </a:spcAft>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Yüz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ifadeleri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insanlar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arası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iletişimde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duyguları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anlamak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ifade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etmek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için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kritik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bir</a:t>
            </a:r>
            <a:r>
              <a:rPr lang="en-US" sz="1800" dirty="0">
                <a:latin typeface="Times New Roman" panose="02020603050405020304" pitchFamily="18" charset="0"/>
                <a:cs typeface="Times New Roman" panose="02020603050405020304" pitchFamily="18" charset="0"/>
              </a:rPr>
              <a:t> role </a:t>
            </a:r>
            <a:r>
              <a:rPr lang="en-US" sz="1800" dirty="0" err="1">
                <a:latin typeface="Times New Roman" panose="02020603050405020304" pitchFamily="18" charset="0"/>
                <a:cs typeface="Times New Roman" panose="02020603050405020304" pitchFamily="18" charset="0"/>
              </a:rPr>
              <a:t>sahiptir.İnsan-makine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etkileşiminde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yüz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ifadelerinin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doğru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şekilde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algılanması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sistemlerin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kullanıcı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ihtiyaçlarına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daha</a:t>
            </a:r>
            <a:r>
              <a:rPr lang="en-US" sz="1800" dirty="0">
                <a:latin typeface="Times New Roman" panose="02020603050405020304" pitchFamily="18" charset="0"/>
                <a:cs typeface="Times New Roman" panose="02020603050405020304" pitchFamily="18" charset="0"/>
              </a:rPr>
              <a:t> iyi </a:t>
            </a:r>
            <a:r>
              <a:rPr lang="en-US" sz="1800" dirty="0" err="1">
                <a:latin typeface="Times New Roman" panose="02020603050405020304" pitchFamily="18" charset="0"/>
                <a:cs typeface="Times New Roman" panose="02020603050405020304" pitchFamily="18" charset="0"/>
              </a:rPr>
              <a:t>cevap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vermesini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sağlar.Günümüz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teknolojisi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ihtiyacı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karşılamak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için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derin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öğrenme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tabanlı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yöntemlere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yönelmiştir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Ancak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mevcut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sistemler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hâlâ</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sınırlı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performans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göstermektedir</a:t>
            </a:r>
            <a:r>
              <a:rPr lang="en-US" sz="1800" dirty="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a:p>
            <a:pPr marL="0" indent="0" algn="just">
              <a:spcAft>
                <a:spcPts val="1200"/>
              </a:spcAft>
              <a:buNone/>
            </a:pPr>
            <a:r>
              <a:rPr lang="en-US" sz="2400" b="1" dirty="0">
                <a:latin typeface="Times New Roman" panose="02020603050405020304" pitchFamily="18" charset="0"/>
                <a:cs typeface="Times New Roman" panose="02020603050405020304" pitchFamily="18" charset="0"/>
              </a:rPr>
              <a:t>1.</a:t>
            </a:r>
            <a:r>
              <a:rPr lang="tr-TR" sz="2400" b="1"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Projenin</a:t>
            </a:r>
            <a:r>
              <a:rPr lang="en-US" sz="2400" b="1"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Amacı</a:t>
            </a:r>
            <a:endParaRPr lang="en-US" sz="2400" b="1" dirty="0">
              <a:latin typeface="Times New Roman" panose="02020603050405020304" pitchFamily="18" charset="0"/>
              <a:cs typeface="Times New Roman" panose="02020603050405020304" pitchFamily="18" charset="0"/>
            </a:endParaRPr>
          </a:p>
          <a:p>
            <a:pPr algn="just"/>
            <a:r>
              <a:rPr lang="en-US" sz="1800" dirty="0" err="1">
                <a:latin typeface="Times New Roman" panose="02020603050405020304" pitchFamily="18" charset="0"/>
                <a:cs typeface="Times New Roman" panose="02020603050405020304" pitchFamily="18" charset="0"/>
              </a:rPr>
              <a:t>Derin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öğrenme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tabanlı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yüz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ifadesi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tanıma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sistemi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geliştirerek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yüksek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doğruluk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oranına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verimli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performansa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ulaşmak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Yüz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ifadelerini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tanımak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için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bir</a:t>
            </a:r>
            <a:r>
              <a:rPr lang="en-US" sz="1800" dirty="0">
                <a:latin typeface="Times New Roman" panose="02020603050405020304" pitchFamily="18" charset="0"/>
                <a:cs typeface="Times New Roman" panose="02020603050405020304" pitchFamily="18" charset="0"/>
              </a:rPr>
              <a:t> model </a:t>
            </a:r>
            <a:r>
              <a:rPr lang="en-US" sz="1800" dirty="0" err="1">
                <a:latin typeface="Times New Roman" panose="02020603050405020304" pitchFamily="18" charset="0"/>
                <a:cs typeface="Times New Roman" panose="02020603050405020304" pitchFamily="18" charset="0"/>
              </a:rPr>
              <a:t>tasarlamak</a:t>
            </a:r>
            <a:r>
              <a:rPr lang="en-US" sz="1800" dirty="0">
                <a:latin typeface="Times New Roman" panose="02020603050405020304" pitchFamily="18" charset="0"/>
                <a:cs typeface="Times New Roman" panose="02020603050405020304" pitchFamily="18" charset="0"/>
              </a:rPr>
              <a:t>.</a:t>
            </a:r>
            <a:r>
              <a:rPr lang="tr-TR"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eğitim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a:t>
            </a:r>
            <a:r>
              <a:rPr lang="en-US" sz="1800" dirty="0">
                <a:latin typeface="Times New Roman" panose="02020603050405020304" pitchFamily="18" charset="0"/>
                <a:cs typeface="Times New Roman" panose="02020603050405020304" pitchFamily="18" charset="0"/>
              </a:rPr>
              <a:t> test </a:t>
            </a:r>
            <a:r>
              <a:rPr lang="en-US" sz="1800" dirty="0" err="1">
                <a:latin typeface="Times New Roman" panose="02020603050405020304" pitchFamily="18" charset="0"/>
                <a:cs typeface="Times New Roman" panose="02020603050405020304" pitchFamily="18" charset="0"/>
              </a:rPr>
              <a:t>süreçlerini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gerçekleştirmek</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6355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LİTERATÜR </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marL="0" indent="0" algn="just">
              <a:lnSpc>
                <a:spcPct val="100000"/>
              </a:lnSpc>
              <a:spcAft>
                <a:spcPts val="1800"/>
              </a:spcAft>
              <a:buNone/>
            </a:pPr>
            <a:r>
              <a:rPr lang="tr-TR" sz="18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1. </a:t>
            </a:r>
            <a:r>
              <a:rPr lang="en-US" sz="1800" b="1" dirty="0" err="1">
                <a:latin typeface="Times New Roman" panose="02020603050405020304" pitchFamily="18" charset="0"/>
                <a:cs typeface="Times New Roman" panose="02020603050405020304" pitchFamily="18" charset="0"/>
              </a:rPr>
              <a:t>Yüz</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İfadesi</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Tanıma</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Sistemlerinin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Gelişimi</a:t>
            </a:r>
            <a:r>
              <a:rPr lang="tr-TR" sz="1800" b="1" dirty="0">
                <a:latin typeface="Times New Roman" panose="02020603050405020304" pitchFamily="18" charset="0"/>
                <a:cs typeface="Times New Roman" panose="02020603050405020304" pitchFamily="18" charset="0"/>
              </a:rPr>
              <a:t> 	</a:t>
            </a:r>
          </a:p>
          <a:p>
            <a:pPr marL="0" indent="0" algn="just">
              <a:lnSpc>
                <a:spcPct val="100000"/>
              </a:lnSpc>
              <a:spcAft>
                <a:spcPts val="1800"/>
              </a:spcAft>
              <a:buNone/>
            </a:pPr>
            <a:r>
              <a:rPr lang="en-US" sz="1800" dirty="0" err="1">
                <a:latin typeface="Times New Roman" panose="02020603050405020304" pitchFamily="18" charset="0"/>
                <a:cs typeface="Times New Roman" panose="02020603050405020304" pitchFamily="18" charset="0"/>
              </a:rPr>
              <a:t>Yüz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ifadesi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tanıma</a:t>
            </a:r>
            <a:r>
              <a:rPr lang="en-US" sz="1800" dirty="0">
                <a:latin typeface="Times New Roman" panose="02020603050405020304" pitchFamily="18" charset="0"/>
                <a:cs typeface="Times New Roman" panose="02020603050405020304" pitchFamily="18" charset="0"/>
              </a:rPr>
              <a:t>, 1970'lerde </a:t>
            </a:r>
            <a:r>
              <a:rPr lang="en-US" sz="1800" dirty="0" err="1">
                <a:latin typeface="Times New Roman" panose="02020603050405020304" pitchFamily="18" charset="0"/>
                <a:cs typeface="Times New Roman" panose="02020603050405020304" pitchFamily="18" charset="0"/>
              </a:rPr>
              <a:t>temel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görüntü</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işleme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teknikleriyle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başlamış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sonrasında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makine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öğrenmesi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yöntemleri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önemli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ilerleme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kaydetmiştir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Ancak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geleneksel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yöntemler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genellikle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düşük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doğruluk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oranları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sınırlı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genelleştirme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yeteneği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göstermiştir</a:t>
            </a:r>
            <a:r>
              <a:rPr lang="en-US" sz="1800" dirty="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a:p>
            <a:pPr algn="just">
              <a:lnSpc>
                <a:spcPct val="100000"/>
              </a:lnSpc>
              <a:spcAft>
                <a:spcPts val="1800"/>
              </a:spcAft>
            </a:pPr>
            <a:r>
              <a:rPr lang="en-US" sz="1800" dirty="0" err="1">
                <a:latin typeface="Times New Roman" panose="02020603050405020304" pitchFamily="18" charset="0"/>
                <a:cs typeface="Times New Roman" panose="02020603050405020304" pitchFamily="18" charset="0"/>
              </a:rPr>
              <a:t>Klasik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Yaklaşımlar</a:t>
            </a:r>
            <a:r>
              <a:rPr lang="en-US" sz="1800" dirty="0">
                <a:latin typeface="Times New Roman" panose="02020603050405020304" pitchFamily="18" charset="0"/>
                <a:cs typeface="Times New Roman" panose="02020603050405020304" pitchFamily="18" charset="0"/>
              </a:rPr>
              <a:t>:</a:t>
            </a:r>
            <a:r>
              <a:rPr lang="tr-TR"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İlk </a:t>
            </a:r>
            <a:r>
              <a:rPr lang="en-US" sz="1800" dirty="0" err="1">
                <a:latin typeface="Times New Roman" panose="02020603050405020304" pitchFamily="18" charset="0"/>
                <a:cs typeface="Times New Roman" panose="02020603050405020304" pitchFamily="18" charset="0"/>
              </a:rPr>
              <a:t>çalışmalarda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yüz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ifadelerinin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tespiti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için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manuel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özellik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çıkarımı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örneğin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göz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ağız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burun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konumları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özelliklerin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sınıflandırılması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üzerine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yoğunlaşılmıştır.Örneğin</a:t>
            </a:r>
            <a:r>
              <a:rPr lang="en-US" sz="1800" dirty="0">
                <a:latin typeface="Times New Roman" panose="02020603050405020304" pitchFamily="18" charset="0"/>
                <a:cs typeface="Times New Roman" panose="02020603050405020304" pitchFamily="18" charset="0"/>
              </a:rPr>
              <a:t>: Eigenfaces </a:t>
            </a:r>
            <a:r>
              <a:rPr lang="en-US" sz="1800" dirty="0" err="1">
                <a:latin typeface="Times New Roman" panose="02020603050405020304" pitchFamily="18" charset="0"/>
                <a:cs typeface="Times New Roman" panose="02020603050405020304" pitchFamily="18" charset="0"/>
              </a:rPr>
              <a:t>yöntemi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yüz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ifadelerinin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tanınmasında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kullanılmış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ancak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ışık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değişimleri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gibi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çevresel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faktörlerden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olumsuz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etkilenmiştir</a:t>
            </a:r>
            <a:r>
              <a:rPr lang="en-US" sz="1800" dirty="0">
                <a:latin typeface="Times New Roman" panose="02020603050405020304" pitchFamily="18" charset="0"/>
                <a:cs typeface="Times New Roman" panose="02020603050405020304" pitchFamily="18" charset="0"/>
              </a:rPr>
              <a:t>.</a:t>
            </a:r>
            <a:endParaRPr lang="tr-TR" sz="1800" dirty="0">
              <a:latin typeface="Times New Roman" panose="02020603050405020304" pitchFamily="18" charset="0"/>
              <a:cs typeface="Times New Roman" panose="02020603050405020304" pitchFamily="18" charset="0"/>
            </a:endParaRPr>
          </a:p>
          <a:p>
            <a:pPr algn="just">
              <a:lnSpc>
                <a:spcPct val="100000"/>
              </a:lnSpc>
              <a:spcAft>
                <a:spcPts val="1800"/>
              </a:spcAft>
            </a:pPr>
            <a:r>
              <a:rPr lang="en-US" sz="1800" dirty="0" err="1">
                <a:latin typeface="Times New Roman" panose="02020603050405020304" pitchFamily="18" charset="0"/>
                <a:cs typeface="Times New Roman" panose="02020603050405020304" pitchFamily="18" charset="0"/>
              </a:rPr>
              <a:t>Makine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Öğrenmesi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Dönemi</a:t>
            </a:r>
            <a:r>
              <a:rPr lang="en-US" sz="1800" dirty="0">
                <a:latin typeface="Times New Roman" panose="02020603050405020304" pitchFamily="18" charset="0"/>
                <a:cs typeface="Times New Roman" panose="02020603050405020304" pitchFamily="18" charset="0"/>
              </a:rPr>
              <a:t>:</a:t>
            </a:r>
            <a:r>
              <a:rPr lang="tr-TR"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Destek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Vektör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Makineleri</a:t>
            </a:r>
            <a:r>
              <a:rPr lang="en-US" sz="1800" dirty="0">
                <a:latin typeface="Times New Roman" panose="02020603050405020304" pitchFamily="18" charset="0"/>
                <a:cs typeface="Times New Roman" panose="02020603050405020304" pitchFamily="18" charset="0"/>
              </a:rPr>
              <a:t> (SVM) </a:t>
            </a:r>
            <a:r>
              <a:rPr lang="en-US" sz="1800" dirty="0" err="1">
                <a:latin typeface="Times New Roman" panose="02020603050405020304" pitchFamily="18" charset="0"/>
                <a:cs typeface="Times New Roman" panose="02020603050405020304" pitchFamily="18" charset="0"/>
              </a:rPr>
              <a:t>gibi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yöntemler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temel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özelliklerin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sınıflandırılmasında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süre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popüler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olmuştur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Ancak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yöntemler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özelliklerin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manuel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olarak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çıkarılmasına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bağımlıdır</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505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A3F54B-C3DA-942D-CA22-F6818CD4E2AA}"/>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LİTERATÜR </a:t>
            </a:r>
            <a:endParaRPr lang="tr-TR" dirty="0"/>
          </a:p>
        </p:txBody>
      </p:sp>
      <p:sp>
        <p:nvSpPr>
          <p:cNvPr id="3" name="İçerik Yer Tutucusu 2">
            <a:extLst>
              <a:ext uri="{FF2B5EF4-FFF2-40B4-BE49-F238E27FC236}">
                <a16:creationId xmlns:a16="http://schemas.microsoft.com/office/drawing/2014/main" id="{40DC5AF4-E7CE-B70B-7AB9-A04F5A40958D}"/>
              </a:ext>
            </a:extLst>
          </p:cNvPr>
          <p:cNvSpPr>
            <a:spLocks noGrp="1"/>
          </p:cNvSpPr>
          <p:nvPr>
            <p:ph idx="1"/>
          </p:nvPr>
        </p:nvSpPr>
        <p:spPr/>
        <p:txBody>
          <a:bodyPr>
            <a:normAutofit/>
          </a:bodyPr>
          <a:lstStyle/>
          <a:p>
            <a:pPr marL="0" indent="0">
              <a:buNone/>
            </a:pPr>
            <a:r>
              <a:rPr lang="tr-TR" sz="1800" dirty="0"/>
              <a:t>2.2.Derin Öğrenme ile Yeni Dönem</a:t>
            </a:r>
          </a:p>
          <a:p>
            <a:pPr marL="0" indent="0">
              <a:buNone/>
            </a:pPr>
            <a:r>
              <a:rPr lang="tr-TR" sz="1800" dirty="0"/>
              <a:t>Derin öğrenme, yüz ifadesi tanımada çığır açan bir yöntem olmuştur. Özellikle, </a:t>
            </a:r>
            <a:r>
              <a:rPr lang="tr-TR" sz="1800" dirty="0" err="1"/>
              <a:t>evrişimli</a:t>
            </a:r>
            <a:r>
              <a:rPr lang="tr-TR" sz="1800" dirty="0"/>
              <a:t> sinir ağları (</a:t>
            </a:r>
            <a:r>
              <a:rPr lang="tr-TR" sz="1800" dirty="0" err="1"/>
              <a:t>Convolutional</a:t>
            </a:r>
            <a:r>
              <a:rPr lang="tr-TR" sz="1800" dirty="0"/>
              <a:t> </a:t>
            </a:r>
            <a:r>
              <a:rPr lang="tr-TR" sz="1800" dirty="0" err="1"/>
              <a:t>Neural</a:t>
            </a:r>
            <a:r>
              <a:rPr lang="tr-TR" sz="1800" dirty="0"/>
              <a:t> Networks - CNN) ve transfer öğrenme yaklaşımları, karmaşık yüz özelliklerini otomatik olarak çıkarabilmesi nedeniyle oldukça etkili bulunmuştur.</a:t>
            </a:r>
          </a:p>
          <a:p>
            <a:r>
              <a:rPr lang="tr-TR" sz="1800" dirty="0"/>
              <a:t>VGG-</a:t>
            </a:r>
            <a:r>
              <a:rPr lang="tr-TR" sz="1800" dirty="0" err="1"/>
              <a:t>Face</a:t>
            </a:r>
            <a:r>
              <a:rPr lang="tr-TR" sz="1800" dirty="0"/>
              <a:t> ve </a:t>
            </a:r>
            <a:r>
              <a:rPr lang="tr-TR" sz="1800" dirty="0" err="1"/>
              <a:t>ResNet</a:t>
            </a:r>
            <a:r>
              <a:rPr lang="tr-TR" sz="1800" dirty="0"/>
              <a:t> Modelleri:       Daha önceki çalışmalarda kullanılan bu derin öğrenme modelleri, yüz ifadelerini yüksek doğruluk oranlarıyla sınıflandırmada ön plana çıkmıştır. Ancak, bu modellerin yüksek işlem gücü gereksinimleri ve büyük veri setlerine olan bağımlılığı bir sorun olarak kalmıştır.</a:t>
            </a:r>
          </a:p>
          <a:p>
            <a:r>
              <a:rPr lang="tr-TR" sz="1800" dirty="0"/>
              <a:t>Son Araştırmalar: Güncel çalışmalarda, daha hafif ağlar olan </a:t>
            </a:r>
            <a:r>
              <a:rPr lang="tr-TR" sz="1800" dirty="0" err="1"/>
              <a:t>MobileNet</a:t>
            </a:r>
            <a:r>
              <a:rPr lang="tr-TR" sz="1800" dirty="0"/>
              <a:t> ve </a:t>
            </a:r>
            <a:r>
              <a:rPr lang="tr-TR" sz="1800" dirty="0" err="1"/>
              <a:t>EfficientNet</a:t>
            </a:r>
            <a:r>
              <a:rPr lang="tr-TR" sz="1800" dirty="0"/>
              <a:t> modelleri yüz ifadesi tanıma sistemlerinde kullanılmaya başlanmıştır. Bazı araştırmalar, yüz ifadelerini anlamak için çoklu veri modalitelerini (örneğin, sesli ifadeler ve yüz ifadeleri) birleştirmeyi önermektedir.</a:t>
            </a:r>
          </a:p>
        </p:txBody>
      </p:sp>
    </p:spTree>
    <p:extLst>
      <p:ext uri="{BB962C8B-B14F-4D97-AF65-F5344CB8AC3E}">
        <p14:creationId xmlns:p14="http://schemas.microsoft.com/office/powerpoint/2010/main" val="39160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MATERYAL ve YÖNTEM</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1988609"/>
            <a:ext cx="10515600" cy="4351338"/>
          </a:xfrm>
        </p:spPr>
        <p:txBody>
          <a:bodyPr>
            <a:normAutofit/>
          </a:bodyPr>
          <a:lstStyle/>
          <a:p>
            <a:pPr marL="0" indent="0" algn="just">
              <a:spcAft>
                <a:spcPts val="1200"/>
              </a:spcAft>
              <a:buNone/>
            </a:pPr>
            <a:r>
              <a:rPr lang="tr-TR" sz="2400" b="1" dirty="0">
                <a:latin typeface="Times New Roman" panose="02020603050405020304" pitchFamily="18" charset="0"/>
                <a:cs typeface="Times New Roman" panose="02020603050405020304" pitchFamily="18" charset="0"/>
              </a:rPr>
              <a:t>3.1 Kullanılan Platform: Google </a:t>
            </a:r>
            <a:r>
              <a:rPr lang="tr-TR" sz="2400" b="1" dirty="0" err="1">
                <a:latin typeface="Times New Roman" panose="02020603050405020304" pitchFamily="18" charset="0"/>
                <a:cs typeface="Times New Roman" panose="02020603050405020304" pitchFamily="18" charset="0"/>
              </a:rPr>
              <a:t>Colab</a:t>
            </a:r>
            <a:endParaRPr lang="tr-TR" sz="2400" b="1" dirty="0">
              <a:latin typeface="Times New Roman" panose="02020603050405020304" pitchFamily="18" charset="0"/>
              <a:cs typeface="Times New Roman" panose="02020603050405020304" pitchFamily="18" charset="0"/>
            </a:endParaRPr>
          </a:p>
          <a:p>
            <a:pPr marL="0" indent="0" algn="just">
              <a:spcAft>
                <a:spcPts val="1200"/>
              </a:spcAft>
              <a:buNone/>
            </a:pPr>
            <a:r>
              <a:rPr lang="tr-TR" sz="1800" dirty="0">
                <a:latin typeface="Times New Roman" panose="02020603050405020304" pitchFamily="18" charset="0"/>
                <a:cs typeface="Times New Roman" panose="02020603050405020304" pitchFamily="18" charset="0"/>
              </a:rPr>
              <a:t>Proje, Google </a:t>
            </a:r>
            <a:r>
              <a:rPr lang="tr-TR" sz="1800" dirty="0" err="1">
                <a:latin typeface="Times New Roman" panose="02020603050405020304" pitchFamily="18" charset="0"/>
                <a:cs typeface="Times New Roman" panose="02020603050405020304" pitchFamily="18" charset="0"/>
              </a:rPr>
              <a:t>Colab</a:t>
            </a:r>
            <a:r>
              <a:rPr lang="tr-TR" sz="1800" dirty="0">
                <a:latin typeface="Times New Roman" panose="02020603050405020304" pitchFamily="18" charset="0"/>
                <a:cs typeface="Times New Roman" panose="02020603050405020304" pitchFamily="18" charset="0"/>
              </a:rPr>
              <a:t> üzerinde geliştirilmiş ve eğitilmiştir. Google </a:t>
            </a:r>
            <a:r>
              <a:rPr lang="tr-TR" sz="1800" dirty="0" err="1">
                <a:latin typeface="Times New Roman" panose="02020603050405020304" pitchFamily="18" charset="0"/>
                <a:cs typeface="Times New Roman" panose="02020603050405020304" pitchFamily="18" charset="0"/>
              </a:rPr>
              <a:t>Colab</a:t>
            </a:r>
            <a:r>
              <a:rPr lang="tr-TR" sz="1800" dirty="0">
                <a:latin typeface="Times New Roman" panose="02020603050405020304" pitchFamily="18" charset="0"/>
                <a:cs typeface="Times New Roman" panose="02020603050405020304" pitchFamily="18" charset="0"/>
              </a:rPr>
              <a:t>, derin öğrenme projelerinde yaygın olarak kullanılan, ücretsiz GPU desteği sağlayan bir bulut tabanlı platformdur. Bu platformun tercih edilmesinin sebepleri:</a:t>
            </a:r>
          </a:p>
          <a:p>
            <a:pPr algn="just">
              <a:spcAft>
                <a:spcPts val="1200"/>
              </a:spcAft>
            </a:pPr>
            <a:r>
              <a:rPr lang="tr-TR" sz="1800" dirty="0">
                <a:latin typeface="Times New Roman" panose="02020603050405020304" pitchFamily="18" charset="0"/>
                <a:cs typeface="Times New Roman" panose="02020603050405020304" pitchFamily="18" charset="0"/>
              </a:rPr>
              <a:t>Yüksek Performanslı GPU </a:t>
            </a:r>
            <a:r>
              <a:rPr lang="tr-TR" sz="1800" dirty="0" err="1">
                <a:latin typeface="Times New Roman" panose="02020603050405020304" pitchFamily="18" charset="0"/>
                <a:cs typeface="Times New Roman" panose="02020603050405020304" pitchFamily="18" charset="0"/>
              </a:rPr>
              <a:t>Desteği:NVIDIA</a:t>
            </a:r>
            <a:r>
              <a:rPr lang="tr-TR" sz="1800" dirty="0">
                <a:latin typeface="Times New Roman" panose="02020603050405020304" pitchFamily="18" charset="0"/>
                <a:cs typeface="Times New Roman" panose="02020603050405020304" pitchFamily="18" charset="0"/>
              </a:rPr>
              <a:t> Tesla K80 veya T4 </a:t>
            </a:r>
            <a:r>
              <a:rPr lang="tr-TR" sz="1800" dirty="0" err="1">
                <a:latin typeface="Times New Roman" panose="02020603050405020304" pitchFamily="18" charset="0"/>
                <a:cs typeface="Times New Roman" panose="02020603050405020304" pitchFamily="18" charset="0"/>
              </a:rPr>
              <a:t>GPU'lar</a:t>
            </a:r>
            <a:r>
              <a:rPr lang="tr-TR" sz="1800" dirty="0">
                <a:latin typeface="Times New Roman" panose="02020603050405020304" pitchFamily="18" charset="0"/>
                <a:cs typeface="Times New Roman" panose="02020603050405020304" pitchFamily="18" charset="0"/>
              </a:rPr>
              <a:t>, modelin daha hızlı eğitilmesine olanak sağlamıştır.</a:t>
            </a:r>
          </a:p>
          <a:p>
            <a:pPr algn="just">
              <a:spcAft>
                <a:spcPts val="1200"/>
              </a:spcAft>
            </a:pPr>
            <a:r>
              <a:rPr lang="tr-TR" sz="1800" dirty="0">
                <a:latin typeface="Times New Roman" panose="02020603050405020304" pitchFamily="18" charset="0"/>
                <a:cs typeface="Times New Roman" panose="02020603050405020304" pitchFamily="18" charset="0"/>
              </a:rPr>
              <a:t>Kolay </a:t>
            </a:r>
            <a:r>
              <a:rPr lang="tr-TR" sz="1800" dirty="0" err="1">
                <a:latin typeface="Times New Roman" panose="02020603050405020304" pitchFamily="18" charset="0"/>
                <a:cs typeface="Times New Roman" panose="02020603050405020304" pitchFamily="18" charset="0"/>
              </a:rPr>
              <a:t>Kullanım:Çevrimiçi</a:t>
            </a:r>
            <a:r>
              <a:rPr lang="tr-TR" sz="1800" dirty="0">
                <a:latin typeface="Times New Roman" panose="02020603050405020304" pitchFamily="18" charset="0"/>
                <a:cs typeface="Times New Roman" panose="02020603050405020304" pitchFamily="18" charset="0"/>
              </a:rPr>
              <a:t> bir platform olduğu için herhangi bir yerel kurulum gerektirmeden çalıştırılabilir.</a:t>
            </a:r>
          </a:p>
          <a:p>
            <a:pPr algn="just">
              <a:spcAft>
                <a:spcPts val="1200"/>
              </a:spcAft>
            </a:pPr>
            <a:r>
              <a:rPr lang="tr-TR" sz="1800" dirty="0">
                <a:latin typeface="Times New Roman" panose="02020603050405020304" pitchFamily="18" charset="0"/>
                <a:cs typeface="Times New Roman" panose="02020603050405020304" pitchFamily="18" charset="0"/>
              </a:rPr>
              <a:t>Paylaşılabilir Not </a:t>
            </a:r>
            <a:r>
              <a:rPr lang="tr-TR" sz="1800" dirty="0" err="1">
                <a:latin typeface="Times New Roman" panose="02020603050405020304" pitchFamily="18" charset="0"/>
                <a:cs typeface="Times New Roman" panose="02020603050405020304" pitchFamily="18" charset="0"/>
              </a:rPr>
              <a:t>Defterleri:Kodlar</a:t>
            </a:r>
            <a:r>
              <a:rPr lang="tr-TR" sz="1800" dirty="0">
                <a:latin typeface="Times New Roman" panose="02020603050405020304" pitchFamily="18" charset="0"/>
                <a:cs typeface="Times New Roman" panose="02020603050405020304" pitchFamily="18" charset="0"/>
              </a:rPr>
              <a:t> ve analizler, kolayca paylaşılabilir ve birlikte çalışılabilir bir şekilde organize edilmiştir.</a:t>
            </a:r>
          </a:p>
          <a:p>
            <a:pPr algn="just">
              <a:spcAft>
                <a:spcPts val="1200"/>
              </a:spcAft>
            </a:pPr>
            <a:r>
              <a:rPr lang="tr-TR" sz="1800" dirty="0">
                <a:latin typeface="Times New Roman" panose="02020603050405020304" pitchFamily="18" charset="0"/>
                <a:cs typeface="Times New Roman" panose="02020603050405020304" pitchFamily="18" charset="0"/>
              </a:rPr>
              <a:t>Ücretsiz </a:t>
            </a:r>
            <a:r>
              <a:rPr lang="tr-TR" sz="1800" dirty="0" err="1">
                <a:latin typeface="Times New Roman" panose="02020603050405020304" pitchFamily="18" charset="0"/>
                <a:cs typeface="Times New Roman" panose="02020603050405020304" pitchFamily="18" charset="0"/>
              </a:rPr>
              <a:t>Kullanım:Donanım</a:t>
            </a:r>
            <a:r>
              <a:rPr lang="tr-TR" sz="1800" dirty="0">
                <a:latin typeface="Times New Roman" panose="02020603050405020304" pitchFamily="18" charset="0"/>
                <a:cs typeface="Times New Roman" panose="02020603050405020304" pitchFamily="18" charset="0"/>
              </a:rPr>
              <a:t> maliyetlerini düşürmüş ve kaynakları etkili bir şekilde kullanmamızı sağlamıştır.</a:t>
            </a:r>
          </a:p>
        </p:txBody>
      </p:sp>
    </p:spTree>
    <p:extLst>
      <p:ext uri="{BB962C8B-B14F-4D97-AF65-F5344CB8AC3E}">
        <p14:creationId xmlns:p14="http://schemas.microsoft.com/office/powerpoint/2010/main" val="22155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DF8251-52EE-47D0-4541-3CAD75569831}"/>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MATERYAL ve YÖNTEM</a:t>
            </a:r>
            <a:endParaRPr lang="tr-TR" dirty="0"/>
          </a:p>
        </p:txBody>
      </p:sp>
      <p:sp>
        <p:nvSpPr>
          <p:cNvPr id="3" name="İçerik Yer Tutucusu 2">
            <a:extLst>
              <a:ext uri="{FF2B5EF4-FFF2-40B4-BE49-F238E27FC236}">
                <a16:creationId xmlns:a16="http://schemas.microsoft.com/office/drawing/2014/main" id="{DE106101-2F67-1D48-F8A0-144A85FE52A0}"/>
              </a:ext>
            </a:extLst>
          </p:cNvPr>
          <p:cNvSpPr>
            <a:spLocks noGrp="1"/>
          </p:cNvSpPr>
          <p:nvPr>
            <p:ph idx="1"/>
          </p:nvPr>
        </p:nvSpPr>
        <p:spPr/>
        <p:txBody>
          <a:bodyPr>
            <a:normAutofit/>
          </a:bodyPr>
          <a:lstStyle/>
          <a:p>
            <a:r>
              <a:rPr lang="tr-TR" dirty="0"/>
              <a:t>3.2 Veri Set</a:t>
            </a:r>
          </a:p>
          <a:p>
            <a:pPr marL="0" indent="0">
              <a:buNone/>
            </a:pPr>
            <a:r>
              <a:rPr lang="tr-TR" sz="1800" dirty="0"/>
              <a:t>Bu projede yüz ifadesi tanıma için [Veri Seti Adı (</a:t>
            </a:r>
            <a:r>
              <a:rPr lang="tr-TR" sz="1800" dirty="0" err="1"/>
              <a:t>örn</a:t>
            </a:r>
            <a:r>
              <a:rPr lang="tr-TR" sz="1800" dirty="0"/>
              <a:t>. FER-2013)] kullanılmıştır. Veri seti, farklı yüz ifadelerini içeren binlerce örnekten oluşmaktadır.</a:t>
            </a:r>
          </a:p>
          <a:p>
            <a:pPr marL="0" indent="0">
              <a:buNone/>
            </a:pPr>
            <a:r>
              <a:rPr lang="tr-TR" sz="1800" dirty="0"/>
              <a:t>Veri Setinin Özellikleri:</a:t>
            </a:r>
          </a:p>
          <a:p>
            <a:r>
              <a:rPr lang="tr-TR" sz="1800" dirty="0"/>
              <a:t>Toplam Görüntü Sayısı: </a:t>
            </a:r>
            <a:r>
              <a:rPr lang="tr-TR" sz="1800" dirty="0">
                <a:effectLst/>
                <a:latin typeface="Arial" panose="020B0604020202020204" pitchFamily="34" charset="0"/>
                <a:ea typeface="Times New Roman" panose="02020603050405020304" pitchFamily="18" charset="0"/>
              </a:rPr>
              <a:t>35.887</a:t>
            </a:r>
            <a:endParaRPr lang="tr-TR" sz="1800" dirty="0"/>
          </a:p>
          <a:p>
            <a:r>
              <a:rPr lang="tr-TR" sz="1800" dirty="0"/>
              <a:t>Yüz İfadeleri: Mutlu, Üzgün, Şaşkın, Korkmuş, Sinirli, Doğal ve Tiksinti gibi kategorilere ayrılmıştır.</a:t>
            </a:r>
          </a:p>
          <a:p>
            <a:r>
              <a:rPr lang="tr-TR" sz="1800" dirty="0"/>
              <a:t>Görüntü Boyutu: Görüntüler 48x48 piksel olarak sunulmuştur.</a:t>
            </a:r>
          </a:p>
          <a:p>
            <a:r>
              <a:rPr lang="tr-TR" sz="1800" dirty="0"/>
              <a:t>Veri Dengesi: Veri setinde bazı ifadeler daha fazla örnek içerdiğinden, veri dengesizliği sorununa dikkat edilmiştir.</a:t>
            </a:r>
          </a:p>
          <a:p>
            <a:r>
              <a:rPr lang="tr-TR" sz="1800" dirty="0"/>
              <a:t>Veri Ön İşleme: Görüntüler gri tonlamaya dönüştürülmüştür. Veri artırma (data </a:t>
            </a:r>
            <a:r>
              <a:rPr lang="tr-TR" sz="1800" dirty="0" err="1"/>
              <a:t>augmentation</a:t>
            </a:r>
            <a:r>
              <a:rPr lang="tr-TR" sz="1800" dirty="0"/>
              <a:t>) teknikleri uygulanarak, veri çeşitliliği artırılmıştır (örneğin, döndürme, yatay çevirme, ölçekleme).</a:t>
            </a:r>
          </a:p>
        </p:txBody>
      </p:sp>
    </p:spTree>
    <p:extLst>
      <p:ext uri="{BB962C8B-B14F-4D97-AF65-F5344CB8AC3E}">
        <p14:creationId xmlns:p14="http://schemas.microsoft.com/office/powerpoint/2010/main" val="116476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05D668-CB9E-880B-E7EE-A7409EC8AF52}"/>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MATERYAL ve YÖNTEM</a:t>
            </a:r>
            <a:endParaRPr lang="tr-TR" dirty="0"/>
          </a:p>
        </p:txBody>
      </p:sp>
      <p:sp>
        <p:nvSpPr>
          <p:cNvPr id="3" name="İçerik Yer Tutucusu 2">
            <a:extLst>
              <a:ext uri="{FF2B5EF4-FFF2-40B4-BE49-F238E27FC236}">
                <a16:creationId xmlns:a16="http://schemas.microsoft.com/office/drawing/2014/main" id="{658D1ED5-6B5A-03E2-6036-274F6BABDF73}"/>
              </a:ext>
            </a:extLst>
          </p:cNvPr>
          <p:cNvSpPr>
            <a:spLocks noGrp="1"/>
          </p:cNvSpPr>
          <p:nvPr>
            <p:ph idx="1"/>
          </p:nvPr>
        </p:nvSpPr>
        <p:spPr/>
        <p:txBody>
          <a:bodyPr/>
          <a:lstStyle/>
          <a:p>
            <a:r>
              <a:rPr lang="tr-TR" dirty="0"/>
              <a:t>3.3 Kullanılan Kütüphane ve Araçlar</a:t>
            </a:r>
          </a:p>
          <a:p>
            <a:pPr marL="0" indent="0">
              <a:buNone/>
            </a:pPr>
            <a:r>
              <a:rPr lang="tr-TR" sz="1800" dirty="0"/>
              <a:t>Proje geliştirilirken aşağıdaki Python kütüphaneleri ve araçları kullanılmıştır:</a:t>
            </a:r>
          </a:p>
          <a:p>
            <a:r>
              <a:rPr lang="tr-TR" sz="1800" dirty="0" err="1"/>
              <a:t>TensorFlow</a:t>
            </a:r>
            <a:r>
              <a:rPr lang="tr-TR" sz="1800" dirty="0"/>
              <a:t>/</a:t>
            </a:r>
            <a:r>
              <a:rPr lang="tr-TR" sz="1800" dirty="0" err="1"/>
              <a:t>Keras</a:t>
            </a:r>
            <a:r>
              <a:rPr lang="tr-TR" sz="1800" dirty="0"/>
              <a:t>: Derin öğrenme modelinin oluşturulması ve eğitilmesi.</a:t>
            </a:r>
          </a:p>
          <a:p>
            <a:r>
              <a:rPr lang="tr-TR" sz="1800" dirty="0" err="1"/>
              <a:t>NumPy</a:t>
            </a:r>
            <a:r>
              <a:rPr lang="tr-TR" sz="1800" dirty="0"/>
              <a:t> ve </a:t>
            </a:r>
            <a:r>
              <a:rPr lang="tr-TR" sz="1800" dirty="0" err="1"/>
              <a:t>Pandas</a:t>
            </a:r>
            <a:r>
              <a:rPr lang="tr-TR" sz="1800" dirty="0"/>
              <a:t>: Veri işlemleri ve analizi.</a:t>
            </a:r>
          </a:p>
          <a:p>
            <a:r>
              <a:rPr lang="tr-TR" sz="1800" dirty="0" err="1"/>
              <a:t>Matplotlib</a:t>
            </a:r>
            <a:r>
              <a:rPr lang="tr-TR" sz="1800" dirty="0"/>
              <a:t> ve </a:t>
            </a:r>
            <a:r>
              <a:rPr lang="tr-TR" sz="1800" dirty="0" err="1"/>
              <a:t>Seaborn</a:t>
            </a:r>
            <a:r>
              <a:rPr lang="tr-TR" sz="1800" dirty="0"/>
              <a:t>: Model performansının görselleştirilmesi (doğruluk ve kayıp grafikleri, karışıklık matrisi).</a:t>
            </a:r>
          </a:p>
          <a:p>
            <a:r>
              <a:rPr lang="tr-TR" sz="1800" dirty="0" err="1"/>
              <a:t>OpenCV</a:t>
            </a:r>
            <a:r>
              <a:rPr lang="tr-TR" sz="1800" dirty="0"/>
              <a:t>: Görüntü işleme işlemleri için kullanılmıştır.</a:t>
            </a:r>
          </a:p>
        </p:txBody>
      </p:sp>
    </p:spTree>
    <p:extLst>
      <p:ext uri="{BB962C8B-B14F-4D97-AF65-F5344CB8AC3E}">
        <p14:creationId xmlns:p14="http://schemas.microsoft.com/office/powerpoint/2010/main" val="303250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19A05-37A7-81C5-76B1-E8859CA8E950}"/>
              </a:ext>
            </a:extLst>
          </p:cNvPr>
          <p:cNvSpPr>
            <a:spLocks noGrp="1"/>
          </p:cNvSpPr>
          <p:nvPr>
            <p:ph type="title"/>
          </p:nvPr>
        </p:nvSpPr>
        <p:spPr/>
        <p:txBody>
          <a:bodyPr/>
          <a:lstStyle/>
          <a:p>
            <a:r>
              <a:rPr lang="tr-TR" sz="4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MATERYAL ve YÖNTEM</a:t>
            </a:r>
            <a:endParaRPr lang="tr-TR" dirty="0"/>
          </a:p>
        </p:txBody>
      </p:sp>
      <p:sp>
        <p:nvSpPr>
          <p:cNvPr id="3" name="İçerik Yer Tutucusu 2">
            <a:extLst>
              <a:ext uri="{FF2B5EF4-FFF2-40B4-BE49-F238E27FC236}">
                <a16:creationId xmlns:a16="http://schemas.microsoft.com/office/drawing/2014/main" id="{1737D735-4ED9-F8AB-D478-E68CD6C8B8A8}"/>
              </a:ext>
            </a:extLst>
          </p:cNvPr>
          <p:cNvSpPr>
            <a:spLocks noGrp="1"/>
          </p:cNvSpPr>
          <p:nvPr>
            <p:ph idx="1"/>
          </p:nvPr>
        </p:nvSpPr>
        <p:spPr/>
        <p:txBody>
          <a:bodyPr/>
          <a:lstStyle/>
          <a:p>
            <a:pPr marL="0" indent="0" algn="just">
              <a:spcAft>
                <a:spcPts val="1200"/>
              </a:spcAft>
              <a:buNone/>
            </a:pPr>
            <a:r>
              <a:rPr lang="tr-TR" b="1"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a:t>
            </a:r>
            <a:r>
              <a:rPr lang="tr-TR" b="1" dirty="0">
                <a:latin typeface="Times New Roman" panose="02020603050405020304" pitchFamily="18" charset="0"/>
                <a:cs typeface="Times New Roman" panose="02020603050405020304" pitchFamily="18" charset="0"/>
              </a:rPr>
              <a:t>4  Yöntem</a:t>
            </a:r>
            <a:endParaRPr lang="en-US" b="1"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Bu </a:t>
            </a:r>
            <a:r>
              <a:rPr lang="en-US" sz="1800" dirty="0" err="1">
                <a:latin typeface="Times New Roman" panose="02020603050405020304" pitchFamily="18" charset="0"/>
                <a:cs typeface="Times New Roman" panose="02020603050405020304" pitchFamily="18" charset="0"/>
              </a:rPr>
              <a:t>çalışmada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yüz</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ifadesi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tanıma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sisteminin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geliştirilmesi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için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derin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öğrenme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teknikleri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kullanılmıştır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Proje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süreci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sistematik</a:t>
            </a:r>
            <a:r>
              <a:rPr lang="tr-TR"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şekilde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gerçekleştirilmiştir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163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1460</Words>
  <Application>Microsoft Office PowerPoint</Application>
  <PresentationFormat>Geniş ekran</PresentationFormat>
  <Paragraphs>129</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Arial</vt:lpstr>
      <vt:lpstr>Calibri</vt:lpstr>
      <vt:lpstr>Calibri Light</vt:lpstr>
      <vt:lpstr>Times New Roman</vt:lpstr>
      <vt:lpstr>Office Theme</vt:lpstr>
      <vt:lpstr>PowerPoint Sunusu</vt:lpstr>
      <vt:lpstr>İÇİNDEKİLER</vt:lpstr>
      <vt:lpstr>1. GİRİŞ</vt:lpstr>
      <vt:lpstr>2. LİTERATÜR </vt:lpstr>
      <vt:lpstr>2. LİTERATÜR </vt:lpstr>
      <vt:lpstr>3. MATERYAL ve YÖNTEM</vt:lpstr>
      <vt:lpstr>3. MATERYAL ve YÖNTEM</vt:lpstr>
      <vt:lpstr>3. MATERYAL ve YÖNTEM</vt:lpstr>
      <vt:lpstr>3. MATERYAL ve YÖNTEM</vt:lpstr>
      <vt:lpstr>3. MATERYAL ve YÖNTEM</vt:lpstr>
      <vt:lpstr>3. MATERYAL ve YÖNTEM</vt:lpstr>
      <vt:lpstr>3. MATERYAL ve YÖNTEM</vt:lpstr>
      <vt:lpstr>4. UYGULAMA</vt:lpstr>
      <vt:lpstr>4. UYGULAMA</vt:lpstr>
      <vt:lpstr>4. UYGULAMA</vt:lpstr>
      <vt:lpstr>4. UYGULAMA</vt:lpstr>
      <vt:lpstr>5. SONUÇ</vt:lpstr>
      <vt:lpstr>5. SONUÇ</vt:lpstr>
      <vt:lpstr>5. SONUÇ</vt:lpstr>
      <vt:lpstr>5. SONUÇ</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Bugra dindar</cp:lastModifiedBy>
  <cp:revision>29</cp:revision>
  <dcterms:created xsi:type="dcterms:W3CDTF">2020-01-04T11:06:46Z</dcterms:created>
  <dcterms:modified xsi:type="dcterms:W3CDTF">2025-01-05T16:56:33Z</dcterms:modified>
</cp:coreProperties>
</file>