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8" r:id="rId3"/>
    <p:sldId id="259" r:id="rId4"/>
    <p:sldId id="260" r:id="rId5"/>
    <p:sldId id="261" r:id="rId6"/>
    <p:sldId id="312" r:id="rId7"/>
    <p:sldId id="262" r:id="rId8"/>
    <p:sldId id="313" r:id="rId9"/>
    <p:sldId id="263" r:id="rId10"/>
    <p:sldId id="264" r:id="rId11"/>
    <p:sldId id="314" r:id="rId12"/>
    <p:sldId id="265" r:id="rId13"/>
    <p:sldId id="315" r:id="rId14"/>
    <p:sldId id="316" r:id="rId15"/>
    <p:sldId id="317" r:id="rId16"/>
    <p:sldId id="266" r:id="rId17"/>
    <p:sldId id="267" r:id="rId18"/>
  </p:sldIdLst>
  <p:sldSz cx="9144000" cy="5143500" type="screen16x9"/>
  <p:notesSz cx="6858000" cy="9144000"/>
  <p:embeddedFontLst>
    <p:embeddedFont>
      <p:font typeface="DM Sans" pitchFamily="2" charset="0"/>
      <p:regular r:id="rId20"/>
      <p:bold r:id="rId21"/>
      <p:italic r:id="rId22"/>
      <p:boldItalic r:id="rId23"/>
    </p:embeddedFont>
    <p:embeddedFont>
      <p:font typeface="Nunito Light" pitchFamily="2" charset="0"/>
      <p:regular r:id="rId24"/>
      <p:italic r:id="rId25"/>
    </p:embeddedFont>
    <p:embeddedFont>
      <p:font typeface="Outfi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75E774-E20F-48A1-8A50-56D98F639002}">
  <a:tblStyle styleId="{A075E774-E20F-48A1-8A50-56D98F6390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84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33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929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604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03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70" r:id="rId8"/>
    <p:sldLayoutId id="2147483671" r:id="rId9"/>
    <p:sldLayoutId id="2147483672" r:id="rId10"/>
    <p:sldLayoutId id="2147483673" r:id="rId11"/>
    <p:sldLayoutId id="2147483674"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unk9625@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aurabhjoshi07081@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2162192"/>
            <a:ext cx="4160700" cy="1379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b="1" dirty="0"/>
              <a:t>Data Analytics</a:t>
            </a:r>
            <a:br>
              <a:rPr lang="en" b="1" dirty="0"/>
            </a:br>
            <a:r>
              <a:rPr lang="en" sz="2200" b="1" dirty="0"/>
              <a:t>Customer Care Analytics</a:t>
            </a:r>
            <a:br>
              <a:rPr lang="en" sz="2200" b="1" dirty="0"/>
            </a:br>
            <a:r>
              <a:rPr lang="en" sz="1600" b="1" dirty="0"/>
              <a:t>Project ID: </a:t>
            </a:r>
            <a:r>
              <a:rPr lang="en-IN" sz="1600" dirty="0"/>
              <a:t>PTID-CDA-JAN-23-098</a:t>
            </a:r>
            <a:endParaRPr sz="1600" dirty="0"/>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Submitted By:</a:t>
            </a:r>
          </a:p>
          <a:p>
            <a:pPr marL="0" lvl="0" indent="0" algn="l" rtl="0">
              <a:spcBef>
                <a:spcPts val="0"/>
              </a:spcBef>
              <a:spcAft>
                <a:spcPts val="0"/>
              </a:spcAft>
              <a:buNone/>
            </a:pPr>
            <a:r>
              <a:rPr lang="en" sz="1400" dirty="0"/>
              <a:t>Arun Ashok Kumar – </a:t>
            </a:r>
            <a:r>
              <a:rPr lang="en" sz="1400" dirty="0">
                <a:hlinkClick r:id="rId3"/>
              </a:rPr>
              <a:t>arunk9625@gmail.com</a:t>
            </a:r>
            <a:endParaRPr lang="en" sz="1400" dirty="0"/>
          </a:p>
          <a:p>
            <a:pPr marL="0" lvl="0" indent="0" algn="l" rtl="0">
              <a:spcBef>
                <a:spcPts val="0"/>
              </a:spcBef>
              <a:spcAft>
                <a:spcPts val="0"/>
              </a:spcAft>
              <a:buNone/>
            </a:pPr>
            <a:r>
              <a:rPr lang="en" sz="1400" dirty="0"/>
              <a:t>Saurabh Joshi - </a:t>
            </a:r>
            <a:r>
              <a:rPr lang="en-IN" sz="1400" dirty="0">
                <a:hlinkClick r:id="rId4"/>
              </a:rPr>
              <a:t>saurabhjoshi07081@gmail.com</a:t>
            </a:r>
            <a:endParaRPr lang="en" sz="1400" dirty="0"/>
          </a:p>
          <a:p>
            <a:pPr marL="0" lvl="0" indent="0" algn="l" rtl="0">
              <a:spcBef>
                <a:spcPts val="0"/>
              </a:spcBef>
              <a:spcAft>
                <a:spcPts val="0"/>
              </a:spcAft>
              <a:buNone/>
            </a:pPr>
            <a:r>
              <a:rPr lang="en" sz="1400" dirty="0"/>
              <a:t>Vishal Rathod - </a:t>
            </a:r>
            <a:r>
              <a:rPr lang="en-IN" sz="1400" dirty="0"/>
              <a:t>vishalrathod26316@gmail.com</a:t>
            </a:r>
            <a:endParaRPr lang="en" sz="1400" dirty="0"/>
          </a:p>
          <a:p>
            <a:pPr marL="0" lvl="0" indent="0" algn="l" rtl="0">
              <a:spcBef>
                <a:spcPts val="0"/>
              </a:spcBef>
              <a:spcAft>
                <a:spcPts val="0"/>
              </a:spcAft>
              <a:buNone/>
            </a:pPr>
            <a:endParaRPr sz="1400"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504" name="Google Shape;504;p44"/>
          <p:cNvSpPr txBox="1">
            <a:spLocks noGrp="1"/>
          </p:cNvSpPr>
          <p:nvPr>
            <p:ph type="subTitle" idx="1"/>
          </p:nvPr>
        </p:nvSpPr>
        <p:spPr>
          <a:xfrm>
            <a:off x="881225" y="2768751"/>
            <a:ext cx="3303500" cy="8955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 sz="1050" dirty="0"/>
              <a:t>Further looking at both the columns we got that there are many zero values in csat_score and is irrelevant</a:t>
            </a:r>
          </a:p>
          <a:p>
            <a:pPr marL="285750" lvl="0" indent="-285750" algn="just" rtl="0">
              <a:spcBef>
                <a:spcPts val="0"/>
              </a:spcBef>
              <a:spcAft>
                <a:spcPts val="0"/>
              </a:spcAft>
              <a:buFont typeface="Arial" panose="020B0604020202020204" pitchFamily="34" charset="0"/>
              <a:buChar char="•"/>
            </a:pPr>
            <a:r>
              <a:rPr lang="en" sz="1050" dirty="0"/>
              <a:t>So one solution will be that the asking the client that whether the recorded values are correct.</a:t>
            </a:r>
          </a:p>
          <a:p>
            <a:pPr marL="285750" lvl="0" indent="-285750" algn="just" rtl="0">
              <a:spcBef>
                <a:spcPts val="0"/>
              </a:spcBef>
              <a:spcAft>
                <a:spcPts val="0"/>
              </a:spcAft>
              <a:buFont typeface="Arial" panose="020B0604020202020204" pitchFamily="34" charset="0"/>
              <a:buChar char="•"/>
            </a:pPr>
            <a:r>
              <a:rPr lang="en" sz="1050" dirty="0"/>
              <a:t>And other solution we did is to adjust the csat score use vlookup fuction and each sentiment has 1 unique value</a:t>
            </a:r>
          </a:p>
          <a:p>
            <a:pPr marL="285750" lvl="0" indent="-285750" algn="just" rtl="0">
              <a:spcBef>
                <a:spcPts val="0"/>
              </a:spcBef>
              <a:spcAft>
                <a:spcPts val="0"/>
              </a:spcAft>
              <a:buFont typeface="Arial" panose="020B0604020202020204" pitchFamily="34" charset="0"/>
              <a:buChar char="•"/>
            </a:pPr>
            <a:endParaRPr sz="1050" dirty="0"/>
          </a:p>
        </p:txBody>
      </p:sp>
      <p:sp>
        <p:nvSpPr>
          <p:cNvPr id="505" name="Google Shape;505;p44"/>
          <p:cNvSpPr txBox="1">
            <a:spLocks noGrp="1"/>
          </p:cNvSpPr>
          <p:nvPr>
            <p:ph type="subTitle" idx="2"/>
          </p:nvPr>
        </p:nvSpPr>
        <p:spPr>
          <a:xfrm>
            <a:off x="4936881" y="2770678"/>
            <a:ext cx="3325896" cy="8955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 sz="1100" dirty="0"/>
              <a:t>Made a new column as day_Name where we converted the call_timestamp to the actual day name.</a:t>
            </a:r>
            <a:endParaRPr sz="1100" dirty="0"/>
          </a:p>
        </p:txBody>
      </p:sp>
      <p:sp>
        <p:nvSpPr>
          <p:cNvPr id="507" name="Google Shape;507;p44"/>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Sentiment and csat_score</a:t>
            </a:r>
            <a:endParaRPr sz="1600" dirty="0"/>
          </a:p>
        </p:txBody>
      </p:sp>
      <p:sp>
        <p:nvSpPr>
          <p:cNvPr id="508" name="Google Shape;508;p44"/>
          <p:cNvSpPr txBox="1">
            <a:spLocks noGrp="1"/>
          </p:cNvSpPr>
          <p:nvPr>
            <p:ph type="subTitle" idx="5"/>
          </p:nvPr>
        </p:nvSpPr>
        <p:spPr>
          <a:xfrm>
            <a:off x="5974681" y="2252202"/>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Day_name</a:t>
            </a:r>
            <a:endParaRPr dirty="0"/>
          </a:p>
        </p:txBody>
      </p:sp>
      <p:sp>
        <p:nvSpPr>
          <p:cNvPr id="510" name="Google Shape;510;p44"/>
          <p:cNvSpPr/>
          <p:nvPr/>
        </p:nvSpPr>
        <p:spPr>
          <a:xfrm>
            <a:off x="1829199" y="1788598"/>
            <a:ext cx="392155" cy="392133"/>
          </a:xfrm>
          <a:custGeom>
            <a:avLst/>
            <a:gdLst/>
            <a:ahLst/>
            <a:cxnLst/>
            <a:rect l="l" t="t" r="r" b="b"/>
            <a:pathLst>
              <a:path w="17352" h="17351" extrusionOk="0">
                <a:moveTo>
                  <a:pt x="10906" y="1018"/>
                </a:moveTo>
                <a:lnTo>
                  <a:pt x="10906" y="2036"/>
                </a:lnTo>
                <a:lnTo>
                  <a:pt x="6447" y="2036"/>
                </a:lnTo>
                <a:lnTo>
                  <a:pt x="6447" y="1018"/>
                </a:lnTo>
                <a:close/>
                <a:moveTo>
                  <a:pt x="10906" y="5089"/>
                </a:moveTo>
                <a:lnTo>
                  <a:pt x="10906" y="6107"/>
                </a:lnTo>
                <a:lnTo>
                  <a:pt x="6447" y="6107"/>
                </a:lnTo>
                <a:lnTo>
                  <a:pt x="6447" y="5089"/>
                </a:lnTo>
                <a:close/>
                <a:moveTo>
                  <a:pt x="8676" y="9209"/>
                </a:moveTo>
                <a:lnTo>
                  <a:pt x="10276" y="9984"/>
                </a:lnTo>
                <a:lnTo>
                  <a:pt x="8676" y="10760"/>
                </a:lnTo>
                <a:lnTo>
                  <a:pt x="7077" y="9984"/>
                </a:lnTo>
                <a:lnTo>
                  <a:pt x="8676" y="9209"/>
                </a:lnTo>
                <a:close/>
                <a:moveTo>
                  <a:pt x="4120" y="15315"/>
                </a:moveTo>
                <a:lnTo>
                  <a:pt x="4314" y="15364"/>
                </a:lnTo>
                <a:lnTo>
                  <a:pt x="4508" y="15461"/>
                </a:lnTo>
                <a:lnTo>
                  <a:pt x="4605" y="15655"/>
                </a:lnTo>
                <a:lnTo>
                  <a:pt x="4654" y="15848"/>
                </a:lnTo>
                <a:lnTo>
                  <a:pt x="4605" y="16042"/>
                </a:lnTo>
                <a:lnTo>
                  <a:pt x="4508" y="16188"/>
                </a:lnTo>
                <a:lnTo>
                  <a:pt x="4314" y="16285"/>
                </a:lnTo>
                <a:lnTo>
                  <a:pt x="4120" y="16333"/>
                </a:lnTo>
                <a:lnTo>
                  <a:pt x="1503" y="16333"/>
                </a:lnTo>
                <a:lnTo>
                  <a:pt x="1310" y="16285"/>
                </a:lnTo>
                <a:lnTo>
                  <a:pt x="1164" y="16188"/>
                </a:lnTo>
                <a:lnTo>
                  <a:pt x="1067" y="16042"/>
                </a:lnTo>
                <a:lnTo>
                  <a:pt x="1019" y="15848"/>
                </a:lnTo>
                <a:lnTo>
                  <a:pt x="1067" y="15655"/>
                </a:lnTo>
                <a:lnTo>
                  <a:pt x="1164" y="15461"/>
                </a:lnTo>
                <a:lnTo>
                  <a:pt x="1310" y="15364"/>
                </a:lnTo>
                <a:lnTo>
                  <a:pt x="1503" y="15315"/>
                </a:lnTo>
                <a:close/>
                <a:moveTo>
                  <a:pt x="15801" y="15315"/>
                </a:moveTo>
                <a:lnTo>
                  <a:pt x="15994" y="15364"/>
                </a:lnTo>
                <a:lnTo>
                  <a:pt x="16188" y="15461"/>
                </a:lnTo>
                <a:lnTo>
                  <a:pt x="16285" y="15655"/>
                </a:lnTo>
                <a:lnTo>
                  <a:pt x="16334" y="15848"/>
                </a:lnTo>
                <a:lnTo>
                  <a:pt x="16285" y="16042"/>
                </a:lnTo>
                <a:lnTo>
                  <a:pt x="16188" y="16188"/>
                </a:lnTo>
                <a:lnTo>
                  <a:pt x="15994" y="16285"/>
                </a:lnTo>
                <a:lnTo>
                  <a:pt x="15801" y="16333"/>
                </a:lnTo>
                <a:lnTo>
                  <a:pt x="13232" y="16333"/>
                </a:lnTo>
                <a:lnTo>
                  <a:pt x="12990" y="16285"/>
                </a:lnTo>
                <a:lnTo>
                  <a:pt x="12844" y="16188"/>
                </a:lnTo>
                <a:lnTo>
                  <a:pt x="12747" y="16042"/>
                </a:lnTo>
                <a:lnTo>
                  <a:pt x="12699" y="15848"/>
                </a:lnTo>
                <a:lnTo>
                  <a:pt x="12747" y="15655"/>
                </a:lnTo>
                <a:lnTo>
                  <a:pt x="12844" y="15461"/>
                </a:lnTo>
                <a:lnTo>
                  <a:pt x="12990" y="15364"/>
                </a:lnTo>
                <a:lnTo>
                  <a:pt x="13232" y="15315"/>
                </a:lnTo>
                <a:close/>
                <a:moveTo>
                  <a:pt x="5914" y="0"/>
                </a:moveTo>
                <a:lnTo>
                  <a:pt x="5720" y="49"/>
                </a:lnTo>
                <a:lnTo>
                  <a:pt x="5574" y="146"/>
                </a:lnTo>
                <a:lnTo>
                  <a:pt x="5478" y="340"/>
                </a:lnTo>
                <a:lnTo>
                  <a:pt x="5429" y="534"/>
                </a:lnTo>
                <a:lnTo>
                  <a:pt x="5429" y="2569"/>
                </a:lnTo>
                <a:lnTo>
                  <a:pt x="5478" y="2763"/>
                </a:lnTo>
                <a:lnTo>
                  <a:pt x="5574" y="2908"/>
                </a:lnTo>
                <a:lnTo>
                  <a:pt x="5720" y="3005"/>
                </a:lnTo>
                <a:lnTo>
                  <a:pt x="5914" y="3054"/>
                </a:lnTo>
                <a:lnTo>
                  <a:pt x="8143" y="3054"/>
                </a:lnTo>
                <a:lnTo>
                  <a:pt x="8143" y="4072"/>
                </a:lnTo>
                <a:lnTo>
                  <a:pt x="5914" y="4072"/>
                </a:lnTo>
                <a:lnTo>
                  <a:pt x="5720" y="4120"/>
                </a:lnTo>
                <a:lnTo>
                  <a:pt x="5574" y="4217"/>
                </a:lnTo>
                <a:lnTo>
                  <a:pt x="5478" y="4411"/>
                </a:lnTo>
                <a:lnTo>
                  <a:pt x="5429" y="4605"/>
                </a:lnTo>
                <a:lnTo>
                  <a:pt x="5429" y="6640"/>
                </a:lnTo>
                <a:lnTo>
                  <a:pt x="5478" y="6834"/>
                </a:lnTo>
                <a:lnTo>
                  <a:pt x="5574" y="6979"/>
                </a:lnTo>
                <a:lnTo>
                  <a:pt x="5720" y="7076"/>
                </a:lnTo>
                <a:lnTo>
                  <a:pt x="5914" y="7125"/>
                </a:lnTo>
                <a:lnTo>
                  <a:pt x="8143" y="7125"/>
                </a:lnTo>
                <a:lnTo>
                  <a:pt x="8143" y="8336"/>
                </a:lnTo>
                <a:lnTo>
                  <a:pt x="5817" y="9451"/>
                </a:lnTo>
                <a:lnTo>
                  <a:pt x="2860" y="9451"/>
                </a:lnTo>
                <a:lnTo>
                  <a:pt x="2667" y="9500"/>
                </a:lnTo>
                <a:lnTo>
                  <a:pt x="2473" y="9596"/>
                </a:lnTo>
                <a:lnTo>
                  <a:pt x="2376" y="9790"/>
                </a:lnTo>
                <a:lnTo>
                  <a:pt x="2327" y="9984"/>
                </a:lnTo>
                <a:lnTo>
                  <a:pt x="2327" y="14298"/>
                </a:lnTo>
                <a:lnTo>
                  <a:pt x="1503" y="14298"/>
                </a:lnTo>
                <a:lnTo>
                  <a:pt x="1213" y="14346"/>
                </a:lnTo>
                <a:lnTo>
                  <a:pt x="922" y="14443"/>
                </a:lnTo>
                <a:lnTo>
                  <a:pt x="679" y="14588"/>
                </a:lnTo>
                <a:lnTo>
                  <a:pt x="437" y="14782"/>
                </a:lnTo>
                <a:lnTo>
                  <a:pt x="243" y="14976"/>
                </a:lnTo>
                <a:lnTo>
                  <a:pt x="98" y="15267"/>
                </a:lnTo>
                <a:lnTo>
                  <a:pt x="49" y="15509"/>
                </a:lnTo>
                <a:lnTo>
                  <a:pt x="1" y="15848"/>
                </a:lnTo>
                <a:lnTo>
                  <a:pt x="49" y="16139"/>
                </a:lnTo>
                <a:lnTo>
                  <a:pt x="98" y="16430"/>
                </a:lnTo>
                <a:lnTo>
                  <a:pt x="243" y="16672"/>
                </a:lnTo>
                <a:lnTo>
                  <a:pt x="437" y="16915"/>
                </a:lnTo>
                <a:lnTo>
                  <a:pt x="679" y="17109"/>
                </a:lnTo>
                <a:lnTo>
                  <a:pt x="922" y="17254"/>
                </a:lnTo>
                <a:lnTo>
                  <a:pt x="1213" y="17351"/>
                </a:lnTo>
                <a:lnTo>
                  <a:pt x="4460" y="17351"/>
                </a:lnTo>
                <a:lnTo>
                  <a:pt x="4702" y="17254"/>
                </a:lnTo>
                <a:lnTo>
                  <a:pt x="4993" y="17109"/>
                </a:lnTo>
                <a:lnTo>
                  <a:pt x="5187" y="16915"/>
                </a:lnTo>
                <a:lnTo>
                  <a:pt x="5381" y="16672"/>
                </a:lnTo>
                <a:lnTo>
                  <a:pt x="5526" y="16430"/>
                </a:lnTo>
                <a:lnTo>
                  <a:pt x="5623" y="16139"/>
                </a:lnTo>
                <a:lnTo>
                  <a:pt x="5671" y="15848"/>
                </a:lnTo>
                <a:lnTo>
                  <a:pt x="5623" y="15509"/>
                </a:lnTo>
                <a:lnTo>
                  <a:pt x="5526" y="15267"/>
                </a:lnTo>
                <a:lnTo>
                  <a:pt x="5381" y="14976"/>
                </a:lnTo>
                <a:lnTo>
                  <a:pt x="5187" y="14782"/>
                </a:lnTo>
                <a:lnTo>
                  <a:pt x="4993" y="14588"/>
                </a:lnTo>
                <a:lnTo>
                  <a:pt x="4702" y="14443"/>
                </a:lnTo>
                <a:lnTo>
                  <a:pt x="4460" y="14346"/>
                </a:lnTo>
                <a:lnTo>
                  <a:pt x="4120" y="14298"/>
                </a:lnTo>
                <a:lnTo>
                  <a:pt x="3345" y="14298"/>
                </a:lnTo>
                <a:lnTo>
                  <a:pt x="3345" y="10469"/>
                </a:lnTo>
                <a:lnTo>
                  <a:pt x="5817" y="10469"/>
                </a:lnTo>
                <a:lnTo>
                  <a:pt x="8434" y="11777"/>
                </a:lnTo>
                <a:lnTo>
                  <a:pt x="8676" y="11826"/>
                </a:lnTo>
                <a:lnTo>
                  <a:pt x="8870" y="11777"/>
                </a:lnTo>
                <a:lnTo>
                  <a:pt x="11536" y="10469"/>
                </a:lnTo>
                <a:lnTo>
                  <a:pt x="14007" y="10469"/>
                </a:lnTo>
                <a:lnTo>
                  <a:pt x="14007" y="14298"/>
                </a:lnTo>
                <a:lnTo>
                  <a:pt x="13232" y="14298"/>
                </a:lnTo>
                <a:lnTo>
                  <a:pt x="12893" y="14346"/>
                </a:lnTo>
                <a:lnTo>
                  <a:pt x="12602" y="14443"/>
                </a:lnTo>
                <a:lnTo>
                  <a:pt x="12360" y="14588"/>
                </a:lnTo>
                <a:lnTo>
                  <a:pt x="12117" y="14782"/>
                </a:lnTo>
                <a:lnTo>
                  <a:pt x="11923" y="14976"/>
                </a:lnTo>
                <a:lnTo>
                  <a:pt x="11826" y="15267"/>
                </a:lnTo>
                <a:lnTo>
                  <a:pt x="11730" y="15509"/>
                </a:lnTo>
                <a:lnTo>
                  <a:pt x="11681" y="15848"/>
                </a:lnTo>
                <a:lnTo>
                  <a:pt x="11730" y="16139"/>
                </a:lnTo>
                <a:lnTo>
                  <a:pt x="11826" y="16430"/>
                </a:lnTo>
                <a:lnTo>
                  <a:pt x="11923" y="16672"/>
                </a:lnTo>
                <a:lnTo>
                  <a:pt x="12117" y="16915"/>
                </a:lnTo>
                <a:lnTo>
                  <a:pt x="12360" y="17109"/>
                </a:lnTo>
                <a:lnTo>
                  <a:pt x="12602" y="17254"/>
                </a:lnTo>
                <a:lnTo>
                  <a:pt x="12893" y="17351"/>
                </a:lnTo>
                <a:lnTo>
                  <a:pt x="16140" y="17351"/>
                </a:lnTo>
                <a:lnTo>
                  <a:pt x="16431" y="17254"/>
                </a:lnTo>
                <a:lnTo>
                  <a:pt x="16673" y="17109"/>
                </a:lnTo>
                <a:lnTo>
                  <a:pt x="16915" y="16915"/>
                </a:lnTo>
                <a:lnTo>
                  <a:pt x="17061" y="16672"/>
                </a:lnTo>
                <a:lnTo>
                  <a:pt x="17206" y="16430"/>
                </a:lnTo>
                <a:lnTo>
                  <a:pt x="17303" y="16139"/>
                </a:lnTo>
                <a:lnTo>
                  <a:pt x="17351" y="15848"/>
                </a:lnTo>
                <a:lnTo>
                  <a:pt x="17303" y="15509"/>
                </a:lnTo>
                <a:lnTo>
                  <a:pt x="17206" y="15267"/>
                </a:lnTo>
                <a:lnTo>
                  <a:pt x="17061" y="14976"/>
                </a:lnTo>
                <a:lnTo>
                  <a:pt x="16915" y="14782"/>
                </a:lnTo>
                <a:lnTo>
                  <a:pt x="16673" y="14588"/>
                </a:lnTo>
                <a:lnTo>
                  <a:pt x="16431" y="14443"/>
                </a:lnTo>
                <a:lnTo>
                  <a:pt x="16140" y="14346"/>
                </a:lnTo>
                <a:lnTo>
                  <a:pt x="15801" y="14298"/>
                </a:lnTo>
                <a:lnTo>
                  <a:pt x="15025" y="14298"/>
                </a:lnTo>
                <a:lnTo>
                  <a:pt x="15025" y="9984"/>
                </a:lnTo>
                <a:lnTo>
                  <a:pt x="14977" y="9790"/>
                </a:lnTo>
                <a:lnTo>
                  <a:pt x="14880" y="9596"/>
                </a:lnTo>
                <a:lnTo>
                  <a:pt x="14686" y="9500"/>
                </a:lnTo>
                <a:lnTo>
                  <a:pt x="14492" y="9451"/>
                </a:lnTo>
                <a:lnTo>
                  <a:pt x="11536" y="9451"/>
                </a:lnTo>
                <a:lnTo>
                  <a:pt x="9161" y="8336"/>
                </a:lnTo>
                <a:lnTo>
                  <a:pt x="9161" y="7125"/>
                </a:lnTo>
                <a:lnTo>
                  <a:pt x="11439" y="7125"/>
                </a:lnTo>
                <a:lnTo>
                  <a:pt x="11633" y="7076"/>
                </a:lnTo>
                <a:lnTo>
                  <a:pt x="11778" y="6979"/>
                </a:lnTo>
                <a:lnTo>
                  <a:pt x="11875" y="6834"/>
                </a:lnTo>
                <a:lnTo>
                  <a:pt x="11923" y="6640"/>
                </a:lnTo>
                <a:lnTo>
                  <a:pt x="11923" y="4605"/>
                </a:lnTo>
                <a:lnTo>
                  <a:pt x="11875" y="4411"/>
                </a:lnTo>
                <a:lnTo>
                  <a:pt x="11778" y="4217"/>
                </a:lnTo>
                <a:lnTo>
                  <a:pt x="11633" y="4120"/>
                </a:lnTo>
                <a:lnTo>
                  <a:pt x="11439" y="4072"/>
                </a:lnTo>
                <a:lnTo>
                  <a:pt x="9161" y="4072"/>
                </a:lnTo>
                <a:lnTo>
                  <a:pt x="9161" y="3054"/>
                </a:lnTo>
                <a:lnTo>
                  <a:pt x="11439" y="3054"/>
                </a:lnTo>
                <a:lnTo>
                  <a:pt x="11633" y="3005"/>
                </a:lnTo>
                <a:lnTo>
                  <a:pt x="11778" y="2908"/>
                </a:lnTo>
                <a:lnTo>
                  <a:pt x="11875" y="2763"/>
                </a:lnTo>
                <a:lnTo>
                  <a:pt x="11923" y="2569"/>
                </a:lnTo>
                <a:lnTo>
                  <a:pt x="11923" y="534"/>
                </a:lnTo>
                <a:lnTo>
                  <a:pt x="11875" y="340"/>
                </a:lnTo>
                <a:lnTo>
                  <a:pt x="11778" y="146"/>
                </a:lnTo>
                <a:lnTo>
                  <a:pt x="11633" y="49"/>
                </a:lnTo>
                <a:lnTo>
                  <a:pt x="11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44"/>
          <p:cNvGrpSpPr/>
          <p:nvPr/>
        </p:nvGrpSpPr>
        <p:grpSpPr>
          <a:xfrm>
            <a:off x="7017628" y="1790525"/>
            <a:ext cx="392155" cy="392133"/>
            <a:chOff x="3944375" y="1333902"/>
            <a:chExt cx="392155" cy="392133"/>
          </a:xfrm>
        </p:grpSpPr>
        <p:sp>
          <p:nvSpPr>
            <p:cNvPr id="512" name="Google Shape;512;p44"/>
            <p:cNvSpPr/>
            <p:nvPr/>
          </p:nvSpPr>
          <p:spPr>
            <a:xfrm>
              <a:off x="3944375" y="1333902"/>
              <a:ext cx="276036" cy="392133"/>
            </a:xfrm>
            <a:custGeom>
              <a:avLst/>
              <a:gdLst/>
              <a:ahLst/>
              <a:cxnLst/>
              <a:rect l="l" t="t" r="r" b="b"/>
              <a:pathLst>
                <a:path w="12214" h="17351" extrusionOk="0">
                  <a:moveTo>
                    <a:pt x="8337" y="1018"/>
                  </a:moveTo>
                  <a:lnTo>
                    <a:pt x="8337" y="2036"/>
                  </a:lnTo>
                  <a:lnTo>
                    <a:pt x="7319" y="2036"/>
                  </a:lnTo>
                  <a:lnTo>
                    <a:pt x="7319" y="1018"/>
                  </a:lnTo>
                  <a:close/>
                  <a:moveTo>
                    <a:pt x="6301" y="5429"/>
                  </a:moveTo>
                  <a:lnTo>
                    <a:pt x="6495" y="5477"/>
                  </a:lnTo>
                  <a:lnTo>
                    <a:pt x="6640" y="5574"/>
                  </a:lnTo>
                  <a:lnTo>
                    <a:pt x="6737" y="5719"/>
                  </a:lnTo>
                  <a:lnTo>
                    <a:pt x="6786" y="5913"/>
                  </a:lnTo>
                  <a:lnTo>
                    <a:pt x="6737" y="6155"/>
                  </a:lnTo>
                  <a:lnTo>
                    <a:pt x="6640" y="6301"/>
                  </a:lnTo>
                  <a:lnTo>
                    <a:pt x="6495" y="6398"/>
                  </a:lnTo>
                  <a:lnTo>
                    <a:pt x="6301" y="6446"/>
                  </a:lnTo>
                  <a:lnTo>
                    <a:pt x="6107" y="6398"/>
                  </a:lnTo>
                  <a:lnTo>
                    <a:pt x="5913" y="6301"/>
                  </a:lnTo>
                  <a:lnTo>
                    <a:pt x="5816" y="6155"/>
                  </a:lnTo>
                  <a:lnTo>
                    <a:pt x="5768" y="5913"/>
                  </a:lnTo>
                  <a:lnTo>
                    <a:pt x="5816" y="5719"/>
                  </a:lnTo>
                  <a:lnTo>
                    <a:pt x="5913" y="5574"/>
                  </a:lnTo>
                  <a:lnTo>
                    <a:pt x="6107" y="5477"/>
                  </a:lnTo>
                  <a:lnTo>
                    <a:pt x="6301" y="5429"/>
                  </a:lnTo>
                  <a:close/>
                  <a:moveTo>
                    <a:pt x="8821" y="3054"/>
                  </a:moveTo>
                  <a:lnTo>
                    <a:pt x="8821" y="9257"/>
                  </a:lnTo>
                  <a:lnTo>
                    <a:pt x="6786" y="9257"/>
                  </a:lnTo>
                  <a:lnTo>
                    <a:pt x="6786" y="7367"/>
                  </a:lnTo>
                  <a:lnTo>
                    <a:pt x="6979" y="7270"/>
                  </a:lnTo>
                  <a:lnTo>
                    <a:pt x="7173" y="7173"/>
                  </a:lnTo>
                  <a:lnTo>
                    <a:pt x="7367" y="6979"/>
                  </a:lnTo>
                  <a:lnTo>
                    <a:pt x="7513" y="6834"/>
                  </a:lnTo>
                  <a:lnTo>
                    <a:pt x="7658" y="6640"/>
                  </a:lnTo>
                  <a:lnTo>
                    <a:pt x="7706" y="6398"/>
                  </a:lnTo>
                  <a:lnTo>
                    <a:pt x="7803" y="6204"/>
                  </a:lnTo>
                  <a:lnTo>
                    <a:pt x="7803" y="5913"/>
                  </a:lnTo>
                  <a:lnTo>
                    <a:pt x="7803" y="5671"/>
                  </a:lnTo>
                  <a:lnTo>
                    <a:pt x="7706" y="5477"/>
                  </a:lnTo>
                  <a:lnTo>
                    <a:pt x="7658" y="5235"/>
                  </a:lnTo>
                  <a:lnTo>
                    <a:pt x="7513" y="5041"/>
                  </a:lnTo>
                  <a:lnTo>
                    <a:pt x="7367" y="4895"/>
                  </a:lnTo>
                  <a:lnTo>
                    <a:pt x="7173" y="4702"/>
                  </a:lnTo>
                  <a:lnTo>
                    <a:pt x="6979" y="4605"/>
                  </a:lnTo>
                  <a:lnTo>
                    <a:pt x="6786" y="4508"/>
                  </a:lnTo>
                  <a:lnTo>
                    <a:pt x="6786" y="3054"/>
                  </a:lnTo>
                  <a:close/>
                  <a:moveTo>
                    <a:pt x="4847" y="5429"/>
                  </a:moveTo>
                  <a:lnTo>
                    <a:pt x="4799" y="5671"/>
                  </a:lnTo>
                  <a:lnTo>
                    <a:pt x="4750" y="5913"/>
                  </a:lnTo>
                  <a:lnTo>
                    <a:pt x="4799" y="6204"/>
                  </a:lnTo>
                  <a:lnTo>
                    <a:pt x="4847" y="6446"/>
                  </a:lnTo>
                  <a:lnTo>
                    <a:pt x="4314" y="6592"/>
                  </a:lnTo>
                  <a:lnTo>
                    <a:pt x="3829" y="6786"/>
                  </a:lnTo>
                  <a:lnTo>
                    <a:pt x="3393" y="7028"/>
                  </a:lnTo>
                  <a:lnTo>
                    <a:pt x="3005" y="7367"/>
                  </a:lnTo>
                  <a:lnTo>
                    <a:pt x="2763" y="7609"/>
                  </a:lnTo>
                  <a:lnTo>
                    <a:pt x="2569" y="7852"/>
                  </a:lnTo>
                  <a:lnTo>
                    <a:pt x="2424" y="8143"/>
                  </a:lnTo>
                  <a:lnTo>
                    <a:pt x="2278" y="8433"/>
                  </a:lnTo>
                  <a:lnTo>
                    <a:pt x="2181" y="8724"/>
                  </a:lnTo>
                  <a:lnTo>
                    <a:pt x="2133" y="9015"/>
                  </a:lnTo>
                  <a:lnTo>
                    <a:pt x="2085" y="9306"/>
                  </a:lnTo>
                  <a:lnTo>
                    <a:pt x="2036" y="9645"/>
                  </a:lnTo>
                  <a:lnTo>
                    <a:pt x="2036" y="14298"/>
                  </a:lnTo>
                  <a:lnTo>
                    <a:pt x="1018" y="14298"/>
                  </a:lnTo>
                  <a:lnTo>
                    <a:pt x="1018" y="9645"/>
                  </a:lnTo>
                  <a:lnTo>
                    <a:pt x="1067" y="9209"/>
                  </a:lnTo>
                  <a:lnTo>
                    <a:pt x="1115" y="8821"/>
                  </a:lnTo>
                  <a:lnTo>
                    <a:pt x="1212" y="8433"/>
                  </a:lnTo>
                  <a:lnTo>
                    <a:pt x="1358" y="8046"/>
                  </a:lnTo>
                  <a:lnTo>
                    <a:pt x="1503" y="7658"/>
                  </a:lnTo>
                  <a:lnTo>
                    <a:pt x="1745" y="7319"/>
                  </a:lnTo>
                  <a:lnTo>
                    <a:pt x="1988" y="6979"/>
                  </a:lnTo>
                  <a:lnTo>
                    <a:pt x="2278" y="6640"/>
                  </a:lnTo>
                  <a:lnTo>
                    <a:pt x="2521" y="6398"/>
                  </a:lnTo>
                  <a:lnTo>
                    <a:pt x="2811" y="6204"/>
                  </a:lnTo>
                  <a:lnTo>
                    <a:pt x="3151" y="6010"/>
                  </a:lnTo>
                  <a:lnTo>
                    <a:pt x="3442" y="5816"/>
                  </a:lnTo>
                  <a:lnTo>
                    <a:pt x="3781" y="5671"/>
                  </a:lnTo>
                  <a:lnTo>
                    <a:pt x="4120" y="5574"/>
                  </a:lnTo>
                  <a:lnTo>
                    <a:pt x="4459" y="5477"/>
                  </a:lnTo>
                  <a:lnTo>
                    <a:pt x="4847" y="5429"/>
                  </a:lnTo>
                  <a:close/>
                  <a:moveTo>
                    <a:pt x="9984" y="13280"/>
                  </a:moveTo>
                  <a:lnTo>
                    <a:pt x="9984" y="14298"/>
                  </a:lnTo>
                  <a:lnTo>
                    <a:pt x="5622" y="14298"/>
                  </a:lnTo>
                  <a:lnTo>
                    <a:pt x="5622" y="13280"/>
                  </a:lnTo>
                  <a:close/>
                  <a:moveTo>
                    <a:pt x="10517" y="15315"/>
                  </a:moveTo>
                  <a:lnTo>
                    <a:pt x="10760" y="15364"/>
                  </a:lnTo>
                  <a:lnTo>
                    <a:pt x="11002" y="15509"/>
                  </a:lnTo>
                  <a:lnTo>
                    <a:pt x="11147" y="15752"/>
                  </a:lnTo>
                  <a:lnTo>
                    <a:pt x="11196" y="15994"/>
                  </a:lnTo>
                  <a:lnTo>
                    <a:pt x="11196" y="16333"/>
                  </a:lnTo>
                  <a:lnTo>
                    <a:pt x="1018" y="16333"/>
                  </a:lnTo>
                  <a:lnTo>
                    <a:pt x="1018" y="15315"/>
                  </a:lnTo>
                  <a:close/>
                  <a:moveTo>
                    <a:pt x="6786" y="0"/>
                  </a:moveTo>
                  <a:lnTo>
                    <a:pt x="6592" y="49"/>
                  </a:lnTo>
                  <a:lnTo>
                    <a:pt x="6446" y="146"/>
                  </a:lnTo>
                  <a:lnTo>
                    <a:pt x="6301" y="340"/>
                  </a:lnTo>
                  <a:lnTo>
                    <a:pt x="6301" y="534"/>
                  </a:lnTo>
                  <a:lnTo>
                    <a:pt x="6301" y="2036"/>
                  </a:lnTo>
                  <a:lnTo>
                    <a:pt x="6107" y="2084"/>
                  </a:lnTo>
                  <a:lnTo>
                    <a:pt x="5913" y="2181"/>
                  </a:lnTo>
                  <a:lnTo>
                    <a:pt x="5816" y="2375"/>
                  </a:lnTo>
                  <a:lnTo>
                    <a:pt x="5768" y="2569"/>
                  </a:lnTo>
                  <a:lnTo>
                    <a:pt x="5768" y="4411"/>
                  </a:lnTo>
                  <a:lnTo>
                    <a:pt x="5235" y="4411"/>
                  </a:lnTo>
                  <a:lnTo>
                    <a:pt x="4702" y="4459"/>
                  </a:lnTo>
                  <a:lnTo>
                    <a:pt x="4217" y="4508"/>
                  </a:lnTo>
                  <a:lnTo>
                    <a:pt x="3732" y="4653"/>
                  </a:lnTo>
                  <a:lnTo>
                    <a:pt x="3248" y="4798"/>
                  </a:lnTo>
                  <a:lnTo>
                    <a:pt x="2763" y="5041"/>
                  </a:lnTo>
                  <a:lnTo>
                    <a:pt x="2327" y="5283"/>
                  </a:lnTo>
                  <a:lnTo>
                    <a:pt x="1939" y="5574"/>
                  </a:lnTo>
                  <a:lnTo>
                    <a:pt x="1551" y="5962"/>
                  </a:lnTo>
                  <a:lnTo>
                    <a:pt x="1212" y="6349"/>
                  </a:lnTo>
                  <a:lnTo>
                    <a:pt x="873" y="6737"/>
                  </a:lnTo>
                  <a:lnTo>
                    <a:pt x="631" y="7173"/>
                  </a:lnTo>
                  <a:lnTo>
                    <a:pt x="388" y="7658"/>
                  </a:lnTo>
                  <a:lnTo>
                    <a:pt x="243" y="8094"/>
                  </a:lnTo>
                  <a:lnTo>
                    <a:pt x="97" y="8627"/>
                  </a:lnTo>
                  <a:lnTo>
                    <a:pt x="49" y="9112"/>
                  </a:lnTo>
                  <a:lnTo>
                    <a:pt x="1" y="9645"/>
                  </a:lnTo>
                  <a:lnTo>
                    <a:pt x="1" y="14831"/>
                  </a:lnTo>
                  <a:lnTo>
                    <a:pt x="1" y="16866"/>
                  </a:lnTo>
                  <a:lnTo>
                    <a:pt x="49" y="17060"/>
                  </a:lnTo>
                  <a:lnTo>
                    <a:pt x="146" y="17205"/>
                  </a:lnTo>
                  <a:lnTo>
                    <a:pt x="340" y="17302"/>
                  </a:lnTo>
                  <a:lnTo>
                    <a:pt x="534" y="17351"/>
                  </a:lnTo>
                  <a:lnTo>
                    <a:pt x="11681" y="17351"/>
                  </a:lnTo>
                  <a:lnTo>
                    <a:pt x="11874" y="17302"/>
                  </a:lnTo>
                  <a:lnTo>
                    <a:pt x="12068" y="17205"/>
                  </a:lnTo>
                  <a:lnTo>
                    <a:pt x="12165" y="17060"/>
                  </a:lnTo>
                  <a:lnTo>
                    <a:pt x="12214" y="16866"/>
                  </a:lnTo>
                  <a:lnTo>
                    <a:pt x="12214" y="15994"/>
                  </a:lnTo>
                  <a:lnTo>
                    <a:pt x="12165" y="15703"/>
                  </a:lnTo>
                  <a:lnTo>
                    <a:pt x="12117" y="15461"/>
                  </a:lnTo>
                  <a:lnTo>
                    <a:pt x="12020" y="15218"/>
                  </a:lnTo>
                  <a:lnTo>
                    <a:pt x="11874" y="14976"/>
                  </a:lnTo>
                  <a:lnTo>
                    <a:pt x="11681" y="14782"/>
                  </a:lnTo>
                  <a:lnTo>
                    <a:pt x="11487" y="14637"/>
                  </a:lnTo>
                  <a:lnTo>
                    <a:pt x="11293" y="14491"/>
                  </a:lnTo>
                  <a:lnTo>
                    <a:pt x="11002" y="14395"/>
                  </a:lnTo>
                  <a:lnTo>
                    <a:pt x="11002" y="12795"/>
                  </a:lnTo>
                  <a:lnTo>
                    <a:pt x="11002" y="12601"/>
                  </a:lnTo>
                  <a:lnTo>
                    <a:pt x="10857" y="12407"/>
                  </a:lnTo>
                  <a:lnTo>
                    <a:pt x="10711" y="12311"/>
                  </a:lnTo>
                  <a:lnTo>
                    <a:pt x="10517" y="12262"/>
                  </a:lnTo>
                  <a:lnTo>
                    <a:pt x="5089" y="12262"/>
                  </a:lnTo>
                  <a:lnTo>
                    <a:pt x="4895" y="12311"/>
                  </a:lnTo>
                  <a:lnTo>
                    <a:pt x="4750" y="12407"/>
                  </a:lnTo>
                  <a:lnTo>
                    <a:pt x="4605" y="12601"/>
                  </a:lnTo>
                  <a:lnTo>
                    <a:pt x="4605" y="12795"/>
                  </a:lnTo>
                  <a:lnTo>
                    <a:pt x="4605" y="14298"/>
                  </a:lnTo>
                  <a:lnTo>
                    <a:pt x="3054" y="14298"/>
                  </a:lnTo>
                  <a:lnTo>
                    <a:pt x="3054" y="9645"/>
                  </a:lnTo>
                  <a:lnTo>
                    <a:pt x="3102" y="9209"/>
                  </a:lnTo>
                  <a:lnTo>
                    <a:pt x="3248" y="8821"/>
                  </a:lnTo>
                  <a:lnTo>
                    <a:pt x="3442" y="8433"/>
                  </a:lnTo>
                  <a:lnTo>
                    <a:pt x="3684" y="8094"/>
                  </a:lnTo>
                  <a:lnTo>
                    <a:pt x="4023" y="7803"/>
                  </a:lnTo>
                  <a:lnTo>
                    <a:pt x="4411" y="7609"/>
                  </a:lnTo>
                  <a:lnTo>
                    <a:pt x="4799" y="7513"/>
                  </a:lnTo>
                  <a:lnTo>
                    <a:pt x="5235" y="7464"/>
                  </a:lnTo>
                  <a:lnTo>
                    <a:pt x="5768" y="7464"/>
                  </a:lnTo>
                  <a:lnTo>
                    <a:pt x="5768" y="9742"/>
                  </a:lnTo>
                  <a:lnTo>
                    <a:pt x="5816" y="9984"/>
                  </a:lnTo>
                  <a:lnTo>
                    <a:pt x="5913" y="10130"/>
                  </a:lnTo>
                  <a:lnTo>
                    <a:pt x="6107" y="10227"/>
                  </a:lnTo>
                  <a:lnTo>
                    <a:pt x="6301" y="10275"/>
                  </a:lnTo>
                  <a:lnTo>
                    <a:pt x="7319" y="10275"/>
                  </a:lnTo>
                  <a:lnTo>
                    <a:pt x="7319" y="10760"/>
                  </a:lnTo>
                  <a:lnTo>
                    <a:pt x="7319" y="10954"/>
                  </a:lnTo>
                  <a:lnTo>
                    <a:pt x="7464" y="11099"/>
                  </a:lnTo>
                  <a:lnTo>
                    <a:pt x="7610" y="11196"/>
                  </a:lnTo>
                  <a:lnTo>
                    <a:pt x="7803" y="11244"/>
                  </a:lnTo>
                  <a:lnTo>
                    <a:pt x="7997" y="11196"/>
                  </a:lnTo>
                  <a:lnTo>
                    <a:pt x="8143" y="11099"/>
                  </a:lnTo>
                  <a:lnTo>
                    <a:pt x="8288" y="10954"/>
                  </a:lnTo>
                  <a:lnTo>
                    <a:pt x="8337" y="10760"/>
                  </a:lnTo>
                  <a:lnTo>
                    <a:pt x="8337" y="10275"/>
                  </a:lnTo>
                  <a:lnTo>
                    <a:pt x="9306" y="10275"/>
                  </a:lnTo>
                  <a:lnTo>
                    <a:pt x="9548" y="10227"/>
                  </a:lnTo>
                  <a:lnTo>
                    <a:pt x="9694" y="10130"/>
                  </a:lnTo>
                  <a:lnTo>
                    <a:pt x="9790" y="9984"/>
                  </a:lnTo>
                  <a:lnTo>
                    <a:pt x="9839" y="9742"/>
                  </a:lnTo>
                  <a:lnTo>
                    <a:pt x="9839" y="2569"/>
                  </a:lnTo>
                  <a:lnTo>
                    <a:pt x="9790" y="2375"/>
                  </a:lnTo>
                  <a:lnTo>
                    <a:pt x="9694" y="2181"/>
                  </a:lnTo>
                  <a:lnTo>
                    <a:pt x="9548" y="2084"/>
                  </a:lnTo>
                  <a:lnTo>
                    <a:pt x="9306" y="2036"/>
                  </a:lnTo>
                  <a:lnTo>
                    <a:pt x="9306" y="534"/>
                  </a:lnTo>
                  <a:lnTo>
                    <a:pt x="9306" y="340"/>
                  </a:lnTo>
                  <a:lnTo>
                    <a:pt x="9160" y="146"/>
                  </a:lnTo>
                  <a:lnTo>
                    <a:pt x="9015" y="49"/>
                  </a:lnTo>
                  <a:lnTo>
                    <a:pt x="8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4193021" y="1451106"/>
              <a:ext cx="143510" cy="171986"/>
            </a:xfrm>
            <a:custGeom>
              <a:avLst/>
              <a:gdLst/>
              <a:ahLst/>
              <a:cxnLst/>
              <a:rect l="l" t="t" r="r" b="b"/>
              <a:pathLst>
                <a:path w="6350" h="7610" extrusionOk="0">
                  <a:moveTo>
                    <a:pt x="2520" y="1018"/>
                  </a:moveTo>
                  <a:lnTo>
                    <a:pt x="2956" y="1793"/>
                  </a:lnTo>
                  <a:lnTo>
                    <a:pt x="2520" y="2617"/>
                  </a:lnTo>
                  <a:lnTo>
                    <a:pt x="1551" y="2617"/>
                  </a:lnTo>
                  <a:lnTo>
                    <a:pt x="1115" y="1793"/>
                  </a:lnTo>
                  <a:lnTo>
                    <a:pt x="1551" y="1018"/>
                  </a:lnTo>
                  <a:close/>
                  <a:moveTo>
                    <a:pt x="2520" y="3635"/>
                  </a:moveTo>
                  <a:lnTo>
                    <a:pt x="2956" y="4459"/>
                  </a:lnTo>
                  <a:lnTo>
                    <a:pt x="2520" y="5234"/>
                  </a:lnTo>
                  <a:lnTo>
                    <a:pt x="1551" y="5234"/>
                  </a:lnTo>
                  <a:lnTo>
                    <a:pt x="1115" y="4459"/>
                  </a:lnTo>
                  <a:lnTo>
                    <a:pt x="1551" y="3635"/>
                  </a:lnTo>
                  <a:close/>
                  <a:moveTo>
                    <a:pt x="4798" y="4944"/>
                  </a:moveTo>
                  <a:lnTo>
                    <a:pt x="5283" y="5768"/>
                  </a:lnTo>
                  <a:lnTo>
                    <a:pt x="4798" y="6591"/>
                  </a:lnTo>
                  <a:lnTo>
                    <a:pt x="3877" y="6591"/>
                  </a:lnTo>
                  <a:lnTo>
                    <a:pt x="3393" y="5768"/>
                  </a:lnTo>
                  <a:lnTo>
                    <a:pt x="3877" y="4944"/>
                  </a:lnTo>
                  <a:close/>
                  <a:moveTo>
                    <a:pt x="1163" y="0"/>
                  </a:moveTo>
                  <a:lnTo>
                    <a:pt x="1018" y="49"/>
                  </a:lnTo>
                  <a:lnTo>
                    <a:pt x="921" y="146"/>
                  </a:lnTo>
                  <a:lnTo>
                    <a:pt x="824" y="243"/>
                  </a:lnTo>
                  <a:lnTo>
                    <a:pt x="97" y="1551"/>
                  </a:lnTo>
                  <a:lnTo>
                    <a:pt x="49" y="1696"/>
                  </a:lnTo>
                  <a:lnTo>
                    <a:pt x="0" y="1793"/>
                  </a:lnTo>
                  <a:lnTo>
                    <a:pt x="49" y="1939"/>
                  </a:lnTo>
                  <a:lnTo>
                    <a:pt x="97" y="2084"/>
                  </a:lnTo>
                  <a:lnTo>
                    <a:pt x="679" y="3150"/>
                  </a:lnTo>
                  <a:lnTo>
                    <a:pt x="97" y="4217"/>
                  </a:lnTo>
                  <a:lnTo>
                    <a:pt x="49" y="4314"/>
                  </a:lnTo>
                  <a:lnTo>
                    <a:pt x="0" y="4459"/>
                  </a:lnTo>
                  <a:lnTo>
                    <a:pt x="49" y="4556"/>
                  </a:lnTo>
                  <a:lnTo>
                    <a:pt x="97" y="4701"/>
                  </a:lnTo>
                  <a:lnTo>
                    <a:pt x="824" y="6010"/>
                  </a:lnTo>
                  <a:lnTo>
                    <a:pt x="921" y="6107"/>
                  </a:lnTo>
                  <a:lnTo>
                    <a:pt x="1018" y="6204"/>
                  </a:lnTo>
                  <a:lnTo>
                    <a:pt x="1163" y="6252"/>
                  </a:lnTo>
                  <a:lnTo>
                    <a:pt x="2520" y="6252"/>
                  </a:lnTo>
                  <a:lnTo>
                    <a:pt x="3102" y="7318"/>
                  </a:lnTo>
                  <a:lnTo>
                    <a:pt x="3199" y="7464"/>
                  </a:lnTo>
                  <a:lnTo>
                    <a:pt x="3296" y="7512"/>
                  </a:lnTo>
                  <a:lnTo>
                    <a:pt x="3441" y="7561"/>
                  </a:lnTo>
                  <a:lnTo>
                    <a:pt x="3587" y="7609"/>
                  </a:lnTo>
                  <a:lnTo>
                    <a:pt x="5089" y="7609"/>
                  </a:lnTo>
                  <a:lnTo>
                    <a:pt x="5234" y="7561"/>
                  </a:lnTo>
                  <a:lnTo>
                    <a:pt x="5331" y="7512"/>
                  </a:lnTo>
                  <a:lnTo>
                    <a:pt x="5428" y="7464"/>
                  </a:lnTo>
                  <a:lnTo>
                    <a:pt x="5525" y="7318"/>
                  </a:lnTo>
                  <a:lnTo>
                    <a:pt x="6301" y="6010"/>
                  </a:lnTo>
                  <a:lnTo>
                    <a:pt x="6349" y="5913"/>
                  </a:lnTo>
                  <a:lnTo>
                    <a:pt x="6349" y="5768"/>
                  </a:lnTo>
                  <a:lnTo>
                    <a:pt x="6349" y="5622"/>
                  </a:lnTo>
                  <a:lnTo>
                    <a:pt x="6301" y="5525"/>
                  </a:lnTo>
                  <a:lnTo>
                    <a:pt x="5525" y="4217"/>
                  </a:lnTo>
                  <a:lnTo>
                    <a:pt x="5428" y="4071"/>
                  </a:lnTo>
                  <a:lnTo>
                    <a:pt x="5331" y="4023"/>
                  </a:lnTo>
                  <a:lnTo>
                    <a:pt x="5234" y="3974"/>
                  </a:lnTo>
                  <a:lnTo>
                    <a:pt x="5089" y="3926"/>
                  </a:lnTo>
                  <a:lnTo>
                    <a:pt x="3877" y="3926"/>
                  </a:lnTo>
                  <a:lnTo>
                    <a:pt x="3393" y="3150"/>
                  </a:lnTo>
                  <a:lnTo>
                    <a:pt x="4023" y="2084"/>
                  </a:lnTo>
                  <a:lnTo>
                    <a:pt x="4071" y="1939"/>
                  </a:lnTo>
                  <a:lnTo>
                    <a:pt x="4071" y="1793"/>
                  </a:lnTo>
                  <a:lnTo>
                    <a:pt x="4071" y="1696"/>
                  </a:lnTo>
                  <a:lnTo>
                    <a:pt x="4023" y="1551"/>
                  </a:lnTo>
                  <a:lnTo>
                    <a:pt x="3247" y="243"/>
                  </a:lnTo>
                  <a:lnTo>
                    <a:pt x="3150" y="146"/>
                  </a:lnTo>
                  <a:lnTo>
                    <a:pt x="3053" y="49"/>
                  </a:lnTo>
                  <a:lnTo>
                    <a:pt x="2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D82087C-6E70-B753-29F3-AD4AA1C9EA9E}"/>
              </a:ext>
            </a:extLst>
          </p:cNvPr>
          <p:cNvPicPr>
            <a:picLocks noChangeAspect="1"/>
          </p:cNvPicPr>
          <p:nvPr/>
        </p:nvPicPr>
        <p:blipFill>
          <a:blip r:embed="rId3"/>
          <a:stretch>
            <a:fillRect/>
          </a:stretch>
        </p:blipFill>
        <p:spPr>
          <a:xfrm>
            <a:off x="129069" y="1294981"/>
            <a:ext cx="1039974" cy="1565613"/>
          </a:xfrm>
          <a:prstGeom prst="rect">
            <a:avLst/>
          </a:prstGeom>
        </p:spPr>
      </p:pic>
      <p:pic>
        <p:nvPicPr>
          <p:cNvPr id="9" name="Picture 8">
            <a:extLst>
              <a:ext uri="{FF2B5EF4-FFF2-40B4-BE49-F238E27FC236}">
                <a16:creationId xmlns:a16="http://schemas.microsoft.com/office/drawing/2014/main" id="{EDE1B799-B483-51E5-744F-0A36BC59A1DD}"/>
              </a:ext>
            </a:extLst>
          </p:cNvPr>
          <p:cNvPicPr>
            <a:picLocks noChangeAspect="1"/>
          </p:cNvPicPr>
          <p:nvPr/>
        </p:nvPicPr>
        <p:blipFill>
          <a:blip r:embed="rId4"/>
          <a:stretch>
            <a:fillRect/>
          </a:stretch>
        </p:blipFill>
        <p:spPr>
          <a:xfrm>
            <a:off x="5840057" y="3664251"/>
            <a:ext cx="2051041" cy="1372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Data Analysis</a:t>
            </a:r>
            <a:endParaRPr sz="40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9261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529" name="Google Shape;529;p45"/>
          <p:cNvSpPr txBox="1">
            <a:spLocks noGrp="1"/>
          </p:cNvSpPr>
          <p:nvPr>
            <p:ph type="subTitle" idx="3"/>
          </p:nvPr>
        </p:nvSpPr>
        <p:spPr>
          <a:xfrm>
            <a:off x="949312" y="3269570"/>
            <a:ext cx="325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During the week it is observed that </a:t>
            </a:r>
            <a:r>
              <a:rPr lang="en" b="1" dirty="0"/>
              <a:t>Thursdays and Fridays</a:t>
            </a:r>
            <a:r>
              <a:rPr lang="en" dirty="0"/>
              <a:t> had highest number of calls from customers</a:t>
            </a:r>
            <a:endParaRPr dirty="0"/>
          </a:p>
        </p:txBody>
      </p:sp>
      <p:sp>
        <p:nvSpPr>
          <p:cNvPr id="530" name="Google Shape;530;p45"/>
          <p:cNvSpPr txBox="1">
            <a:spLocks noGrp="1"/>
          </p:cNvSpPr>
          <p:nvPr>
            <p:ph type="subTitle" idx="4"/>
          </p:nvPr>
        </p:nvSpPr>
        <p:spPr>
          <a:xfrm>
            <a:off x="4998964" y="3269570"/>
            <a:ext cx="325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 also shows that </a:t>
            </a:r>
            <a:r>
              <a:rPr lang="en" b="1" dirty="0"/>
              <a:t>Thursdays and Fridays</a:t>
            </a:r>
            <a:r>
              <a:rPr lang="en" dirty="0"/>
              <a:t> got more number of </a:t>
            </a:r>
            <a:r>
              <a:rPr lang="en" b="1" dirty="0"/>
              <a:t>Negative and Neutral</a:t>
            </a:r>
            <a:r>
              <a:rPr lang="en" dirty="0"/>
              <a:t> calls.</a:t>
            </a:r>
            <a:endParaRPr dirty="0"/>
          </a:p>
        </p:txBody>
      </p:sp>
      <p:sp>
        <p:nvSpPr>
          <p:cNvPr id="532" name="Google Shape;532;p45"/>
          <p:cNvSpPr txBox="1">
            <a:spLocks noGrp="1"/>
          </p:cNvSpPr>
          <p:nvPr>
            <p:ph type="subTitle" idx="6"/>
          </p:nvPr>
        </p:nvSpPr>
        <p:spPr>
          <a:xfrm>
            <a:off x="949324" y="2911195"/>
            <a:ext cx="32517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Call trend wrt channel</a:t>
            </a:r>
            <a:endParaRPr dirty="0"/>
          </a:p>
        </p:txBody>
      </p:sp>
      <p:sp>
        <p:nvSpPr>
          <p:cNvPr id="534" name="Google Shape;534;p45"/>
          <p:cNvSpPr txBox="1">
            <a:spLocks noGrp="1"/>
          </p:cNvSpPr>
          <p:nvPr>
            <p:ph type="subTitle" idx="8"/>
          </p:nvPr>
        </p:nvSpPr>
        <p:spPr>
          <a:xfrm>
            <a:off x="4998961" y="2911195"/>
            <a:ext cx="32517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How sentiment looked in a week</a:t>
            </a:r>
            <a:endParaRPr sz="1600" dirty="0"/>
          </a:p>
        </p:txBody>
      </p:sp>
      <p:pic>
        <p:nvPicPr>
          <p:cNvPr id="5" name="Picture 4">
            <a:extLst>
              <a:ext uri="{FF2B5EF4-FFF2-40B4-BE49-F238E27FC236}">
                <a16:creationId xmlns:a16="http://schemas.microsoft.com/office/drawing/2014/main" id="{9FB10623-EF99-356B-BFA8-D6D5D7E092E8}"/>
              </a:ext>
            </a:extLst>
          </p:cNvPr>
          <p:cNvPicPr>
            <a:picLocks noChangeAspect="1"/>
          </p:cNvPicPr>
          <p:nvPr/>
        </p:nvPicPr>
        <p:blipFill>
          <a:blip r:embed="rId3"/>
          <a:stretch>
            <a:fillRect/>
          </a:stretch>
        </p:blipFill>
        <p:spPr>
          <a:xfrm>
            <a:off x="521070" y="1146971"/>
            <a:ext cx="3833739" cy="1640640"/>
          </a:xfrm>
          <a:prstGeom prst="rect">
            <a:avLst/>
          </a:prstGeom>
        </p:spPr>
      </p:pic>
      <p:pic>
        <p:nvPicPr>
          <p:cNvPr id="15" name="Picture 14">
            <a:extLst>
              <a:ext uri="{FF2B5EF4-FFF2-40B4-BE49-F238E27FC236}">
                <a16:creationId xmlns:a16="http://schemas.microsoft.com/office/drawing/2014/main" id="{0837AB5B-DFBF-E578-4179-F7F419FBD84F}"/>
              </a:ext>
            </a:extLst>
          </p:cNvPr>
          <p:cNvPicPr>
            <a:picLocks noChangeAspect="1"/>
          </p:cNvPicPr>
          <p:nvPr/>
        </p:nvPicPr>
        <p:blipFill>
          <a:blip r:embed="rId4"/>
          <a:stretch>
            <a:fillRect/>
          </a:stretch>
        </p:blipFill>
        <p:spPr>
          <a:xfrm>
            <a:off x="4998961" y="1531926"/>
            <a:ext cx="3425039" cy="1255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529" name="Google Shape;529;p45"/>
          <p:cNvSpPr txBox="1">
            <a:spLocks noGrp="1"/>
          </p:cNvSpPr>
          <p:nvPr>
            <p:ph type="subTitle" idx="3"/>
          </p:nvPr>
        </p:nvSpPr>
        <p:spPr>
          <a:xfrm>
            <a:off x="949312" y="3269570"/>
            <a:ext cx="325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Monthly call duration and Texas clocked the highest as </a:t>
            </a:r>
            <a:r>
              <a:rPr lang="en" b="1" dirty="0"/>
              <a:t>45 min</a:t>
            </a:r>
            <a:r>
              <a:rPr lang="en" dirty="0"/>
              <a:t> in a month.</a:t>
            </a:r>
            <a:endParaRPr dirty="0"/>
          </a:p>
        </p:txBody>
      </p:sp>
      <p:sp>
        <p:nvSpPr>
          <p:cNvPr id="530" name="Google Shape;530;p45"/>
          <p:cNvSpPr txBox="1">
            <a:spLocks noGrp="1"/>
          </p:cNvSpPr>
          <p:nvPr>
            <p:ph type="subTitle" idx="4"/>
          </p:nvPr>
        </p:nvSpPr>
        <p:spPr>
          <a:xfrm>
            <a:off x="4998964" y="3269570"/>
            <a:ext cx="325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 shows that a maximum number of people called regarding billing questions.</a:t>
            </a:r>
            <a:endParaRPr dirty="0"/>
          </a:p>
        </p:txBody>
      </p:sp>
      <p:sp>
        <p:nvSpPr>
          <p:cNvPr id="532" name="Google Shape;532;p45"/>
          <p:cNvSpPr txBox="1">
            <a:spLocks noGrp="1"/>
          </p:cNvSpPr>
          <p:nvPr>
            <p:ph type="subTitle" idx="6"/>
          </p:nvPr>
        </p:nvSpPr>
        <p:spPr>
          <a:xfrm>
            <a:off x="949324" y="2911195"/>
            <a:ext cx="32517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States call Duration</a:t>
            </a:r>
            <a:endParaRPr dirty="0"/>
          </a:p>
        </p:txBody>
      </p:sp>
      <p:sp>
        <p:nvSpPr>
          <p:cNvPr id="534" name="Google Shape;534;p45"/>
          <p:cNvSpPr txBox="1">
            <a:spLocks noGrp="1"/>
          </p:cNvSpPr>
          <p:nvPr>
            <p:ph type="subTitle" idx="8"/>
          </p:nvPr>
        </p:nvSpPr>
        <p:spPr>
          <a:xfrm>
            <a:off x="4998961" y="2911195"/>
            <a:ext cx="32517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Reason for calling</a:t>
            </a:r>
            <a:endParaRPr sz="1600" dirty="0"/>
          </a:p>
        </p:txBody>
      </p:sp>
      <p:pic>
        <p:nvPicPr>
          <p:cNvPr id="3" name="Picture 2">
            <a:extLst>
              <a:ext uri="{FF2B5EF4-FFF2-40B4-BE49-F238E27FC236}">
                <a16:creationId xmlns:a16="http://schemas.microsoft.com/office/drawing/2014/main" id="{379DA0C4-C810-E5C0-9FDB-5CAC6099B45D}"/>
              </a:ext>
            </a:extLst>
          </p:cNvPr>
          <p:cNvPicPr>
            <a:picLocks noChangeAspect="1"/>
          </p:cNvPicPr>
          <p:nvPr/>
        </p:nvPicPr>
        <p:blipFill>
          <a:blip r:embed="rId3"/>
          <a:stretch>
            <a:fillRect/>
          </a:stretch>
        </p:blipFill>
        <p:spPr>
          <a:xfrm>
            <a:off x="1237668" y="1213418"/>
            <a:ext cx="2674987" cy="1574193"/>
          </a:xfrm>
          <a:prstGeom prst="rect">
            <a:avLst/>
          </a:prstGeom>
        </p:spPr>
      </p:pic>
      <p:pic>
        <p:nvPicPr>
          <p:cNvPr id="6" name="Picture 5">
            <a:extLst>
              <a:ext uri="{FF2B5EF4-FFF2-40B4-BE49-F238E27FC236}">
                <a16:creationId xmlns:a16="http://schemas.microsoft.com/office/drawing/2014/main" id="{B47C0946-8C4B-DCAF-16FC-67D058F07EDF}"/>
              </a:ext>
            </a:extLst>
          </p:cNvPr>
          <p:cNvPicPr>
            <a:picLocks noChangeAspect="1"/>
          </p:cNvPicPr>
          <p:nvPr/>
        </p:nvPicPr>
        <p:blipFill>
          <a:blip r:embed="rId4"/>
          <a:stretch>
            <a:fillRect/>
          </a:stretch>
        </p:blipFill>
        <p:spPr>
          <a:xfrm>
            <a:off x="5287317" y="1265538"/>
            <a:ext cx="2674987" cy="1645657"/>
          </a:xfrm>
          <a:prstGeom prst="rect">
            <a:avLst/>
          </a:prstGeom>
        </p:spPr>
      </p:pic>
    </p:spTree>
    <p:extLst>
      <p:ext uri="{BB962C8B-B14F-4D97-AF65-F5344CB8AC3E}">
        <p14:creationId xmlns:p14="http://schemas.microsoft.com/office/powerpoint/2010/main" val="124313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529" name="Google Shape;529;p45"/>
          <p:cNvSpPr txBox="1">
            <a:spLocks noGrp="1"/>
          </p:cNvSpPr>
          <p:nvPr>
            <p:ph type="subTitle" idx="3"/>
          </p:nvPr>
        </p:nvSpPr>
        <p:spPr>
          <a:xfrm>
            <a:off x="1320288" y="3516995"/>
            <a:ext cx="325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of the calls response time was </a:t>
            </a:r>
            <a:r>
              <a:rPr lang="en" b="1" dirty="0"/>
              <a:t>withing SLA</a:t>
            </a:r>
            <a:endParaRPr b="1" dirty="0"/>
          </a:p>
        </p:txBody>
      </p:sp>
      <p:sp>
        <p:nvSpPr>
          <p:cNvPr id="532" name="Google Shape;532;p45"/>
          <p:cNvSpPr txBox="1">
            <a:spLocks noGrp="1"/>
          </p:cNvSpPr>
          <p:nvPr>
            <p:ph type="subTitle" idx="6"/>
          </p:nvPr>
        </p:nvSpPr>
        <p:spPr>
          <a:xfrm>
            <a:off x="1320300" y="3158620"/>
            <a:ext cx="32517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Response Time</a:t>
            </a:r>
            <a:endParaRPr dirty="0"/>
          </a:p>
        </p:txBody>
      </p:sp>
      <p:pic>
        <p:nvPicPr>
          <p:cNvPr id="4" name="Picture 3">
            <a:extLst>
              <a:ext uri="{FF2B5EF4-FFF2-40B4-BE49-F238E27FC236}">
                <a16:creationId xmlns:a16="http://schemas.microsoft.com/office/drawing/2014/main" id="{53139C8A-79ED-BF6D-3ED2-C122AC68AA02}"/>
              </a:ext>
            </a:extLst>
          </p:cNvPr>
          <p:cNvPicPr>
            <a:picLocks noChangeAspect="1"/>
          </p:cNvPicPr>
          <p:nvPr/>
        </p:nvPicPr>
        <p:blipFill>
          <a:blip r:embed="rId3"/>
          <a:stretch>
            <a:fillRect/>
          </a:stretch>
        </p:blipFill>
        <p:spPr>
          <a:xfrm>
            <a:off x="1468104" y="1314250"/>
            <a:ext cx="2956067" cy="1795270"/>
          </a:xfrm>
          <a:prstGeom prst="rect">
            <a:avLst/>
          </a:prstGeom>
        </p:spPr>
      </p:pic>
      <p:sp>
        <p:nvSpPr>
          <p:cNvPr id="10" name="Google Shape;529;p45">
            <a:extLst>
              <a:ext uri="{FF2B5EF4-FFF2-40B4-BE49-F238E27FC236}">
                <a16:creationId xmlns:a16="http://schemas.microsoft.com/office/drawing/2014/main" id="{032534AA-5D8A-C7B0-E96D-89567DB7FE09}"/>
              </a:ext>
            </a:extLst>
          </p:cNvPr>
          <p:cNvSpPr txBox="1">
            <a:spLocks/>
          </p:cNvSpPr>
          <p:nvPr/>
        </p:nvSpPr>
        <p:spPr>
          <a:xfrm>
            <a:off x="4936651" y="3516995"/>
            <a:ext cx="3251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It is observed that most of the calls came to the </a:t>
            </a:r>
            <a:r>
              <a:rPr lang="en-US" b="1" dirty="0"/>
              <a:t>call-center</a:t>
            </a:r>
            <a:r>
              <a:rPr lang="en-US" dirty="0"/>
              <a:t> and it constituted </a:t>
            </a:r>
            <a:r>
              <a:rPr lang="en-US" b="1" dirty="0"/>
              <a:t>32%</a:t>
            </a:r>
            <a:r>
              <a:rPr lang="en-US" dirty="0"/>
              <a:t> of the total calls.</a:t>
            </a:r>
            <a:endParaRPr lang="en-US" b="1" dirty="0"/>
          </a:p>
        </p:txBody>
      </p:sp>
      <p:sp>
        <p:nvSpPr>
          <p:cNvPr id="11" name="Google Shape;532;p45">
            <a:extLst>
              <a:ext uri="{FF2B5EF4-FFF2-40B4-BE49-F238E27FC236}">
                <a16:creationId xmlns:a16="http://schemas.microsoft.com/office/drawing/2014/main" id="{02B7DCDE-4269-37DA-CDD8-BC08A5577677}"/>
              </a:ext>
            </a:extLst>
          </p:cNvPr>
          <p:cNvSpPr txBox="1">
            <a:spLocks/>
          </p:cNvSpPr>
          <p:nvPr/>
        </p:nvSpPr>
        <p:spPr>
          <a:xfrm>
            <a:off x="4936663" y="3158620"/>
            <a:ext cx="3251700" cy="50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IN" dirty="0"/>
              <a:t>Calls at each channel</a:t>
            </a:r>
          </a:p>
        </p:txBody>
      </p:sp>
      <p:pic>
        <p:nvPicPr>
          <p:cNvPr id="14" name="Picture 13">
            <a:extLst>
              <a:ext uri="{FF2B5EF4-FFF2-40B4-BE49-F238E27FC236}">
                <a16:creationId xmlns:a16="http://schemas.microsoft.com/office/drawing/2014/main" id="{C3F6D6DD-32D4-EE89-4267-4A187A777ACF}"/>
              </a:ext>
            </a:extLst>
          </p:cNvPr>
          <p:cNvPicPr>
            <a:picLocks noChangeAspect="1"/>
          </p:cNvPicPr>
          <p:nvPr/>
        </p:nvPicPr>
        <p:blipFill>
          <a:blip r:embed="rId4"/>
          <a:stretch>
            <a:fillRect/>
          </a:stretch>
        </p:blipFill>
        <p:spPr>
          <a:xfrm>
            <a:off x="5060486" y="1341565"/>
            <a:ext cx="3127865" cy="1851590"/>
          </a:xfrm>
          <a:prstGeom prst="rect">
            <a:avLst/>
          </a:prstGeom>
        </p:spPr>
      </p:pic>
    </p:spTree>
    <p:extLst>
      <p:ext uri="{BB962C8B-B14F-4D97-AF65-F5344CB8AC3E}">
        <p14:creationId xmlns:p14="http://schemas.microsoft.com/office/powerpoint/2010/main" val="145212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Power BI Dashboard</a:t>
            </a:r>
            <a:endParaRPr sz="32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53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Power BI Dashboard</a:t>
            </a:r>
            <a:endParaRPr dirty="0"/>
          </a:p>
        </p:txBody>
      </p:sp>
      <p:pic>
        <p:nvPicPr>
          <p:cNvPr id="27" name="Picture 26">
            <a:extLst>
              <a:ext uri="{FF2B5EF4-FFF2-40B4-BE49-F238E27FC236}">
                <a16:creationId xmlns:a16="http://schemas.microsoft.com/office/drawing/2014/main" id="{BE47C684-330A-7597-87CF-40E2839502D1}"/>
              </a:ext>
            </a:extLst>
          </p:cNvPr>
          <p:cNvPicPr>
            <a:picLocks noChangeAspect="1"/>
          </p:cNvPicPr>
          <p:nvPr/>
        </p:nvPicPr>
        <p:blipFill>
          <a:blip r:embed="rId3"/>
          <a:stretch>
            <a:fillRect/>
          </a:stretch>
        </p:blipFill>
        <p:spPr>
          <a:xfrm>
            <a:off x="1258645" y="1017725"/>
            <a:ext cx="6809590" cy="3680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2" name="Google Shape;382;p38"/>
          <p:cNvSpPr txBox="1">
            <a:spLocks noGrp="1"/>
          </p:cNvSpPr>
          <p:nvPr>
            <p:ph type="subTitle" idx="3"/>
          </p:nvPr>
        </p:nvSpPr>
        <p:spPr>
          <a:xfrm>
            <a:off x="1899171" y="3834971"/>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 taken from the data</a:t>
            </a:r>
            <a:endParaRPr sz="1600" dirty="0">
              <a:solidFill>
                <a:srgbClr val="666666"/>
              </a:solidFill>
            </a:endParaRPr>
          </a:p>
        </p:txBody>
      </p:sp>
      <p:sp>
        <p:nvSpPr>
          <p:cNvPr id="383" name="Google Shape;383;p38"/>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From where the data was collected/retrieved</a:t>
            </a:r>
            <a:endParaRPr dirty="0"/>
          </a:p>
        </p:txBody>
      </p:sp>
      <p:sp>
        <p:nvSpPr>
          <p:cNvPr id="384" name="Google Shape;384;p38"/>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First Observation of the dataset</a:t>
            </a:r>
          </a:p>
        </p:txBody>
      </p:sp>
      <p:sp>
        <p:nvSpPr>
          <p:cNvPr id="385" name="Google Shape;385;p38"/>
          <p:cNvSpPr txBox="1">
            <a:spLocks noGrp="1"/>
          </p:cNvSpPr>
          <p:nvPr>
            <p:ph type="subTitle" idx="4"/>
          </p:nvPr>
        </p:nvSpPr>
        <p:spPr>
          <a:xfrm>
            <a:off x="4796250" y="3834971"/>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 created for the insights</a:t>
            </a:r>
            <a:endParaRPr dirty="0"/>
          </a:p>
        </p:txBody>
      </p:sp>
      <p:sp>
        <p:nvSpPr>
          <p:cNvPr id="386" name="Google Shape;386;p38"/>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How the data was made consistent for analysis</a:t>
            </a:r>
            <a:endParaRPr dirty="0"/>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2684571" y="286282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5581650" y="286282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Data Retrieving</a:t>
            </a:r>
            <a:endParaRPr sz="2000" dirty="0"/>
          </a:p>
        </p:txBody>
      </p:sp>
      <p:sp>
        <p:nvSpPr>
          <p:cNvPr id="395" name="Google Shape;395;p38"/>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Observation</a:t>
            </a:r>
            <a:endParaRPr sz="2000" dirty="0"/>
          </a:p>
        </p:txBody>
      </p:sp>
      <p:sp>
        <p:nvSpPr>
          <p:cNvPr id="396" name="Google Shape;396;p38"/>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Data Cleaning</a:t>
            </a:r>
            <a:endParaRPr sz="2000" dirty="0"/>
          </a:p>
        </p:txBody>
      </p:sp>
      <p:sp>
        <p:nvSpPr>
          <p:cNvPr id="397" name="Google Shape;397;p38"/>
          <p:cNvSpPr txBox="1">
            <a:spLocks noGrp="1"/>
          </p:cNvSpPr>
          <p:nvPr>
            <p:ph type="subTitle" idx="19"/>
          </p:nvPr>
        </p:nvSpPr>
        <p:spPr>
          <a:xfrm>
            <a:off x="1899171" y="345707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Analysis</a:t>
            </a:r>
            <a:endParaRPr dirty="0"/>
          </a:p>
        </p:txBody>
      </p:sp>
      <p:sp>
        <p:nvSpPr>
          <p:cNvPr id="398" name="Google Shape;398;p38"/>
          <p:cNvSpPr txBox="1">
            <a:spLocks noGrp="1"/>
          </p:cNvSpPr>
          <p:nvPr>
            <p:ph type="subTitle" idx="20"/>
          </p:nvPr>
        </p:nvSpPr>
        <p:spPr>
          <a:xfrm>
            <a:off x="4796250" y="345707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Power BI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Whoa!</a:t>
            </a:r>
            <a:endParaRPr/>
          </a:p>
        </p:txBody>
      </p:sp>
      <p:sp>
        <p:nvSpPr>
          <p:cNvPr id="405" name="Google Shape;405;p3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You may have heard the world is made up of atoms and molecules, but it's really made up of stories. When you sit with an individual that's been here, you can give quantitative data a qualitative overlay.</a:t>
            </a:r>
          </a:p>
          <a:p>
            <a:pPr marL="0" lvl="0" indent="0" algn="l" rtl="0">
              <a:spcBef>
                <a:spcPts val="0"/>
              </a:spcBef>
              <a:spcAft>
                <a:spcPts val="0"/>
              </a:spcAft>
              <a:buNone/>
            </a:pPr>
            <a:r>
              <a:rPr lang="en-US" sz="1400" dirty="0"/>
              <a:t>- William Turner</a:t>
            </a:r>
            <a:endParaRPr sz="14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Data Retreviving</a:t>
            </a:r>
            <a:endParaRPr sz="40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Retreving</a:t>
            </a:r>
            <a:endParaRPr dirty="0"/>
          </a:p>
        </p:txBody>
      </p:sp>
      <p:sp>
        <p:nvSpPr>
          <p:cNvPr id="456" name="Google Shape;456;p41"/>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dirty="0"/>
              <a:t>Connected to the </a:t>
            </a:r>
            <a:r>
              <a:rPr lang="en-IN" dirty="0" err="1"/>
              <a:t>datamites</a:t>
            </a:r>
            <a:r>
              <a:rPr lang="en-IN" dirty="0"/>
              <a:t> database using the given database credentials.</a:t>
            </a:r>
          </a:p>
          <a:p>
            <a:pPr marL="285750" lvl="0" indent="-285750" algn="l" rtl="0">
              <a:spcBef>
                <a:spcPts val="0"/>
              </a:spcBef>
              <a:spcAft>
                <a:spcPts val="0"/>
              </a:spcAft>
              <a:buFont typeface="Arial" panose="020B0604020202020204" pitchFamily="34" charset="0"/>
              <a:buChar char="•"/>
            </a:pPr>
            <a:r>
              <a:rPr lang="en-IN" dirty="0"/>
              <a:t>The primary connection was made using Microsoft excel.</a:t>
            </a:r>
          </a:p>
          <a:p>
            <a:pPr marL="285750" lvl="0" indent="-285750" algn="l" rtl="0">
              <a:spcBef>
                <a:spcPts val="0"/>
              </a:spcBef>
              <a:spcAft>
                <a:spcPts val="0"/>
              </a:spcAft>
              <a:buFont typeface="Arial" panose="020B0604020202020204" pitchFamily="34" charset="0"/>
              <a:buChar char="•"/>
            </a:pPr>
            <a:r>
              <a:rPr lang="en-IN" dirty="0"/>
              <a:t>Get Data &gt; From Database &gt; From </a:t>
            </a:r>
            <a:r>
              <a:rPr lang="en-IN" dirty="0" err="1"/>
              <a:t>MySql</a:t>
            </a:r>
            <a:r>
              <a:rPr lang="en-IN" dirty="0"/>
              <a:t> Database</a:t>
            </a:r>
            <a:endParaRPr dirty="0"/>
          </a:p>
        </p:txBody>
      </p:sp>
      <p:pic>
        <p:nvPicPr>
          <p:cNvPr id="3" name="Picture 2">
            <a:extLst>
              <a:ext uri="{FF2B5EF4-FFF2-40B4-BE49-F238E27FC236}">
                <a16:creationId xmlns:a16="http://schemas.microsoft.com/office/drawing/2014/main" id="{6D0F5DE6-B63D-C3B4-A39E-80AC5F4DD897}"/>
              </a:ext>
            </a:extLst>
          </p:cNvPr>
          <p:cNvPicPr>
            <a:picLocks noChangeAspect="1"/>
          </p:cNvPicPr>
          <p:nvPr/>
        </p:nvPicPr>
        <p:blipFill>
          <a:blip r:embed="rId3"/>
          <a:stretch>
            <a:fillRect/>
          </a:stretch>
        </p:blipFill>
        <p:spPr>
          <a:xfrm>
            <a:off x="806665" y="1428590"/>
            <a:ext cx="3077004" cy="22863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Observation</a:t>
            </a:r>
            <a:endParaRPr sz="40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8978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Observation</a:t>
            </a:r>
            <a:endParaRPr dirty="0"/>
          </a:p>
        </p:txBody>
      </p:sp>
      <p:sp>
        <p:nvSpPr>
          <p:cNvPr id="463" name="Google Shape;463;p42"/>
          <p:cNvSpPr txBox="1">
            <a:spLocks noGrp="1"/>
          </p:cNvSpPr>
          <p:nvPr>
            <p:ph type="subTitle" idx="1"/>
          </p:nvPr>
        </p:nvSpPr>
        <p:spPr>
          <a:xfrm>
            <a:off x="601964" y="2564575"/>
            <a:ext cx="4294800" cy="2133900"/>
          </a:xfrm>
          <a:prstGeom prst="rect">
            <a:avLst/>
          </a:prstGeom>
        </p:spPr>
        <p:txBody>
          <a:bodyPr spcFirstLastPara="1" wrap="square" lIns="91425" tIns="91425" rIns="91425" bIns="91425" anchor="t" anchorCtr="0">
            <a:noAutofit/>
          </a:bodyPr>
          <a:lstStyle/>
          <a:p>
            <a:pPr marL="285750" indent="-285750">
              <a:buSzPts val="1100"/>
            </a:pPr>
            <a:r>
              <a:rPr lang="en-IN" sz="1200" dirty="0"/>
              <a:t>This is the first glimpse of the data where it consist 32941 records.</a:t>
            </a:r>
          </a:p>
          <a:p>
            <a:pPr marL="285750" indent="-285750">
              <a:buSzPts val="1100"/>
            </a:pPr>
            <a:r>
              <a:rPr lang="en-IN" sz="1200" dirty="0"/>
              <a:t>Further looking the data it gave a picture that sentiment is divided into 5 categories </a:t>
            </a:r>
            <a:r>
              <a:rPr lang="en-IN" sz="1200" dirty="0" err="1"/>
              <a:t>i.e</a:t>
            </a:r>
            <a:r>
              <a:rPr lang="en-IN" sz="1200" dirty="0"/>
              <a:t> Very Positive, Positive, Neutral, Negative, Very Negative</a:t>
            </a:r>
          </a:p>
          <a:p>
            <a:pPr marL="285750" indent="-285750">
              <a:buSzPts val="1100"/>
            </a:pPr>
            <a:r>
              <a:rPr lang="en-IN" sz="1200" dirty="0"/>
              <a:t>The reason column has 3 categories </a:t>
            </a:r>
            <a:r>
              <a:rPr lang="en-IN" sz="1200" dirty="0" err="1"/>
              <a:t>i.e</a:t>
            </a:r>
            <a:r>
              <a:rPr lang="en-IN" sz="1200" dirty="0"/>
              <a:t> Payments, Billing Question, and Service Outage</a:t>
            </a:r>
          </a:p>
          <a:p>
            <a:pPr marL="285750" indent="-285750">
              <a:buSzPts val="1100"/>
            </a:pPr>
            <a:r>
              <a:rPr lang="en-IN" sz="1200" dirty="0"/>
              <a:t>Channel has 4 categories </a:t>
            </a:r>
            <a:r>
              <a:rPr lang="en-IN" sz="1200" dirty="0" err="1"/>
              <a:t>i.e</a:t>
            </a:r>
            <a:r>
              <a:rPr lang="en-IN" sz="1200" dirty="0"/>
              <a:t> Call-</a:t>
            </a:r>
            <a:r>
              <a:rPr lang="en-IN" sz="1200" dirty="0" err="1"/>
              <a:t>center</a:t>
            </a:r>
            <a:r>
              <a:rPr lang="en-IN" sz="1200" dirty="0"/>
              <a:t>, Web, Email, and chatbot</a:t>
            </a:r>
          </a:p>
          <a:p>
            <a:pPr marL="285750" indent="-285750">
              <a:buSzPts val="1100"/>
            </a:pPr>
            <a:r>
              <a:rPr lang="en-IN" sz="1200" dirty="0"/>
              <a:t>Response time has 3 categories </a:t>
            </a:r>
            <a:r>
              <a:rPr lang="en-IN" sz="1200" dirty="0" err="1"/>
              <a:t>i.e</a:t>
            </a:r>
            <a:r>
              <a:rPr lang="en-IN" sz="1200" dirty="0"/>
              <a:t> Within SLA, Below SLA, and Above SLA</a:t>
            </a:r>
            <a:endParaRPr sz="1200" dirty="0"/>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437FF6A5-CE8D-BAB4-839D-9E68C25723D1}"/>
              </a:ext>
            </a:extLst>
          </p:cNvPr>
          <p:cNvGraphicFramePr>
            <a:graphicFrameLocks noGrp="1"/>
          </p:cNvGraphicFramePr>
          <p:nvPr>
            <p:extLst>
              <p:ext uri="{D42A27DB-BD31-4B8C-83A1-F6EECF244321}">
                <p14:modId xmlns:p14="http://schemas.microsoft.com/office/powerpoint/2010/main" val="3964941364"/>
              </p:ext>
            </p:extLst>
          </p:nvPr>
        </p:nvGraphicFramePr>
        <p:xfrm>
          <a:off x="166157" y="1300459"/>
          <a:ext cx="5806565" cy="1098832"/>
        </p:xfrm>
        <a:graphic>
          <a:graphicData uri="http://schemas.openxmlformats.org/drawingml/2006/table">
            <a:tbl>
              <a:tblPr/>
              <a:tblGrid>
                <a:gridCol w="674089">
                  <a:extLst>
                    <a:ext uri="{9D8B030D-6E8A-4147-A177-3AD203B41FA5}">
                      <a16:colId xmlns:a16="http://schemas.microsoft.com/office/drawing/2014/main" val="3449056020"/>
                    </a:ext>
                  </a:extLst>
                </a:gridCol>
                <a:gridCol w="780705">
                  <a:extLst>
                    <a:ext uri="{9D8B030D-6E8A-4147-A177-3AD203B41FA5}">
                      <a16:colId xmlns:a16="http://schemas.microsoft.com/office/drawing/2014/main" val="1913342851"/>
                    </a:ext>
                  </a:extLst>
                </a:gridCol>
                <a:gridCol w="330167">
                  <a:extLst>
                    <a:ext uri="{9D8B030D-6E8A-4147-A177-3AD203B41FA5}">
                      <a16:colId xmlns:a16="http://schemas.microsoft.com/office/drawing/2014/main" val="858138524"/>
                    </a:ext>
                  </a:extLst>
                </a:gridCol>
                <a:gridCol w="299212">
                  <a:extLst>
                    <a:ext uri="{9D8B030D-6E8A-4147-A177-3AD203B41FA5}">
                      <a16:colId xmlns:a16="http://schemas.microsoft.com/office/drawing/2014/main" val="3574040582"/>
                    </a:ext>
                  </a:extLst>
                </a:gridCol>
                <a:gridCol w="409268">
                  <a:extLst>
                    <a:ext uri="{9D8B030D-6E8A-4147-A177-3AD203B41FA5}">
                      <a16:colId xmlns:a16="http://schemas.microsoft.com/office/drawing/2014/main" val="59867582"/>
                    </a:ext>
                  </a:extLst>
                </a:gridCol>
                <a:gridCol w="261381">
                  <a:extLst>
                    <a:ext uri="{9D8B030D-6E8A-4147-A177-3AD203B41FA5}">
                      <a16:colId xmlns:a16="http://schemas.microsoft.com/office/drawing/2014/main" val="3356589036"/>
                    </a:ext>
                  </a:extLst>
                </a:gridCol>
                <a:gridCol w="367997">
                  <a:extLst>
                    <a:ext uri="{9D8B030D-6E8A-4147-A177-3AD203B41FA5}">
                      <a16:colId xmlns:a16="http://schemas.microsoft.com/office/drawing/2014/main" val="1148124061"/>
                    </a:ext>
                  </a:extLst>
                </a:gridCol>
                <a:gridCol w="573205">
                  <a:extLst>
                    <a:ext uri="{9D8B030D-6E8A-4147-A177-3AD203B41FA5}">
                      <a16:colId xmlns:a16="http://schemas.microsoft.com/office/drawing/2014/main" val="3091144527"/>
                    </a:ext>
                  </a:extLst>
                </a:gridCol>
                <a:gridCol w="450539">
                  <a:extLst>
                    <a:ext uri="{9D8B030D-6E8A-4147-A177-3AD203B41FA5}">
                      <a16:colId xmlns:a16="http://schemas.microsoft.com/office/drawing/2014/main" val="2089637125"/>
                    </a:ext>
                  </a:extLst>
                </a:gridCol>
                <a:gridCol w="265967">
                  <a:extLst>
                    <a:ext uri="{9D8B030D-6E8A-4147-A177-3AD203B41FA5}">
                      <a16:colId xmlns:a16="http://schemas.microsoft.com/office/drawing/2014/main" val="672573954"/>
                    </a:ext>
                  </a:extLst>
                </a:gridCol>
                <a:gridCol w="403536">
                  <a:extLst>
                    <a:ext uri="{9D8B030D-6E8A-4147-A177-3AD203B41FA5}">
                      <a16:colId xmlns:a16="http://schemas.microsoft.com/office/drawing/2014/main" val="1634343015"/>
                    </a:ext>
                  </a:extLst>
                </a:gridCol>
                <a:gridCol w="632819">
                  <a:extLst>
                    <a:ext uri="{9D8B030D-6E8A-4147-A177-3AD203B41FA5}">
                      <a16:colId xmlns:a16="http://schemas.microsoft.com/office/drawing/2014/main" val="2348101709"/>
                    </a:ext>
                  </a:extLst>
                </a:gridCol>
                <a:gridCol w="357680">
                  <a:extLst>
                    <a:ext uri="{9D8B030D-6E8A-4147-A177-3AD203B41FA5}">
                      <a16:colId xmlns:a16="http://schemas.microsoft.com/office/drawing/2014/main" val="1749348600"/>
                    </a:ext>
                  </a:extLst>
                </a:gridCol>
              </a:tblGrid>
              <a:tr h="91523">
                <a:tc>
                  <a:txBody>
                    <a:bodyPr/>
                    <a:lstStyle/>
                    <a:p>
                      <a:pPr algn="l" fontAlgn="b"/>
                      <a:r>
                        <a:rPr lang="en-IN" sz="500" b="1" i="0" u="none" strike="noStrike">
                          <a:solidFill>
                            <a:srgbClr val="FFFFFF"/>
                          </a:solidFill>
                          <a:effectLst/>
                          <a:latin typeface="Calibri" panose="020F0502020204030204" pitchFamily="34" charset="0"/>
                        </a:rPr>
                        <a:t>id</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customer_name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sentiment</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csat_score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call_timestamp</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Call_Day</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reason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dirty="0">
                          <a:solidFill>
                            <a:srgbClr val="FFFFFF"/>
                          </a:solidFill>
                          <a:effectLst/>
                          <a:latin typeface="Calibri" panose="020F0502020204030204" pitchFamily="34" charset="0"/>
                        </a:rPr>
                        <a:t>city</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state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channel</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response_time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call_duration_in_minutes</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b"/>
                      <a:r>
                        <a:rPr lang="en-IN" sz="500" b="1" i="0" u="none" strike="noStrike">
                          <a:solidFill>
                            <a:srgbClr val="FFFFFF"/>
                          </a:solidFill>
                          <a:effectLst/>
                          <a:latin typeface="Calibri" panose="020F0502020204030204" pitchFamily="34" charset="0"/>
                        </a:rPr>
                        <a:t>call_center</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extLst>
                  <a:ext uri="{0D108BD9-81ED-4DB2-BD59-A6C34878D82A}">
                    <a16:rowId xmlns:a16="http://schemas.microsoft.com/office/drawing/2014/main" val="3858041369"/>
                  </a:ext>
                </a:extLst>
              </a:tr>
              <a:tr h="91523">
                <a:tc>
                  <a:txBody>
                    <a:bodyPr/>
                    <a:lstStyle/>
                    <a:p>
                      <a:pPr algn="l" fontAlgn="b"/>
                      <a:r>
                        <a:rPr lang="en-IN" sz="500" b="0" i="0" u="none" strike="noStrike">
                          <a:solidFill>
                            <a:srgbClr val="000000"/>
                          </a:solidFill>
                          <a:effectLst/>
                          <a:latin typeface="Calibri" panose="020F0502020204030204" pitchFamily="34" charset="0"/>
                        </a:rPr>
                        <a:t>AAA-03321706-1-866834-I1</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Andrea Bailiss</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Negative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3</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10/15/2020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15</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Payments</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Charlotte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North Carolina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Call-Center</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Within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12</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Baltimore/MD</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2066894320"/>
                  </a:ext>
                </a:extLst>
              </a:tr>
              <a:tr h="91523">
                <a:tc>
                  <a:txBody>
                    <a:bodyPr/>
                    <a:lstStyle/>
                    <a:p>
                      <a:pPr algn="l" fontAlgn="b"/>
                      <a:r>
                        <a:rPr lang="en-IN" sz="500" b="0" i="0" u="none" strike="noStrike">
                          <a:solidFill>
                            <a:srgbClr val="000000"/>
                          </a:solidFill>
                          <a:effectLst/>
                          <a:latin typeface="Calibri" panose="020F0502020204030204" pitchFamily="34" charset="0"/>
                        </a:rPr>
                        <a:t>AAB-04923282-m-405308-yW</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Othilie Strand</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Negative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10/22/2020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22</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Service Outage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Nashville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Tennessee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Web</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Below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5</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Baltimore/MD</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extLst>
                  <a:ext uri="{0D108BD9-81ED-4DB2-BD59-A6C34878D82A}">
                    <a16:rowId xmlns:a16="http://schemas.microsoft.com/office/drawing/2014/main" val="2158579873"/>
                  </a:ext>
                </a:extLst>
              </a:tr>
              <a:tr h="91523">
                <a:tc>
                  <a:txBody>
                    <a:bodyPr/>
                    <a:lstStyle/>
                    <a:p>
                      <a:pPr algn="l" fontAlgn="b"/>
                      <a:r>
                        <a:rPr lang="en-IN" sz="500" b="0" i="0" u="none" strike="noStrike">
                          <a:solidFill>
                            <a:srgbClr val="000000"/>
                          </a:solidFill>
                          <a:effectLst/>
                          <a:latin typeface="Calibri" panose="020F0502020204030204" pitchFamily="34" charset="0"/>
                        </a:rPr>
                        <a:t>AAB-23102945-b-065985-xp</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Sondra Bearman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Very Positive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10-06-2020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6</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Billing Question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Salem</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Oregon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Call-Center</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Above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9</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Chicago/IL</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1741174203"/>
                  </a:ext>
                </a:extLst>
              </a:tr>
              <a:tr h="91523">
                <a:tc>
                  <a:txBody>
                    <a:bodyPr/>
                    <a:lstStyle/>
                    <a:p>
                      <a:pPr algn="l" fontAlgn="b"/>
                      <a:r>
                        <a:rPr lang="en-IN" sz="500" b="0" i="0" u="none" strike="noStrike">
                          <a:solidFill>
                            <a:srgbClr val="000000"/>
                          </a:solidFill>
                          <a:effectLst/>
                          <a:latin typeface="Calibri" panose="020F0502020204030204" pitchFamily="34" charset="0"/>
                        </a:rPr>
                        <a:t>AAB-64454903-y-396859-bx</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Gibb Augustine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Positive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10/15/2020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15</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Service Outage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Littleton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Colorado</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Web</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Within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Los Angeles/CA</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extLst>
                  <a:ext uri="{0D108BD9-81ED-4DB2-BD59-A6C34878D82A}">
                    <a16:rowId xmlns:a16="http://schemas.microsoft.com/office/drawing/2014/main" val="2044306036"/>
                  </a:ext>
                </a:extLst>
              </a:tr>
              <a:tr h="91523">
                <a:tc>
                  <a:txBody>
                    <a:bodyPr/>
                    <a:lstStyle/>
                    <a:p>
                      <a:pPr algn="l" fontAlgn="b"/>
                      <a:r>
                        <a:rPr lang="en-IN" sz="500" b="0" i="0" u="none" strike="noStrike">
                          <a:solidFill>
                            <a:srgbClr val="000000"/>
                          </a:solidFill>
                          <a:effectLst/>
                          <a:latin typeface="Calibri" panose="020F0502020204030204" pitchFamily="34" charset="0"/>
                        </a:rPr>
                        <a:t>AAB-68191584-X-296651-JM</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Hope Verissimo</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Positive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10-02-2020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2</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Billing Question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Fresno</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California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Web</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Within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b"/>
                      <a:r>
                        <a:rPr lang="en-IN" sz="500" b="0" i="0" u="none" strike="noStrike">
                          <a:solidFill>
                            <a:srgbClr val="000000"/>
                          </a:solidFill>
                          <a:effectLst/>
                          <a:latin typeface="Calibri" panose="020F0502020204030204" pitchFamily="34" charset="0"/>
                        </a:rPr>
                        <a:t>43</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fontAlgn="b"/>
                      <a:r>
                        <a:rPr lang="en-IN" sz="500" b="0" i="0" u="none" strike="noStrike">
                          <a:solidFill>
                            <a:srgbClr val="000000"/>
                          </a:solidFill>
                          <a:effectLst/>
                          <a:latin typeface="Calibri" panose="020F0502020204030204" pitchFamily="34" charset="0"/>
                        </a:rPr>
                        <a:t>Chicago/IL</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3653566484"/>
                  </a:ext>
                </a:extLst>
              </a:tr>
              <a:tr h="91523">
                <a:tc>
                  <a:txBody>
                    <a:bodyPr/>
                    <a:lstStyle/>
                    <a:p>
                      <a:pPr algn="l" fontAlgn="b"/>
                      <a:r>
                        <a:rPr lang="en-IN" sz="500" b="0" i="0" u="none" strike="noStrike">
                          <a:solidFill>
                            <a:srgbClr val="000000"/>
                          </a:solidFill>
                          <a:effectLst/>
                          <a:latin typeface="Calibri" panose="020F0502020204030204" pitchFamily="34" charset="0"/>
                        </a:rPr>
                        <a:t>AAD-09890763-W-615200-jL</a:t>
                      </a:r>
                    </a:p>
                  </a:txBody>
                  <a:tcPr marL="4576" marR="4576" marT="4576"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Eydie Firebrace</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Neutral</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10/16/2020</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16</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Billing Question</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Las Vegas</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Nevada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Web</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a:solidFill>
                            <a:srgbClr val="000000"/>
                          </a:solidFill>
                          <a:effectLst/>
                          <a:latin typeface="Calibri" panose="020F0502020204030204" pitchFamily="34" charset="0"/>
                        </a:rPr>
                        <a:t>Within SLA</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r" fontAlgn="b"/>
                      <a:r>
                        <a:rPr lang="en-IN" sz="500" b="0" i="0" u="none" strike="noStrike">
                          <a:solidFill>
                            <a:srgbClr val="000000"/>
                          </a:solidFill>
                          <a:effectLst/>
                          <a:latin typeface="Calibri" panose="020F0502020204030204" pitchFamily="34" charset="0"/>
                        </a:rPr>
                        <a:t>28</a:t>
                      </a:r>
                    </a:p>
                  </a:txBody>
                  <a:tcPr marL="4576" marR="4576" marT="4576" marB="0" anchor="b">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tc>
                  <a:txBody>
                    <a:bodyPr/>
                    <a:lstStyle/>
                    <a:p>
                      <a:pPr algn="l" fontAlgn="b"/>
                      <a:r>
                        <a:rPr lang="en-IN" sz="500" b="0" i="0" u="none" strike="noStrike" dirty="0">
                          <a:solidFill>
                            <a:srgbClr val="000000"/>
                          </a:solidFill>
                          <a:effectLst/>
                          <a:latin typeface="Calibri" panose="020F0502020204030204" pitchFamily="34" charset="0"/>
                        </a:rPr>
                        <a:t>Baltimore/MD</a:t>
                      </a:r>
                    </a:p>
                  </a:txBody>
                  <a:tcPr marL="4576" marR="4576" marT="4576"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noFill/>
                  </a:tcPr>
                </a:tc>
                <a:extLst>
                  <a:ext uri="{0D108BD9-81ED-4DB2-BD59-A6C34878D82A}">
                    <a16:rowId xmlns:a16="http://schemas.microsoft.com/office/drawing/2014/main" val="114183209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Data Cleaning</a:t>
            </a:r>
            <a:endParaRPr sz="40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232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488" name="Google Shape;488;p43"/>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 sz="1100" dirty="0"/>
              <a:t>This column was not in proper single date format. So our first task in cleaning was to make sure that it is of proper date format.</a:t>
            </a:r>
          </a:p>
          <a:p>
            <a:pPr marL="285750" lvl="0" indent="-285750" algn="ctr" rtl="0">
              <a:spcBef>
                <a:spcPts val="0"/>
              </a:spcBef>
              <a:spcAft>
                <a:spcPts val="0"/>
              </a:spcAft>
              <a:buFont typeface="Arial" panose="020B0604020202020204" pitchFamily="34" charset="0"/>
              <a:buChar char="•"/>
            </a:pPr>
            <a:r>
              <a:rPr lang="en" sz="1100" dirty="0"/>
              <a:t>We came to know that the whole data was of single month that is of October.</a:t>
            </a:r>
          </a:p>
        </p:txBody>
      </p:sp>
      <p:sp>
        <p:nvSpPr>
          <p:cNvPr id="491" name="Google Shape;491;p43"/>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Call_timestamp</a:t>
            </a:r>
            <a:endParaRPr dirty="0"/>
          </a:p>
        </p:txBody>
      </p:sp>
      <p:grpSp>
        <p:nvGrpSpPr>
          <p:cNvPr id="496" name="Google Shape;496;p43"/>
          <p:cNvGrpSpPr/>
          <p:nvPr/>
        </p:nvGrpSpPr>
        <p:grpSpPr>
          <a:xfrm>
            <a:off x="6047021" y="1788585"/>
            <a:ext cx="392155" cy="392133"/>
            <a:chOff x="3266375" y="1333902"/>
            <a:chExt cx="392155" cy="392133"/>
          </a:xfrm>
        </p:grpSpPr>
        <p:sp>
          <p:nvSpPr>
            <p:cNvPr id="497" name="Google Shape;497;p43"/>
            <p:cNvSpPr/>
            <p:nvPr/>
          </p:nvSpPr>
          <p:spPr>
            <a:xfrm>
              <a:off x="3266375" y="1333902"/>
              <a:ext cx="392155" cy="392133"/>
            </a:xfrm>
            <a:custGeom>
              <a:avLst/>
              <a:gdLst/>
              <a:ahLst/>
              <a:cxnLst/>
              <a:rect l="l" t="t" r="r" b="b"/>
              <a:pathLst>
                <a:path w="17352" h="17351" extrusionOk="0">
                  <a:moveTo>
                    <a:pt x="9888" y="1067"/>
                  </a:moveTo>
                  <a:lnTo>
                    <a:pt x="9888" y="6689"/>
                  </a:lnTo>
                  <a:lnTo>
                    <a:pt x="8288" y="8336"/>
                  </a:lnTo>
                  <a:lnTo>
                    <a:pt x="7804" y="8046"/>
                  </a:lnTo>
                  <a:lnTo>
                    <a:pt x="7270" y="7803"/>
                  </a:lnTo>
                  <a:lnTo>
                    <a:pt x="6737" y="7658"/>
                  </a:lnTo>
                  <a:lnTo>
                    <a:pt x="6204" y="7609"/>
                  </a:lnTo>
                  <a:lnTo>
                    <a:pt x="5768" y="7609"/>
                  </a:lnTo>
                  <a:lnTo>
                    <a:pt x="5380" y="7658"/>
                  </a:lnTo>
                  <a:lnTo>
                    <a:pt x="4993" y="7755"/>
                  </a:lnTo>
                  <a:lnTo>
                    <a:pt x="4605" y="7900"/>
                  </a:lnTo>
                  <a:lnTo>
                    <a:pt x="4508" y="7416"/>
                  </a:lnTo>
                  <a:lnTo>
                    <a:pt x="4508" y="6931"/>
                  </a:lnTo>
                  <a:lnTo>
                    <a:pt x="4508" y="6349"/>
                  </a:lnTo>
                  <a:lnTo>
                    <a:pt x="4605" y="5768"/>
                  </a:lnTo>
                  <a:lnTo>
                    <a:pt x="4750" y="5235"/>
                  </a:lnTo>
                  <a:lnTo>
                    <a:pt x="4944" y="4702"/>
                  </a:lnTo>
                  <a:lnTo>
                    <a:pt x="5186" y="4168"/>
                  </a:lnTo>
                  <a:lnTo>
                    <a:pt x="5477" y="3684"/>
                  </a:lnTo>
                  <a:lnTo>
                    <a:pt x="5816" y="3199"/>
                  </a:lnTo>
                  <a:lnTo>
                    <a:pt x="6253" y="2763"/>
                  </a:lnTo>
                  <a:lnTo>
                    <a:pt x="6592" y="2424"/>
                  </a:lnTo>
                  <a:lnTo>
                    <a:pt x="7028" y="2084"/>
                  </a:lnTo>
                  <a:lnTo>
                    <a:pt x="7464" y="1794"/>
                  </a:lnTo>
                  <a:lnTo>
                    <a:pt x="7900" y="1600"/>
                  </a:lnTo>
                  <a:lnTo>
                    <a:pt x="8385" y="1406"/>
                  </a:lnTo>
                  <a:lnTo>
                    <a:pt x="8870" y="1212"/>
                  </a:lnTo>
                  <a:lnTo>
                    <a:pt x="9354" y="1115"/>
                  </a:lnTo>
                  <a:lnTo>
                    <a:pt x="9888" y="1067"/>
                  </a:lnTo>
                  <a:close/>
                  <a:moveTo>
                    <a:pt x="16285" y="7464"/>
                  </a:moveTo>
                  <a:lnTo>
                    <a:pt x="16236" y="7997"/>
                  </a:lnTo>
                  <a:lnTo>
                    <a:pt x="16140" y="8482"/>
                  </a:lnTo>
                  <a:lnTo>
                    <a:pt x="15946" y="8966"/>
                  </a:lnTo>
                  <a:lnTo>
                    <a:pt x="15752" y="9451"/>
                  </a:lnTo>
                  <a:lnTo>
                    <a:pt x="15558" y="9887"/>
                  </a:lnTo>
                  <a:lnTo>
                    <a:pt x="15267" y="10323"/>
                  </a:lnTo>
                  <a:lnTo>
                    <a:pt x="14928" y="10760"/>
                  </a:lnTo>
                  <a:lnTo>
                    <a:pt x="14589" y="11099"/>
                  </a:lnTo>
                  <a:lnTo>
                    <a:pt x="14152" y="11535"/>
                  </a:lnTo>
                  <a:lnTo>
                    <a:pt x="13668" y="11874"/>
                  </a:lnTo>
                  <a:lnTo>
                    <a:pt x="13183" y="12165"/>
                  </a:lnTo>
                  <a:lnTo>
                    <a:pt x="12650" y="12407"/>
                  </a:lnTo>
                  <a:lnTo>
                    <a:pt x="12117" y="12601"/>
                  </a:lnTo>
                  <a:lnTo>
                    <a:pt x="11584" y="12747"/>
                  </a:lnTo>
                  <a:lnTo>
                    <a:pt x="11002" y="12844"/>
                  </a:lnTo>
                  <a:lnTo>
                    <a:pt x="9936" y="12844"/>
                  </a:lnTo>
                  <a:lnTo>
                    <a:pt x="9451" y="12747"/>
                  </a:lnTo>
                  <a:lnTo>
                    <a:pt x="9597" y="12311"/>
                  </a:lnTo>
                  <a:lnTo>
                    <a:pt x="9694" y="11826"/>
                  </a:lnTo>
                  <a:lnTo>
                    <a:pt x="9742" y="11341"/>
                  </a:lnTo>
                  <a:lnTo>
                    <a:pt x="9742" y="10857"/>
                  </a:lnTo>
                  <a:lnTo>
                    <a:pt x="9645" y="10372"/>
                  </a:lnTo>
                  <a:lnTo>
                    <a:pt x="9500" y="9887"/>
                  </a:lnTo>
                  <a:lnTo>
                    <a:pt x="9257" y="9451"/>
                  </a:lnTo>
                  <a:lnTo>
                    <a:pt x="9015" y="9063"/>
                  </a:lnTo>
                  <a:lnTo>
                    <a:pt x="10566" y="7464"/>
                  </a:lnTo>
                  <a:close/>
                  <a:moveTo>
                    <a:pt x="6301" y="8627"/>
                  </a:moveTo>
                  <a:lnTo>
                    <a:pt x="6737" y="8724"/>
                  </a:lnTo>
                  <a:lnTo>
                    <a:pt x="7173" y="8870"/>
                  </a:lnTo>
                  <a:lnTo>
                    <a:pt x="7561" y="9063"/>
                  </a:lnTo>
                  <a:lnTo>
                    <a:pt x="7949" y="9403"/>
                  </a:lnTo>
                  <a:lnTo>
                    <a:pt x="8240" y="9742"/>
                  </a:lnTo>
                  <a:lnTo>
                    <a:pt x="8482" y="10130"/>
                  </a:lnTo>
                  <a:lnTo>
                    <a:pt x="8627" y="10566"/>
                  </a:lnTo>
                  <a:lnTo>
                    <a:pt x="8724" y="11050"/>
                  </a:lnTo>
                  <a:lnTo>
                    <a:pt x="8724" y="11535"/>
                  </a:lnTo>
                  <a:lnTo>
                    <a:pt x="8627" y="11971"/>
                  </a:lnTo>
                  <a:lnTo>
                    <a:pt x="8482" y="12407"/>
                  </a:lnTo>
                  <a:lnTo>
                    <a:pt x="8240" y="12844"/>
                  </a:lnTo>
                  <a:lnTo>
                    <a:pt x="8046" y="13086"/>
                  </a:lnTo>
                  <a:lnTo>
                    <a:pt x="7804" y="13328"/>
                  </a:lnTo>
                  <a:lnTo>
                    <a:pt x="7561" y="13522"/>
                  </a:lnTo>
                  <a:lnTo>
                    <a:pt x="7319" y="13668"/>
                  </a:lnTo>
                  <a:lnTo>
                    <a:pt x="7028" y="13813"/>
                  </a:lnTo>
                  <a:lnTo>
                    <a:pt x="6689" y="13910"/>
                  </a:lnTo>
                  <a:lnTo>
                    <a:pt x="6398" y="13958"/>
                  </a:lnTo>
                  <a:lnTo>
                    <a:pt x="6059" y="13958"/>
                  </a:lnTo>
                  <a:lnTo>
                    <a:pt x="5526" y="13910"/>
                  </a:lnTo>
                  <a:lnTo>
                    <a:pt x="5041" y="13764"/>
                  </a:lnTo>
                  <a:lnTo>
                    <a:pt x="4556" y="13522"/>
                  </a:lnTo>
                  <a:lnTo>
                    <a:pt x="4169" y="13183"/>
                  </a:lnTo>
                  <a:lnTo>
                    <a:pt x="3829" y="12795"/>
                  </a:lnTo>
                  <a:lnTo>
                    <a:pt x="3587" y="12311"/>
                  </a:lnTo>
                  <a:lnTo>
                    <a:pt x="3442" y="11826"/>
                  </a:lnTo>
                  <a:lnTo>
                    <a:pt x="3393" y="11293"/>
                  </a:lnTo>
                  <a:lnTo>
                    <a:pt x="3393" y="10954"/>
                  </a:lnTo>
                  <a:lnTo>
                    <a:pt x="3442" y="10663"/>
                  </a:lnTo>
                  <a:lnTo>
                    <a:pt x="3539" y="10323"/>
                  </a:lnTo>
                  <a:lnTo>
                    <a:pt x="3684" y="10033"/>
                  </a:lnTo>
                  <a:lnTo>
                    <a:pt x="3829" y="9790"/>
                  </a:lnTo>
                  <a:lnTo>
                    <a:pt x="4023" y="9548"/>
                  </a:lnTo>
                  <a:lnTo>
                    <a:pt x="4266" y="9306"/>
                  </a:lnTo>
                  <a:lnTo>
                    <a:pt x="4508" y="9112"/>
                  </a:lnTo>
                  <a:lnTo>
                    <a:pt x="4944" y="8870"/>
                  </a:lnTo>
                  <a:lnTo>
                    <a:pt x="5380" y="8724"/>
                  </a:lnTo>
                  <a:lnTo>
                    <a:pt x="5816" y="8627"/>
                  </a:lnTo>
                  <a:close/>
                  <a:moveTo>
                    <a:pt x="3102" y="13522"/>
                  </a:moveTo>
                  <a:lnTo>
                    <a:pt x="3442" y="13910"/>
                  </a:lnTo>
                  <a:lnTo>
                    <a:pt x="3829" y="14249"/>
                  </a:lnTo>
                  <a:lnTo>
                    <a:pt x="1891" y="16188"/>
                  </a:lnTo>
                  <a:lnTo>
                    <a:pt x="1697" y="16285"/>
                  </a:lnTo>
                  <a:lnTo>
                    <a:pt x="1503" y="16333"/>
                  </a:lnTo>
                  <a:lnTo>
                    <a:pt x="1309" y="16285"/>
                  </a:lnTo>
                  <a:lnTo>
                    <a:pt x="1164" y="16188"/>
                  </a:lnTo>
                  <a:lnTo>
                    <a:pt x="1067" y="16042"/>
                  </a:lnTo>
                  <a:lnTo>
                    <a:pt x="1018" y="15848"/>
                  </a:lnTo>
                  <a:lnTo>
                    <a:pt x="1067" y="15655"/>
                  </a:lnTo>
                  <a:lnTo>
                    <a:pt x="1164" y="15461"/>
                  </a:lnTo>
                  <a:lnTo>
                    <a:pt x="3102" y="13522"/>
                  </a:lnTo>
                  <a:close/>
                  <a:moveTo>
                    <a:pt x="10372" y="0"/>
                  </a:moveTo>
                  <a:lnTo>
                    <a:pt x="9694" y="49"/>
                  </a:lnTo>
                  <a:lnTo>
                    <a:pt x="9015" y="146"/>
                  </a:lnTo>
                  <a:lnTo>
                    <a:pt x="8385" y="291"/>
                  </a:lnTo>
                  <a:lnTo>
                    <a:pt x="7755" y="534"/>
                  </a:lnTo>
                  <a:lnTo>
                    <a:pt x="7125" y="824"/>
                  </a:lnTo>
                  <a:lnTo>
                    <a:pt x="6543" y="1164"/>
                  </a:lnTo>
                  <a:lnTo>
                    <a:pt x="6010" y="1600"/>
                  </a:lnTo>
                  <a:lnTo>
                    <a:pt x="5526" y="2036"/>
                  </a:lnTo>
                  <a:lnTo>
                    <a:pt x="5041" y="2569"/>
                  </a:lnTo>
                  <a:lnTo>
                    <a:pt x="4653" y="3102"/>
                  </a:lnTo>
                  <a:lnTo>
                    <a:pt x="4314" y="3684"/>
                  </a:lnTo>
                  <a:lnTo>
                    <a:pt x="4023" y="4314"/>
                  </a:lnTo>
                  <a:lnTo>
                    <a:pt x="3781" y="4944"/>
                  </a:lnTo>
                  <a:lnTo>
                    <a:pt x="3636" y="5574"/>
                  </a:lnTo>
                  <a:lnTo>
                    <a:pt x="3539" y="6252"/>
                  </a:lnTo>
                  <a:lnTo>
                    <a:pt x="3490" y="6931"/>
                  </a:lnTo>
                  <a:lnTo>
                    <a:pt x="3539" y="7706"/>
                  </a:lnTo>
                  <a:lnTo>
                    <a:pt x="3684" y="8482"/>
                  </a:lnTo>
                  <a:lnTo>
                    <a:pt x="3393" y="8773"/>
                  </a:lnTo>
                  <a:lnTo>
                    <a:pt x="3102" y="9063"/>
                  </a:lnTo>
                  <a:lnTo>
                    <a:pt x="2909" y="9403"/>
                  </a:lnTo>
                  <a:lnTo>
                    <a:pt x="2715" y="9742"/>
                  </a:lnTo>
                  <a:lnTo>
                    <a:pt x="2569" y="10130"/>
                  </a:lnTo>
                  <a:lnTo>
                    <a:pt x="2472" y="10517"/>
                  </a:lnTo>
                  <a:lnTo>
                    <a:pt x="2375" y="10905"/>
                  </a:lnTo>
                  <a:lnTo>
                    <a:pt x="2375" y="11293"/>
                  </a:lnTo>
                  <a:lnTo>
                    <a:pt x="2375" y="11632"/>
                  </a:lnTo>
                  <a:lnTo>
                    <a:pt x="2424" y="11971"/>
                  </a:lnTo>
                  <a:lnTo>
                    <a:pt x="2521" y="12262"/>
                  </a:lnTo>
                  <a:lnTo>
                    <a:pt x="2618" y="12601"/>
                  </a:lnTo>
                  <a:lnTo>
                    <a:pt x="437" y="14734"/>
                  </a:lnTo>
                  <a:lnTo>
                    <a:pt x="243" y="14976"/>
                  </a:lnTo>
                  <a:lnTo>
                    <a:pt x="98" y="15267"/>
                  </a:lnTo>
                  <a:lnTo>
                    <a:pt x="49" y="15558"/>
                  </a:lnTo>
                  <a:lnTo>
                    <a:pt x="1" y="15848"/>
                  </a:lnTo>
                  <a:lnTo>
                    <a:pt x="49" y="16139"/>
                  </a:lnTo>
                  <a:lnTo>
                    <a:pt x="98" y="16382"/>
                  </a:lnTo>
                  <a:lnTo>
                    <a:pt x="243" y="16672"/>
                  </a:lnTo>
                  <a:lnTo>
                    <a:pt x="437" y="16915"/>
                  </a:lnTo>
                  <a:lnTo>
                    <a:pt x="679" y="17109"/>
                  </a:lnTo>
                  <a:lnTo>
                    <a:pt x="970" y="17254"/>
                  </a:lnTo>
                  <a:lnTo>
                    <a:pt x="1212" y="17302"/>
                  </a:lnTo>
                  <a:lnTo>
                    <a:pt x="1503" y="17351"/>
                  </a:lnTo>
                  <a:lnTo>
                    <a:pt x="1794" y="17302"/>
                  </a:lnTo>
                  <a:lnTo>
                    <a:pt x="2085" y="17254"/>
                  </a:lnTo>
                  <a:lnTo>
                    <a:pt x="2375" y="17109"/>
                  </a:lnTo>
                  <a:lnTo>
                    <a:pt x="2618" y="16915"/>
                  </a:lnTo>
                  <a:lnTo>
                    <a:pt x="4750" y="14734"/>
                  </a:lnTo>
                  <a:lnTo>
                    <a:pt x="5089" y="14831"/>
                  </a:lnTo>
                  <a:lnTo>
                    <a:pt x="5380" y="14928"/>
                  </a:lnTo>
                  <a:lnTo>
                    <a:pt x="5720" y="14976"/>
                  </a:lnTo>
                  <a:lnTo>
                    <a:pt x="6447" y="14976"/>
                  </a:lnTo>
                  <a:lnTo>
                    <a:pt x="6834" y="14879"/>
                  </a:lnTo>
                  <a:lnTo>
                    <a:pt x="7222" y="14782"/>
                  </a:lnTo>
                  <a:lnTo>
                    <a:pt x="7610" y="14637"/>
                  </a:lnTo>
                  <a:lnTo>
                    <a:pt x="7949" y="14443"/>
                  </a:lnTo>
                  <a:lnTo>
                    <a:pt x="8288" y="14249"/>
                  </a:lnTo>
                  <a:lnTo>
                    <a:pt x="8579" y="13958"/>
                  </a:lnTo>
                  <a:lnTo>
                    <a:pt x="8870" y="13668"/>
                  </a:lnTo>
                  <a:lnTo>
                    <a:pt x="9645" y="13813"/>
                  </a:lnTo>
                  <a:lnTo>
                    <a:pt x="10421" y="13861"/>
                  </a:lnTo>
                  <a:lnTo>
                    <a:pt x="11099" y="13813"/>
                  </a:lnTo>
                  <a:lnTo>
                    <a:pt x="11778" y="13716"/>
                  </a:lnTo>
                  <a:lnTo>
                    <a:pt x="12408" y="13571"/>
                  </a:lnTo>
                  <a:lnTo>
                    <a:pt x="13038" y="13328"/>
                  </a:lnTo>
                  <a:lnTo>
                    <a:pt x="13668" y="13037"/>
                  </a:lnTo>
                  <a:lnTo>
                    <a:pt x="14249" y="12698"/>
                  </a:lnTo>
                  <a:lnTo>
                    <a:pt x="14782" y="12311"/>
                  </a:lnTo>
                  <a:lnTo>
                    <a:pt x="15316" y="11826"/>
                  </a:lnTo>
                  <a:lnTo>
                    <a:pt x="15752" y="11341"/>
                  </a:lnTo>
                  <a:lnTo>
                    <a:pt x="16188" y="10808"/>
                  </a:lnTo>
                  <a:lnTo>
                    <a:pt x="16527" y="10227"/>
                  </a:lnTo>
                  <a:lnTo>
                    <a:pt x="16818" y="9596"/>
                  </a:lnTo>
                  <a:lnTo>
                    <a:pt x="17060" y="8966"/>
                  </a:lnTo>
                  <a:lnTo>
                    <a:pt x="17206" y="8336"/>
                  </a:lnTo>
                  <a:lnTo>
                    <a:pt x="17303" y="7658"/>
                  </a:lnTo>
                  <a:lnTo>
                    <a:pt x="17351" y="6979"/>
                  </a:lnTo>
                  <a:lnTo>
                    <a:pt x="17303" y="6786"/>
                  </a:lnTo>
                  <a:lnTo>
                    <a:pt x="17206" y="6592"/>
                  </a:lnTo>
                  <a:lnTo>
                    <a:pt x="17012" y="6495"/>
                  </a:lnTo>
                  <a:lnTo>
                    <a:pt x="16818" y="6446"/>
                  </a:lnTo>
                  <a:lnTo>
                    <a:pt x="10905" y="6446"/>
                  </a:lnTo>
                  <a:lnTo>
                    <a:pt x="10905" y="534"/>
                  </a:lnTo>
                  <a:lnTo>
                    <a:pt x="10857" y="340"/>
                  </a:lnTo>
                  <a:lnTo>
                    <a:pt x="10760" y="146"/>
                  </a:lnTo>
                  <a:lnTo>
                    <a:pt x="10614" y="4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3536920" y="1333902"/>
              <a:ext cx="121611" cy="121611"/>
            </a:xfrm>
            <a:custGeom>
              <a:avLst/>
              <a:gdLst/>
              <a:ahLst/>
              <a:cxnLst/>
              <a:rect l="l" t="t" r="r" b="b"/>
              <a:pathLst>
                <a:path w="5381" h="5381" extrusionOk="0">
                  <a:moveTo>
                    <a:pt x="1018" y="1067"/>
                  </a:moveTo>
                  <a:lnTo>
                    <a:pt x="1648" y="1212"/>
                  </a:lnTo>
                  <a:lnTo>
                    <a:pt x="2230" y="1454"/>
                  </a:lnTo>
                  <a:lnTo>
                    <a:pt x="2763" y="1745"/>
                  </a:lnTo>
                  <a:lnTo>
                    <a:pt x="3199" y="2181"/>
                  </a:lnTo>
                  <a:lnTo>
                    <a:pt x="3635" y="2618"/>
                  </a:lnTo>
                  <a:lnTo>
                    <a:pt x="3926" y="3151"/>
                  </a:lnTo>
                  <a:lnTo>
                    <a:pt x="4169" y="3732"/>
                  </a:lnTo>
                  <a:lnTo>
                    <a:pt x="4314" y="4362"/>
                  </a:lnTo>
                  <a:lnTo>
                    <a:pt x="1018" y="4362"/>
                  </a:lnTo>
                  <a:lnTo>
                    <a:pt x="1018" y="1067"/>
                  </a:lnTo>
                  <a:close/>
                  <a:moveTo>
                    <a:pt x="485" y="0"/>
                  </a:moveTo>
                  <a:lnTo>
                    <a:pt x="291" y="49"/>
                  </a:lnTo>
                  <a:lnTo>
                    <a:pt x="146" y="146"/>
                  </a:lnTo>
                  <a:lnTo>
                    <a:pt x="1" y="340"/>
                  </a:lnTo>
                  <a:lnTo>
                    <a:pt x="1" y="534"/>
                  </a:lnTo>
                  <a:lnTo>
                    <a:pt x="1" y="4895"/>
                  </a:lnTo>
                  <a:lnTo>
                    <a:pt x="1" y="5089"/>
                  </a:lnTo>
                  <a:lnTo>
                    <a:pt x="146" y="5235"/>
                  </a:lnTo>
                  <a:lnTo>
                    <a:pt x="291" y="5380"/>
                  </a:lnTo>
                  <a:lnTo>
                    <a:pt x="5041" y="5380"/>
                  </a:lnTo>
                  <a:lnTo>
                    <a:pt x="5235" y="5235"/>
                  </a:lnTo>
                  <a:lnTo>
                    <a:pt x="5332" y="5089"/>
                  </a:lnTo>
                  <a:lnTo>
                    <a:pt x="5380" y="4895"/>
                  </a:lnTo>
                  <a:lnTo>
                    <a:pt x="5332" y="4411"/>
                  </a:lnTo>
                  <a:lnTo>
                    <a:pt x="5283" y="3926"/>
                  </a:lnTo>
                  <a:lnTo>
                    <a:pt x="5138" y="3441"/>
                  </a:lnTo>
                  <a:lnTo>
                    <a:pt x="4992" y="3005"/>
                  </a:lnTo>
                  <a:lnTo>
                    <a:pt x="4799" y="2569"/>
                  </a:lnTo>
                  <a:lnTo>
                    <a:pt x="4556" y="2181"/>
                  </a:lnTo>
                  <a:lnTo>
                    <a:pt x="4265" y="1794"/>
                  </a:lnTo>
                  <a:lnTo>
                    <a:pt x="3926" y="1454"/>
                  </a:lnTo>
                  <a:lnTo>
                    <a:pt x="3587" y="1115"/>
                  </a:lnTo>
                  <a:lnTo>
                    <a:pt x="3199" y="824"/>
                  </a:lnTo>
                  <a:lnTo>
                    <a:pt x="2811" y="582"/>
                  </a:lnTo>
                  <a:lnTo>
                    <a:pt x="2375" y="388"/>
                  </a:lnTo>
                  <a:lnTo>
                    <a:pt x="1939" y="243"/>
                  </a:lnTo>
                  <a:lnTo>
                    <a:pt x="1454" y="97"/>
                  </a:lnTo>
                  <a:lnTo>
                    <a:pt x="970"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9B5E33C8-3236-B8A3-0BFC-19AD560E0859}"/>
              </a:ext>
            </a:extLst>
          </p:cNvPr>
          <p:cNvPicPr>
            <a:picLocks noChangeAspect="1"/>
          </p:cNvPicPr>
          <p:nvPr/>
        </p:nvPicPr>
        <p:blipFill>
          <a:blip r:embed="rId3"/>
          <a:stretch>
            <a:fillRect/>
          </a:stretch>
        </p:blipFill>
        <p:spPr>
          <a:xfrm>
            <a:off x="2597163" y="1452944"/>
            <a:ext cx="1152686" cy="2953162"/>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676</Words>
  <Application>Microsoft Office PowerPoint</Application>
  <PresentationFormat>On-screen Show (16:9)</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Outfit</vt:lpstr>
      <vt:lpstr>Calibri</vt:lpstr>
      <vt:lpstr>Arial</vt:lpstr>
      <vt:lpstr>DM Sans</vt:lpstr>
      <vt:lpstr>Nunito Light</vt:lpstr>
      <vt:lpstr>Data Collection and Analysis - Master of Science in Community Health and Prevention Research by Slidesgo</vt:lpstr>
      <vt:lpstr>Data Analytics Customer Care Analytics Project ID: PTID-CDA-JAN-23-098</vt:lpstr>
      <vt:lpstr>Table of contents</vt:lpstr>
      <vt:lpstr>Whoa!</vt:lpstr>
      <vt:lpstr>Data Retreviving</vt:lpstr>
      <vt:lpstr>Data Retreving</vt:lpstr>
      <vt:lpstr>Observation</vt:lpstr>
      <vt:lpstr>Observation</vt:lpstr>
      <vt:lpstr>Data Cleaning</vt:lpstr>
      <vt:lpstr>Data Cleaning</vt:lpstr>
      <vt:lpstr>Data Cleaning</vt:lpstr>
      <vt:lpstr>Data Analysis</vt:lpstr>
      <vt:lpstr>Insights</vt:lpstr>
      <vt:lpstr>Insights</vt:lpstr>
      <vt:lpstr>Insights</vt:lpstr>
      <vt:lpstr>Power BI Dashboard</vt:lpstr>
      <vt:lpstr>Power BI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Customer Care</dc:title>
  <dc:creator>Arun</dc:creator>
  <cp:lastModifiedBy>Arun</cp:lastModifiedBy>
  <cp:revision>5</cp:revision>
  <dcterms:modified xsi:type="dcterms:W3CDTF">2024-01-15T07:59:05Z</dcterms:modified>
</cp:coreProperties>
</file>