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95" r:id="rId3"/>
    <p:sldId id="298" r:id="rId4"/>
    <p:sldId id="286" r:id="rId5"/>
    <p:sldId id="308" r:id="rId6"/>
    <p:sldId id="309" r:id="rId7"/>
    <p:sldId id="310" r:id="rId8"/>
    <p:sldId id="311" r:id="rId9"/>
    <p:sldId id="312" r:id="rId10"/>
    <p:sldId id="306" r:id="rId11"/>
    <p:sldId id="303" r:id="rId12"/>
    <p:sldId id="302" r:id="rId13"/>
    <p:sldId id="320" r:id="rId14"/>
    <p:sldId id="313" r:id="rId15"/>
    <p:sldId id="314" r:id="rId16"/>
    <p:sldId id="315" r:id="rId17"/>
    <p:sldId id="316" r:id="rId18"/>
    <p:sldId id="317" r:id="rId19"/>
    <p:sldId id="318" r:id="rId20"/>
    <p:sldId id="319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F6F8"/>
    <a:srgbClr val="3366FF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B6BD6-A1C1-4332-AA88-46D04A1472E2}">
  <a:tblStyle styleId="{8D4B6BD6-A1C1-4332-AA88-46D04A1472E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5758FB7-9AC5-4552-8A53-C91805E547FA}" styleName="Tema Uygulanmış Stil 1 - Vurgu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 Uygulanmış Stil 2 - Vurgu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ema Uygulanmış Stil 2 - Vurgu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Açık Stil 1 - Vurgu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Orta Stil 1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Orta Stil 3 - Vurgu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Koyu Stil 1 - Vurgu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Koyu Stil 2 - Vurgu 1/Vurgu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87209617188653"/>
          <c:y val="4.5232493407853173E-2"/>
          <c:w val="0.86512790382811344"/>
          <c:h val="0.83493548804132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Test-on-Training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LR</c:v>
                </c:pt>
                <c:pt idx="1">
                  <c:v>MNB</c:v>
                </c:pt>
                <c:pt idx="2">
                  <c:v>k-NN</c:v>
                </c:pt>
                <c:pt idx="3">
                  <c:v>SVM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0.84</c:v>
                </c:pt>
                <c:pt idx="1">
                  <c:v>0.87</c:v>
                </c:pt>
                <c:pt idx="2">
                  <c:v>0.73</c:v>
                </c:pt>
                <c:pt idx="3">
                  <c:v>0.59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F7D-44DF-AD2D-C32823810FC8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%60 Train-%40 Test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LR</c:v>
                </c:pt>
                <c:pt idx="1">
                  <c:v>MNB</c:v>
                </c:pt>
                <c:pt idx="2">
                  <c:v>k-NN</c:v>
                </c:pt>
                <c:pt idx="3">
                  <c:v>SVM</c:v>
                </c:pt>
              </c:strCache>
            </c:strRef>
          </c:cat>
          <c:val>
            <c:numRef>
              <c:f>Sayfa1!$C$2:$C$5</c:f>
              <c:numCache>
                <c:formatCode>General</c:formatCode>
                <c:ptCount val="4"/>
                <c:pt idx="0">
                  <c:v>0.71</c:v>
                </c:pt>
                <c:pt idx="1">
                  <c:v>0.72</c:v>
                </c:pt>
                <c:pt idx="2">
                  <c:v>0.37</c:v>
                </c:pt>
                <c:pt idx="3">
                  <c:v>0.59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F7D-44DF-AD2D-C32823810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549216"/>
        <c:axId val="135545408"/>
      </c:barChart>
      <c:catAx>
        <c:axId val="13554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5545408"/>
        <c:crosses val="autoZero"/>
        <c:auto val="1"/>
        <c:lblAlgn val="ctr"/>
        <c:lblOffset val="100"/>
        <c:noMultiLvlLbl val="0"/>
      </c:catAx>
      <c:valAx>
        <c:axId val="13554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554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538230751702661"/>
          <c:y val="3.4836011352239502E-2"/>
          <c:w val="0.54617692482973401"/>
          <c:h val="0.17994550504113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 baseline="0"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12714585649006"/>
          <c:y val="4.857928094053076E-2"/>
          <c:w val="0.92592985497607128"/>
          <c:h val="0.8349354002595099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Sayfa1!$B$1</c:f>
              <c:strCache>
                <c:ptCount val="1"/>
                <c:pt idx="0">
                  <c:v>Test-on-Training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LR</c:v>
                </c:pt>
                <c:pt idx="1">
                  <c:v>MNB</c:v>
                </c:pt>
                <c:pt idx="2">
                  <c:v>k-NN</c:v>
                </c:pt>
                <c:pt idx="3">
                  <c:v>SVM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0.7</c:v>
                </c:pt>
                <c:pt idx="1">
                  <c:v>0.35</c:v>
                </c:pt>
                <c:pt idx="2">
                  <c:v>0.65</c:v>
                </c:pt>
                <c:pt idx="3">
                  <c:v>0.54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F1-4E42-8B14-87B5DCB32A97}"/>
            </c:ext>
          </c:extLst>
        </c:ser>
        <c:ser>
          <c:idx val="0"/>
          <c:order val="1"/>
          <c:tx>
            <c:strRef>
              <c:f>Sayfa1!$C$1</c:f>
              <c:strCache>
                <c:ptCount val="1"/>
                <c:pt idx="0">
                  <c:v>%60 Train-%40 Test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LR</c:v>
                </c:pt>
                <c:pt idx="1">
                  <c:v>MNB</c:v>
                </c:pt>
                <c:pt idx="2">
                  <c:v>k-NN</c:v>
                </c:pt>
                <c:pt idx="3">
                  <c:v>SVM</c:v>
                </c:pt>
              </c:strCache>
            </c:strRef>
          </c:cat>
          <c:val>
            <c:numRef>
              <c:f>Sayfa1!$C$2:$C$5</c:f>
              <c:numCache>
                <c:formatCode>General</c:formatCode>
                <c:ptCount val="4"/>
                <c:pt idx="0">
                  <c:v>0.65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F1-4E42-8B14-87B5DCB32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537792"/>
        <c:axId val="135538880"/>
      </c:barChart>
      <c:catAx>
        <c:axId val="13553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5538880"/>
        <c:crosses val="autoZero"/>
        <c:auto val="1"/>
        <c:lblAlgn val="ctr"/>
        <c:lblOffset val="100"/>
        <c:noMultiLvlLbl val="0"/>
      </c:catAx>
      <c:valAx>
        <c:axId val="13553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553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7016194129319094"/>
          <c:y val="2.2830036490307931E-3"/>
          <c:w val="0.52286226042332495"/>
          <c:h val="0.20776797943833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 baseline="0"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54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7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000" b="1" i="1"/>
            </a:lvl1pPr>
            <a:lvl2pPr lvl="1" rtl="0">
              <a:spcBef>
                <a:spcPts val="0"/>
              </a:spcBef>
              <a:buSzPct val="100000"/>
              <a:defRPr sz="4000" b="1" i="1"/>
            </a:lvl2pPr>
            <a:lvl3pPr lvl="2" rtl="0">
              <a:spcBef>
                <a:spcPts val="0"/>
              </a:spcBef>
              <a:buSzPct val="100000"/>
              <a:defRPr sz="4000" b="1" i="1"/>
            </a:lvl3pPr>
            <a:lvl4pPr lvl="3" rtl="0">
              <a:spcBef>
                <a:spcPts val="0"/>
              </a:spcBef>
              <a:buSzPct val="100000"/>
              <a:defRPr sz="4000" b="1" i="1"/>
            </a:lvl4pPr>
            <a:lvl5pPr lvl="4" rtl="0">
              <a:spcBef>
                <a:spcPts val="0"/>
              </a:spcBef>
              <a:buSzPct val="100000"/>
              <a:defRPr sz="4000" b="1" i="1"/>
            </a:lvl5pPr>
            <a:lvl6pPr lvl="5" rtl="0">
              <a:spcBef>
                <a:spcPts val="0"/>
              </a:spcBef>
              <a:buSzPct val="100000"/>
              <a:defRPr sz="4000" b="1" i="1"/>
            </a:lvl6pPr>
            <a:lvl7pPr lvl="6" rtl="0">
              <a:spcBef>
                <a:spcPts val="0"/>
              </a:spcBef>
              <a:buSzPct val="100000"/>
              <a:defRPr sz="4000" b="1" i="1"/>
            </a:lvl7pPr>
            <a:lvl8pPr lvl="7" rtl="0">
              <a:spcBef>
                <a:spcPts val="0"/>
              </a:spcBef>
              <a:buSzPct val="100000"/>
              <a:defRPr sz="4000" b="1" i="1"/>
            </a:lvl8pPr>
            <a:lvl9pPr lvl="8">
              <a:spcBef>
                <a:spcPts val="0"/>
              </a:spcBef>
              <a:buSzPct val="100000"/>
              <a:defRPr sz="4000" b="1" i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F6F8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31173" y="544530"/>
            <a:ext cx="7498799" cy="4443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2800" dirty="0">
                <a:solidFill>
                  <a:srgbClr val="000066"/>
                </a:solidFill>
              </a:rPr>
              <a:t/>
            </a:r>
            <a:br>
              <a:rPr lang="tr-TR" sz="2800" dirty="0">
                <a:solidFill>
                  <a:srgbClr val="000066"/>
                </a:solidFill>
              </a:rPr>
            </a:br>
            <a:r>
              <a:rPr lang="tr-TR" sz="2800" dirty="0" smtClean="0">
                <a:solidFill>
                  <a:srgbClr val="000066"/>
                </a:solidFill>
              </a:rPr>
              <a:t/>
            </a:r>
            <a:br>
              <a:rPr lang="tr-TR" sz="2800" dirty="0" smtClean="0">
                <a:solidFill>
                  <a:srgbClr val="000066"/>
                </a:solidFill>
              </a:rPr>
            </a:br>
            <a:r>
              <a:rPr lang="tr-TR" sz="3200" dirty="0">
                <a:solidFill>
                  <a:srgbClr val="000066"/>
                </a:solidFill>
              </a:rPr>
              <a:t/>
            </a:r>
            <a:br>
              <a:rPr lang="tr-TR" sz="3200" dirty="0">
                <a:solidFill>
                  <a:srgbClr val="000066"/>
                </a:solidFill>
              </a:rPr>
            </a:br>
            <a:r>
              <a:rPr lang="tr-TR" sz="32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NAMED </a:t>
            </a:r>
            <a:r>
              <a:rPr lang="tr-TR" sz="3200" dirty="0">
                <a:solidFill>
                  <a:srgbClr val="000066"/>
                </a:solidFill>
                <a:latin typeface="Calibri" panose="020F0502020204030204" pitchFamily="34" charset="0"/>
              </a:rPr>
              <a:t>ENTITY RECOGNITION SYSTEM FOR </a:t>
            </a:r>
            <a:r>
              <a:rPr lang="tr-TR" sz="32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TURKISH </a:t>
            </a:r>
            <a:r>
              <a:rPr lang="tr-TR" sz="32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TWEETS</a:t>
            </a:r>
            <a:br>
              <a:rPr lang="tr-TR" sz="32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>
                <a:solidFill>
                  <a:srgbClr val="000066"/>
                </a:solidFill>
                <a:latin typeface="Calibri" panose="020F0502020204030204" pitchFamily="34" charset="0"/>
              </a:rPr>
              <a:t/>
            </a:r>
            <a:br>
              <a:rPr lang="tr-TR" sz="2800" dirty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BUĞSE ERDOĞAN 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&amp;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 FAHRİYE GÜN 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&amp; 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KÜBRA ÖZGÖÇ</a:t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/>
            </a:r>
            <a:br>
              <a:rPr lang="tr-TR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endParaRPr lang="en" sz="2800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4" name="Metin kutusu 3"/>
          <p:cNvSpPr txBox="1"/>
          <p:nvPr/>
        </p:nvSpPr>
        <p:spPr>
          <a:xfrm>
            <a:off x="437741" y="1863987"/>
            <a:ext cx="744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tr-T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tr-T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86" y="146024"/>
            <a:ext cx="4499350" cy="48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44" y="449396"/>
            <a:ext cx="4983912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09" y="498930"/>
            <a:ext cx="4861981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Metin kutusu 3"/>
          <p:cNvSpPr txBox="1"/>
          <p:nvPr/>
        </p:nvSpPr>
        <p:spPr>
          <a:xfrm>
            <a:off x="1140431" y="400691"/>
            <a:ext cx="60514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 smtClean="0"/>
              <a:t>Used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Algorithms</a:t>
            </a:r>
            <a:endParaRPr lang="tr-TR" sz="2000" b="1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tr-TR" sz="1800" dirty="0" err="1" smtClean="0"/>
              <a:t>Logistic</a:t>
            </a:r>
            <a:r>
              <a:rPr lang="tr-TR" sz="1800" dirty="0" smtClean="0"/>
              <a:t> </a:t>
            </a:r>
            <a:r>
              <a:rPr lang="tr-TR" sz="1800" dirty="0" err="1" smtClean="0"/>
              <a:t>Regression</a:t>
            </a:r>
            <a:r>
              <a:rPr lang="tr-TR" sz="1800" dirty="0" smtClean="0"/>
              <a:t> (LR)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tr-TR" sz="1800" dirty="0" err="1" smtClean="0"/>
              <a:t>Multinomial</a:t>
            </a:r>
            <a:r>
              <a:rPr lang="tr-TR" sz="1800" dirty="0" smtClean="0"/>
              <a:t> </a:t>
            </a:r>
            <a:r>
              <a:rPr lang="tr-TR" sz="1800" dirty="0" err="1" smtClean="0"/>
              <a:t>Naive</a:t>
            </a:r>
            <a:r>
              <a:rPr lang="tr-TR" sz="1800" dirty="0" smtClean="0"/>
              <a:t> </a:t>
            </a:r>
            <a:r>
              <a:rPr lang="tr-TR" sz="1800" dirty="0" err="1" smtClean="0"/>
              <a:t>Bayes</a:t>
            </a:r>
            <a:r>
              <a:rPr lang="tr-TR" sz="1800" dirty="0" smtClean="0"/>
              <a:t> (MNB)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tr-TR" sz="1800" dirty="0" smtClean="0"/>
              <a:t>k-</a:t>
            </a:r>
            <a:r>
              <a:rPr lang="tr-TR" sz="1800" dirty="0" err="1" smtClean="0"/>
              <a:t>Nearest</a:t>
            </a:r>
            <a:r>
              <a:rPr lang="tr-TR" sz="1800" dirty="0" smtClean="0"/>
              <a:t> </a:t>
            </a:r>
            <a:r>
              <a:rPr lang="tr-TR" sz="1800" dirty="0" err="1" smtClean="0"/>
              <a:t>Neighbors</a:t>
            </a:r>
            <a:r>
              <a:rPr lang="tr-TR" sz="1800" dirty="0" smtClean="0"/>
              <a:t> (k-NN)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tr-TR" sz="1800" dirty="0" err="1" smtClean="0"/>
              <a:t>Support</a:t>
            </a:r>
            <a:r>
              <a:rPr lang="tr-TR" sz="1800" dirty="0" smtClean="0"/>
              <a:t> </a:t>
            </a:r>
            <a:r>
              <a:rPr lang="tr-TR" sz="1800" dirty="0" err="1" smtClean="0"/>
              <a:t>Vector</a:t>
            </a:r>
            <a:r>
              <a:rPr lang="tr-TR" sz="1800" dirty="0" smtClean="0"/>
              <a:t> Machine  (SVM)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tr-TR" sz="1800" dirty="0" err="1" smtClean="0"/>
              <a:t>Gauissian</a:t>
            </a:r>
            <a:r>
              <a:rPr lang="tr-TR" sz="1800" dirty="0" smtClean="0"/>
              <a:t> NB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tr-TR" sz="1800" dirty="0" err="1" smtClean="0"/>
              <a:t>Bernoulli</a:t>
            </a:r>
            <a:r>
              <a:rPr lang="tr-TR" sz="1800" dirty="0" smtClean="0"/>
              <a:t> NB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tr-TR" sz="1800" dirty="0" err="1" smtClean="0"/>
              <a:t>Extra</a:t>
            </a:r>
            <a:r>
              <a:rPr lang="tr-TR" sz="1800" dirty="0" smtClean="0"/>
              <a:t> </a:t>
            </a:r>
            <a:r>
              <a:rPr lang="tr-TR" sz="1800" dirty="0" err="1" smtClean="0"/>
              <a:t>Tree</a:t>
            </a:r>
            <a:r>
              <a:rPr lang="tr-TR" sz="1800" dirty="0" smtClean="0"/>
              <a:t> </a:t>
            </a:r>
            <a:r>
              <a:rPr lang="tr-TR" sz="1800" dirty="0" err="1" smtClean="0"/>
              <a:t>Classifier</a:t>
            </a:r>
            <a:endParaRPr lang="tr-TR" sz="1800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tr-TR" sz="1800" dirty="0" err="1" smtClean="0"/>
              <a:t>DecisionTree</a:t>
            </a:r>
            <a:r>
              <a:rPr lang="tr-TR" sz="1800" dirty="0" smtClean="0"/>
              <a:t> </a:t>
            </a:r>
            <a:r>
              <a:rPr lang="tr-TR" sz="1800" dirty="0" err="1" smtClean="0"/>
              <a:t>Classifier</a:t>
            </a:r>
            <a:endParaRPr lang="tr-TR" sz="1800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tr-TR" sz="1800" dirty="0" smtClean="0"/>
              <a:t>SVC(</a:t>
            </a:r>
            <a:r>
              <a:rPr lang="tr-TR" sz="1800" dirty="0" err="1" smtClean="0"/>
              <a:t>kernel</a:t>
            </a:r>
            <a:r>
              <a:rPr lang="tr-TR" sz="1800" dirty="0" smtClean="0"/>
              <a:t>=‘</a:t>
            </a:r>
            <a:r>
              <a:rPr lang="tr-TR" sz="1800" dirty="0" err="1" smtClean="0"/>
              <a:t>linear</a:t>
            </a:r>
            <a:r>
              <a:rPr lang="tr-TR" sz="1800" dirty="0" smtClean="0"/>
              <a:t>’)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2555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3" name="Grafik 48"/>
          <p:cNvGraphicFramePr/>
          <p:nvPr>
            <p:extLst>
              <p:ext uri="{D42A27DB-BD31-4B8C-83A1-F6EECF244321}">
                <p14:modId xmlns:p14="http://schemas.microsoft.com/office/powerpoint/2010/main" val="3163107544"/>
              </p:ext>
            </p:extLst>
          </p:nvPr>
        </p:nvGraphicFramePr>
        <p:xfrm>
          <a:off x="754380" y="546134"/>
          <a:ext cx="710946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4380" y="146024"/>
            <a:ext cx="57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Calibri" panose="020F0502020204030204" pitchFamily="34" charset="0"/>
              </a:rPr>
              <a:t>Experiments and Result of Turkish Tweets on ML </a:t>
            </a:r>
            <a:endParaRPr lang="tr-T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4" name="Grafik 46"/>
          <p:cNvGraphicFramePr/>
          <p:nvPr>
            <p:extLst>
              <p:ext uri="{D42A27DB-BD31-4B8C-83A1-F6EECF244321}">
                <p14:modId xmlns:p14="http://schemas.microsoft.com/office/powerpoint/2010/main" val="4181512500"/>
              </p:ext>
            </p:extLst>
          </p:nvPr>
        </p:nvGraphicFramePr>
        <p:xfrm>
          <a:off x="1264920" y="457200"/>
          <a:ext cx="7566659" cy="459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4380" y="14602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Calibri" panose="020F0502020204030204" pitchFamily="34" charset="0"/>
              </a:rPr>
              <a:t>Experiment and Result of English Tweets on ML </a:t>
            </a:r>
            <a:endParaRPr lang="tr-T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Resi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5" y="905096"/>
            <a:ext cx="7046875" cy="2963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10473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Comparison of the performance with respect to the studies presented in NEEL 2016 </a:t>
            </a:r>
            <a:r>
              <a:rPr lang="tr-TR" b="1" dirty="0" smtClean="0"/>
              <a:t>workshop [5].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03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2" y="2805545"/>
            <a:ext cx="4646376" cy="2043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2" y="620989"/>
            <a:ext cx="4640926" cy="2004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4325" y="1139053"/>
            <a:ext cx="269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Test on traning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874326" y="3408218"/>
            <a:ext cx="269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Training 60% Test 40%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877472" y="125691"/>
            <a:ext cx="2694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Calibri" panose="020F0502020204030204" pitchFamily="34" charset="0"/>
              </a:rPr>
              <a:t>K-NN Results</a:t>
            </a:r>
            <a:endParaRPr lang="tr-T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5" y="533530"/>
            <a:ext cx="4253177" cy="22546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5" y="2880163"/>
            <a:ext cx="4242657" cy="2121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4325" y="1139053"/>
            <a:ext cx="269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Test on traning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874326" y="3408218"/>
            <a:ext cx="269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Training 60% Test 40%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877472" y="125691"/>
            <a:ext cx="2694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Calibri" panose="020F0502020204030204" pitchFamily="34" charset="0"/>
              </a:rPr>
              <a:t>LR Results</a:t>
            </a:r>
            <a:endParaRPr lang="tr-T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7" y="2877729"/>
            <a:ext cx="4571373" cy="1976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7" y="585039"/>
            <a:ext cx="4571373" cy="2130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4325" y="1139053"/>
            <a:ext cx="269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Test on traning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874326" y="3408218"/>
            <a:ext cx="269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Training 60% Test 40%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877472" y="125691"/>
            <a:ext cx="2694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Calibri" panose="020F0502020204030204" pitchFamily="34" charset="0"/>
              </a:rPr>
              <a:t>MVB Results</a:t>
            </a:r>
            <a:endParaRPr lang="tr-T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926403" y="1017459"/>
            <a:ext cx="49778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66"/>
                </a:solidFill>
                <a:latin typeface="Calibri" panose="020F0502020204030204" pitchFamily="34" charset="0"/>
              </a:rPr>
              <a:t>Our Project;</a:t>
            </a:r>
          </a:p>
          <a:p>
            <a:r>
              <a:rPr lang="tr-TR" sz="2400" b="1" dirty="0">
                <a:solidFill>
                  <a:srgbClr val="000066"/>
                </a:solidFill>
                <a:latin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alibri" panose="020F0502020204030204" pitchFamily="34" charset="0"/>
              </a:rPr>
              <a:t> develop a machine learning based </a:t>
            </a:r>
            <a:r>
              <a:rPr lang="en-US" sz="2400" b="1" dirty="0" smtClean="0">
                <a:solidFill>
                  <a:srgbClr val="000066"/>
                </a:solidFill>
                <a:latin typeface="Calibri" panose="020F0502020204030204" pitchFamily="34" charset="0"/>
              </a:rPr>
              <a:t>system</a:t>
            </a:r>
            <a:r>
              <a:rPr lang="tr-TR" sz="2400" b="1" dirty="0" smtClean="0">
                <a:solidFill>
                  <a:srgbClr val="000066"/>
                </a:solidFill>
                <a:latin typeface="Calibri" panose="020F0502020204030204" pitchFamily="34" charset="0"/>
              </a:rPr>
              <a:t> (</a:t>
            </a:r>
            <a:r>
              <a:rPr lang="tr-TR" sz="2400" b="1" dirty="0" err="1">
                <a:solidFill>
                  <a:srgbClr val="000066"/>
                </a:solidFill>
                <a:latin typeface="Calibri" panose="020F0502020204030204" pitchFamily="34" charset="0"/>
              </a:rPr>
              <a:t>s</a:t>
            </a:r>
            <a:r>
              <a:rPr lang="tr-TR" sz="2400" b="1" dirty="0" err="1" smtClean="0">
                <a:solidFill>
                  <a:srgbClr val="000066"/>
                </a:solidFill>
                <a:latin typeface="Calibri" panose="020F0502020204030204" pitchFamily="34" charset="0"/>
              </a:rPr>
              <a:t>upervised</a:t>
            </a:r>
            <a:r>
              <a:rPr lang="tr-TR" sz="2400" b="1" dirty="0" smtClean="0">
                <a:solidFill>
                  <a:srgbClr val="000066"/>
                </a:solidFill>
                <a:latin typeface="Calibri" panose="020F0502020204030204" pitchFamily="34" charset="0"/>
              </a:rPr>
              <a:t> </a:t>
            </a:r>
            <a:r>
              <a:rPr lang="tr-TR" sz="2400" b="1" dirty="0" err="1" smtClean="0">
                <a:solidFill>
                  <a:srgbClr val="000066"/>
                </a:solidFill>
                <a:latin typeface="Calibri" panose="020F0502020204030204" pitchFamily="34" charset="0"/>
              </a:rPr>
              <a:t>learning</a:t>
            </a:r>
            <a:r>
              <a:rPr lang="tr-TR" sz="2400" b="1" dirty="0" smtClean="0">
                <a:solidFill>
                  <a:srgbClr val="000066"/>
                </a:solidFill>
                <a:latin typeface="Calibri" panose="020F0502020204030204" pitchFamily="34" charset="0"/>
              </a:rPr>
              <a:t>)</a:t>
            </a:r>
            <a:endParaRPr lang="en-US" sz="2400" b="1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r>
              <a:rPr lang="tr-TR" sz="2400" b="1" dirty="0">
                <a:solidFill>
                  <a:srgbClr val="000066"/>
                </a:solidFill>
                <a:latin typeface="Calibri" panose="020F0502020204030204" pitchFamily="34" charset="0"/>
              </a:rPr>
              <a:t>- </a:t>
            </a:r>
            <a:r>
              <a:rPr lang="en-US" sz="2400" b="1" dirty="0">
                <a:solidFill>
                  <a:srgbClr val="000066"/>
                </a:solidFill>
                <a:latin typeface="Calibri" panose="020F0502020204030204" pitchFamily="34" charset="0"/>
              </a:rPr>
              <a:t>extract features for machine learning algorithm to identify NE</a:t>
            </a:r>
          </a:p>
          <a:p>
            <a:r>
              <a:rPr lang="tr-TR" sz="2400" b="1" dirty="0">
                <a:solidFill>
                  <a:srgbClr val="000066"/>
                </a:solidFill>
                <a:latin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alibri" panose="020F0502020204030204" pitchFamily="34" charset="0"/>
              </a:rPr>
              <a:t> focus on Twitter </a:t>
            </a:r>
            <a:r>
              <a:rPr lang="en-US" sz="2400" b="1" dirty="0" smtClean="0">
                <a:solidFill>
                  <a:srgbClr val="000066"/>
                </a:solidFill>
                <a:latin typeface="Calibri" panose="020F0502020204030204" pitchFamily="34" charset="0"/>
              </a:rPr>
              <a:t>data</a:t>
            </a:r>
            <a:r>
              <a:rPr lang="tr-TR" sz="2400" b="1" dirty="0" smtClean="0">
                <a:solidFill>
                  <a:srgbClr val="000066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alibri" panose="020F0502020204030204" pitchFamily="34" charset="0"/>
              </a:rPr>
              <a:t>and </a:t>
            </a:r>
            <a:r>
              <a:rPr lang="tr-TR" sz="2400" b="1" dirty="0" smtClean="0">
                <a:solidFill>
                  <a:srgbClr val="000066"/>
                </a:solidFill>
                <a:latin typeface="Calibri" panose="020F0502020204030204" pitchFamily="34" charset="0"/>
              </a:rPr>
              <a:t>T</a:t>
            </a:r>
            <a:r>
              <a:rPr lang="en-US" sz="2400" b="1" dirty="0" err="1" smtClean="0">
                <a:solidFill>
                  <a:srgbClr val="000066"/>
                </a:solidFill>
                <a:latin typeface="Calibri" panose="020F0502020204030204" pitchFamily="34" charset="0"/>
              </a:rPr>
              <a:t>witter</a:t>
            </a:r>
            <a:r>
              <a:rPr lang="en-US" sz="2400" b="1" dirty="0" smtClean="0">
                <a:solidFill>
                  <a:srgbClr val="000066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Calibri" panose="020F0502020204030204" pitchFamily="34" charset="0"/>
              </a:rPr>
              <a:t>specific features</a:t>
            </a:r>
          </a:p>
        </p:txBody>
      </p:sp>
      <p:cxnSp>
        <p:nvCxnSpPr>
          <p:cNvPr id="7" name="Shape 262"/>
          <p:cNvCxnSpPr/>
          <p:nvPr/>
        </p:nvCxnSpPr>
        <p:spPr>
          <a:xfrm>
            <a:off x="1498012" y="69817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8" name="Shape 262"/>
          <p:cNvCxnSpPr/>
          <p:nvPr/>
        </p:nvCxnSpPr>
        <p:spPr>
          <a:xfrm>
            <a:off x="1498012" y="413830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" name="Slayt Numarası Yer Tutucusu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5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75" y="711906"/>
            <a:ext cx="4511624" cy="21752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75" y="3082637"/>
            <a:ext cx="4511624" cy="1752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4325" y="1139053"/>
            <a:ext cx="269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Test on traning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874326" y="3408218"/>
            <a:ext cx="269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Training 60% Test 40%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877472" y="125691"/>
            <a:ext cx="2694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Calibri" panose="020F0502020204030204" pitchFamily="34" charset="0"/>
              </a:rPr>
              <a:t>SVM Results</a:t>
            </a:r>
            <a:endParaRPr lang="tr-T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493065" y="976409"/>
            <a:ext cx="58830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problem description and the objectives, the following assumptions are taken</a:t>
            </a:r>
            <a:r>
              <a:rPr lang="en-US" sz="2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tr-TR" sz="2400" b="1" dirty="0" smtClean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sz="2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download, install and test the existing NER systems </a:t>
            </a:r>
            <a:endParaRPr lang="tr-TR" sz="2400" b="1" dirty="0" smtClean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program need to be developed to test the </a:t>
            </a:r>
            <a:r>
              <a:rPr lang="tr-TR" sz="2400" b="1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tr-TR" sz="2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data </a:t>
            </a:r>
            <a:r>
              <a:rPr lang="tr-TR" sz="2400" b="1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r>
              <a:rPr lang="tr-TR" sz="2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hape 262"/>
          <p:cNvCxnSpPr/>
          <p:nvPr/>
        </p:nvCxnSpPr>
        <p:spPr>
          <a:xfrm>
            <a:off x="1498012" y="69817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8" name="Shape 262"/>
          <p:cNvCxnSpPr/>
          <p:nvPr/>
        </p:nvCxnSpPr>
        <p:spPr>
          <a:xfrm>
            <a:off x="1498012" y="413830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" name="Slayt Numarası Yer Tutucusu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cxnSp>
        <p:nvCxnSpPr>
          <p:cNvPr id="10" name="Shape 262"/>
          <p:cNvCxnSpPr/>
          <p:nvPr/>
        </p:nvCxnSpPr>
        <p:spPr>
          <a:xfrm>
            <a:off x="1531063" y="69817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1" name="Shape 262"/>
          <p:cNvCxnSpPr/>
          <p:nvPr/>
        </p:nvCxnSpPr>
        <p:spPr>
          <a:xfrm>
            <a:off x="1531063" y="4138303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1423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idx="1"/>
          </p:nvPr>
        </p:nvSpPr>
        <p:spPr>
          <a:xfrm>
            <a:off x="289938" y="102157"/>
            <a:ext cx="7195363" cy="373826"/>
          </a:xfrm>
        </p:spPr>
        <p:txBody>
          <a:bodyPr/>
          <a:lstStyle/>
          <a:p>
            <a:pPr>
              <a:buNone/>
            </a:pPr>
            <a:r>
              <a:rPr lang="tr-TR" sz="2000" i="0" dirty="0" err="1" smtClean="0">
                <a:latin typeface="Calibri" panose="020F0502020204030204" pitchFamily="34" charset="0"/>
              </a:rPr>
              <a:t>Scope</a:t>
            </a:r>
            <a:r>
              <a:rPr lang="tr-TR" sz="2000" i="0" dirty="0" smtClean="0">
                <a:latin typeface="Calibri" panose="020F0502020204030204" pitchFamily="34" charset="0"/>
              </a:rPr>
              <a:t> of </a:t>
            </a:r>
            <a:r>
              <a:rPr lang="tr-TR" sz="2000" i="0" dirty="0" err="1" smtClean="0">
                <a:latin typeface="Calibri" panose="020F0502020204030204" pitchFamily="34" charset="0"/>
              </a:rPr>
              <a:t>the</a:t>
            </a:r>
            <a:r>
              <a:rPr lang="tr-TR" sz="2000" i="0" dirty="0" smtClean="0">
                <a:latin typeface="Calibri" panose="020F0502020204030204" pitchFamily="34" charset="0"/>
              </a:rPr>
              <a:t> Project</a:t>
            </a:r>
            <a:endParaRPr lang="tr-TR" sz="2000" i="0" dirty="0">
              <a:latin typeface="Calibri" panose="020F0502020204030204" pitchFamily="34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8" y="1284722"/>
            <a:ext cx="821480" cy="82148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8" y="2342605"/>
            <a:ext cx="690415" cy="63690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78" y="1342353"/>
            <a:ext cx="746200" cy="69847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28" y="1279749"/>
            <a:ext cx="982211" cy="785769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36" y="2289422"/>
            <a:ext cx="822517" cy="822517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59" y="1328629"/>
            <a:ext cx="712195" cy="71219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3867" y="631233"/>
            <a:ext cx="630918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tr-TR" sz="1800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Constraints</a:t>
            </a: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tr-TR" sz="18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821955" y="3506568"/>
            <a:ext cx="18473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Düz Ok Bağlayıcısı 6"/>
          <p:cNvCxnSpPr/>
          <p:nvPr/>
        </p:nvCxnSpPr>
        <p:spPr>
          <a:xfrm>
            <a:off x="4313020" y="3741604"/>
            <a:ext cx="392544" cy="37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44" y="4047457"/>
            <a:ext cx="526684" cy="49299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2716078" y="3372973"/>
            <a:ext cx="318067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 smtClean="0"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Fahriye</a:t>
            </a:r>
            <a:r>
              <a:rPr lang="tr-TR" dirty="0" smtClean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Marmara Üniversitesi’ne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başladı.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Düz Ok Bağlayıcısı 19"/>
          <p:cNvCxnSpPr/>
          <p:nvPr/>
        </p:nvCxnSpPr>
        <p:spPr>
          <a:xfrm flipH="1">
            <a:off x="2716078" y="3741604"/>
            <a:ext cx="373101" cy="4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Resim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00" y="3988220"/>
            <a:ext cx="620998" cy="6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3" name="Metin kutusu 2"/>
          <p:cNvSpPr txBox="1"/>
          <p:nvPr/>
        </p:nvSpPr>
        <p:spPr>
          <a:xfrm>
            <a:off x="606175" y="146024"/>
            <a:ext cx="59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Tagging</a:t>
            </a:r>
            <a:r>
              <a:rPr lang="tr-T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tr-T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59" y="959237"/>
            <a:ext cx="4500006" cy="254272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0" y="1733910"/>
            <a:ext cx="3494890" cy="1440168"/>
          </a:xfrm>
          <a:prstGeom prst="rect">
            <a:avLst/>
          </a:prstGeom>
        </p:spPr>
      </p:pic>
      <p:sp>
        <p:nvSpPr>
          <p:cNvPr id="12" name="Sağ Ok 11"/>
          <p:cNvSpPr/>
          <p:nvPr/>
        </p:nvSpPr>
        <p:spPr>
          <a:xfrm>
            <a:off x="3756187" y="2230598"/>
            <a:ext cx="620604" cy="3071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1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22" y="782783"/>
            <a:ext cx="6182602" cy="3767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088" y="172259"/>
            <a:ext cx="385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Calibri" panose="020F0502020204030204" pitchFamily="34" charset="0"/>
              </a:rPr>
              <a:t>Class Distribution</a:t>
            </a:r>
            <a:endParaRPr lang="tr-T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479088" y="172259"/>
            <a:ext cx="385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Calibri" panose="020F0502020204030204" pitchFamily="34" charset="0"/>
              </a:rPr>
              <a:t>Attributes List of Word</a:t>
            </a:r>
            <a:endParaRPr lang="tr-TR" sz="2000" b="1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65" y="598604"/>
            <a:ext cx="5189670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479088" y="172259"/>
            <a:ext cx="385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Calibri" panose="020F0502020204030204" pitchFamily="34" charset="0"/>
              </a:rPr>
              <a:t>Attributes List of Tweet</a:t>
            </a:r>
            <a:endParaRPr lang="tr-TR" sz="20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45" y="1398824"/>
            <a:ext cx="6493203" cy="24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32" y="263235"/>
            <a:ext cx="2780554" cy="4717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75" y="1398824"/>
            <a:ext cx="3019425" cy="2181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4552" y="201135"/>
            <a:ext cx="1749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>
                <a:latin typeface="Calibri" panose="020F0502020204030204" pitchFamily="34" charset="0"/>
              </a:rPr>
              <a:t>A</a:t>
            </a:r>
            <a:r>
              <a:rPr lang="tr-TR" sz="2000" b="1" dirty="0" smtClean="0">
                <a:latin typeface="Calibri" panose="020F0502020204030204" pitchFamily="34" charset="0"/>
              </a:rPr>
              <a:t>ttribute Stats</a:t>
            </a:r>
            <a:endParaRPr lang="tr-T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Words>236</Words>
  <Application>Microsoft Office PowerPoint</Application>
  <PresentationFormat>Ekran Gösterisi (16:9)</PresentationFormat>
  <Paragraphs>64</Paragraphs>
  <Slides>20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Montserrat</vt:lpstr>
      <vt:lpstr>Arial</vt:lpstr>
      <vt:lpstr>Roboto</vt:lpstr>
      <vt:lpstr>Calibri</vt:lpstr>
      <vt:lpstr>Times New Roman</vt:lpstr>
      <vt:lpstr>Aemelia template</vt:lpstr>
      <vt:lpstr>               NAMED ENTITY RECOGNITION SYSTEM FOR TURKISH TWEETS  BUĞSE ERDOĞAN  &amp;  FAHRİYE GÜN  &amp;  KÜBRA ÖZGÖÇ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BUGSE ERDOGAN&amp;FAHRİYE GÜN  ASST.PROF.MURAT CAN GANİZ  NAMED ENTITY RECOGNITION SYSTEM FOR NOISY TURKISH TWEETS</dc:title>
  <dc:creator>Buğse Erdoğan</dc:creator>
  <cp:lastModifiedBy>Buğse Erdoğan</cp:lastModifiedBy>
  <cp:revision>110</cp:revision>
  <dcterms:modified xsi:type="dcterms:W3CDTF">2017-05-16T10:56:05Z</dcterms:modified>
</cp:coreProperties>
</file>