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95" r:id="rId3"/>
    <p:sldId id="298" r:id="rId4"/>
    <p:sldId id="286" r:id="rId5"/>
    <p:sldId id="306" r:id="rId6"/>
    <p:sldId id="307" r:id="rId7"/>
    <p:sldId id="308" r:id="rId8"/>
    <p:sldId id="304" r:id="rId9"/>
    <p:sldId id="305" r:id="rId10"/>
    <p:sldId id="303" r:id="rId11"/>
    <p:sldId id="302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  <p:bold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3366FF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4B6BD6-A1C1-4332-AA88-46D04A1472E2}">
  <a:tblStyle styleId="{8D4B6BD6-A1C1-4332-AA88-46D04A1472E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5758FB7-9AC5-4552-8A53-C91805E547FA}" styleName="Tema Uygulanmış Stil 1 - Vurgu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ema Uygulanmış Stil 1 - Vurgu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ema Uygulanmış Stil 1 - Vurgu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ema Uygulanmış Stil 2 - Vurgu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ema Uygulanmış Stil 2 - Vurgu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ema Uygulanmış Stil 2 - Vurgu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Açık Stil 1 - Vurgu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Açık Stil 1 - Vurgu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Açık Stil 3 - Vurgu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Orta Stil 1 - Vurg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Orta Stil 3 - Vurgu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Orta Stil 4 - Vurg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Koyu Stil 1 - Vurgu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Koyu Stil 2 - Vurgu 1/Vurgu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4660"/>
  </p:normalViewPr>
  <p:slideViewPr>
    <p:cSldViewPr snapToGrid="0">
      <p:cViewPr varScale="1">
        <p:scale>
          <a:sx n="93" d="100"/>
          <a:sy n="93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45409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7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6FA8D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1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599" cy="276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aemelia_icons.pn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784250" y="222075"/>
            <a:ext cx="6549299" cy="260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4000" b="1" i="1"/>
            </a:lvl1pPr>
            <a:lvl2pPr lvl="1" rtl="0">
              <a:spcBef>
                <a:spcPts val="0"/>
              </a:spcBef>
              <a:buSzPct val="100000"/>
              <a:defRPr sz="4000" b="1" i="1"/>
            </a:lvl2pPr>
            <a:lvl3pPr lvl="2" rtl="0">
              <a:spcBef>
                <a:spcPts val="0"/>
              </a:spcBef>
              <a:buSzPct val="100000"/>
              <a:defRPr sz="4000" b="1" i="1"/>
            </a:lvl3pPr>
            <a:lvl4pPr lvl="3" rtl="0">
              <a:spcBef>
                <a:spcPts val="0"/>
              </a:spcBef>
              <a:buSzPct val="100000"/>
              <a:defRPr sz="4000" b="1" i="1"/>
            </a:lvl4pPr>
            <a:lvl5pPr lvl="4" rtl="0">
              <a:spcBef>
                <a:spcPts val="0"/>
              </a:spcBef>
              <a:buSzPct val="100000"/>
              <a:defRPr sz="4000" b="1" i="1"/>
            </a:lvl5pPr>
            <a:lvl6pPr lvl="5" rtl="0">
              <a:spcBef>
                <a:spcPts val="0"/>
              </a:spcBef>
              <a:buSzPct val="100000"/>
              <a:defRPr sz="4000" b="1" i="1"/>
            </a:lvl6pPr>
            <a:lvl7pPr lvl="6" rtl="0">
              <a:spcBef>
                <a:spcPts val="0"/>
              </a:spcBef>
              <a:buSzPct val="100000"/>
              <a:defRPr sz="4000" b="1" i="1"/>
            </a:lvl7pPr>
            <a:lvl8pPr lvl="7" rtl="0">
              <a:spcBef>
                <a:spcPts val="0"/>
              </a:spcBef>
              <a:buSzPct val="100000"/>
              <a:defRPr sz="4000" b="1" i="1"/>
            </a:lvl8pPr>
            <a:lvl9pPr lvl="8">
              <a:spcBef>
                <a:spcPts val="0"/>
              </a:spcBef>
              <a:buSzPct val="100000"/>
              <a:defRPr sz="4000" b="1" i="1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6FA8DC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1999" cy="42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FA8DC"/>
              </a:buClr>
              <a:buSzPct val="100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6FA8DC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9600"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531173" y="544530"/>
            <a:ext cx="7498799" cy="444310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tr-TR" sz="2800" dirty="0" smtClean="0">
                <a:solidFill>
                  <a:srgbClr val="000066"/>
                </a:solidFill>
              </a:rPr>
              <a:t/>
            </a:r>
            <a:br>
              <a:rPr lang="tr-TR" sz="2800" dirty="0" smtClean="0">
                <a:solidFill>
                  <a:srgbClr val="000066"/>
                </a:solidFill>
              </a:rPr>
            </a:br>
            <a:r>
              <a:rPr lang="tr-TR" sz="2800" dirty="0" smtClean="0">
                <a:solidFill>
                  <a:srgbClr val="000066"/>
                </a:solidFill>
              </a:rPr>
              <a:t/>
            </a:r>
            <a:br>
              <a:rPr lang="tr-TR" sz="2800" dirty="0" smtClean="0">
                <a:solidFill>
                  <a:srgbClr val="000066"/>
                </a:solidFill>
              </a:rPr>
            </a:br>
            <a:r>
              <a:rPr lang="tr-TR" sz="2800" dirty="0" smtClean="0">
                <a:solidFill>
                  <a:srgbClr val="000066"/>
                </a:solidFill>
              </a:rPr>
              <a:t/>
            </a:r>
            <a:br>
              <a:rPr lang="tr-TR" sz="2800" dirty="0" smtClean="0">
                <a:solidFill>
                  <a:srgbClr val="000066"/>
                </a:solidFill>
              </a:rPr>
            </a:br>
            <a:r>
              <a:rPr lang="tr-TR" sz="2800" dirty="0">
                <a:solidFill>
                  <a:srgbClr val="000066"/>
                </a:solidFill>
              </a:rPr>
              <a:t/>
            </a:r>
            <a:br>
              <a:rPr lang="tr-TR" sz="2800" dirty="0">
                <a:solidFill>
                  <a:srgbClr val="000066"/>
                </a:solidFill>
              </a:rPr>
            </a:br>
            <a:r>
              <a:rPr lang="tr-TR" sz="2800" dirty="0" smtClean="0">
                <a:solidFill>
                  <a:srgbClr val="000066"/>
                </a:solidFill>
              </a:rPr>
              <a:t/>
            </a:r>
            <a:br>
              <a:rPr lang="tr-TR" sz="2800" dirty="0" smtClean="0">
                <a:solidFill>
                  <a:srgbClr val="000066"/>
                </a:solidFill>
              </a:rPr>
            </a:br>
            <a:r>
              <a:rPr lang="tr-TR" sz="2800" dirty="0" smtClean="0">
                <a:solidFill>
                  <a:srgbClr val="000066"/>
                </a:solidFill>
              </a:rPr>
              <a:t/>
            </a:r>
            <a:br>
              <a:rPr lang="tr-TR" sz="2800" dirty="0" smtClean="0">
                <a:solidFill>
                  <a:srgbClr val="000066"/>
                </a:solidFill>
              </a:rPr>
            </a:br>
            <a:r>
              <a:rPr lang="tr-TR" sz="2800" dirty="0">
                <a:solidFill>
                  <a:srgbClr val="000066"/>
                </a:solidFill>
              </a:rPr>
              <a:t/>
            </a:r>
            <a:br>
              <a:rPr lang="tr-TR" sz="2800" dirty="0">
                <a:solidFill>
                  <a:srgbClr val="000066"/>
                </a:solidFill>
              </a:rPr>
            </a:br>
            <a:r>
              <a:rPr lang="tr-TR" sz="2800" dirty="0" smtClean="0">
                <a:solidFill>
                  <a:srgbClr val="000066"/>
                </a:solidFill>
              </a:rPr>
              <a:t/>
            </a:r>
            <a:br>
              <a:rPr lang="tr-TR" sz="2800" dirty="0" smtClean="0">
                <a:solidFill>
                  <a:srgbClr val="000066"/>
                </a:solidFill>
              </a:rPr>
            </a:br>
            <a:r>
              <a:rPr lang="tr-TR" sz="2800" dirty="0">
                <a:solidFill>
                  <a:srgbClr val="000066"/>
                </a:solidFill>
              </a:rPr>
              <a:t/>
            </a:r>
            <a:br>
              <a:rPr lang="tr-TR" sz="2800" dirty="0">
                <a:solidFill>
                  <a:srgbClr val="000066"/>
                </a:solidFill>
              </a:rPr>
            </a:br>
            <a:r>
              <a:rPr lang="tr-TR" sz="2800" dirty="0" smtClean="0">
                <a:solidFill>
                  <a:srgbClr val="000066"/>
                </a:solidFill>
              </a:rPr>
              <a:t/>
            </a:r>
            <a:br>
              <a:rPr lang="tr-TR" sz="2800" dirty="0" smtClean="0">
                <a:solidFill>
                  <a:srgbClr val="000066"/>
                </a:solidFill>
              </a:rPr>
            </a:br>
            <a:r>
              <a:rPr lang="tr-TR" sz="2800" dirty="0">
                <a:solidFill>
                  <a:srgbClr val="000066"/>
                </a:solidFill>
              </a:rPr>
              <a:t/>
            </a:r>
            <a:br>
              <a:rPr lang="tr-TR" sz="2800" dirty="0">
                <a:solidFill>
                  <a:srgbClr val="000066"/>
                </a:solidFill>
              </a:rPr>
            </a:br>
            <a:r>
              <a:rPr lang="tr-TR" sz="2800" dirty="0" smtClean="0">
                <a:solidFill>
                  <a:srgbClr val="000066"/>
                </a:solidFill>
              </a:rPr>
              <a:t/>
            </a:r>
            <a:br>
              <a:rPr lang="tr-TR" sz="2800" dirty="0" smtClean="0">
                <a:solidFill>
                  <a:srgbClr val="000066"/>
                </a:solidFill>
              </a:rPr>
            </a:br>
            <a:r>
              <a:rPr lang="tr-TR" sz="2800" dirty="0">
                <a:solidFill>
                  <a:srgbClr val="000066"/>
                </a:solidFill>
              </a:rPr>
              <a:t/>
            </a:r>
            <a:br>
              <a:rPr lang="tr-TR" sz="2800" dirty="0">
                <a:solidFill>
                  <a:srgbClr val="000066"/>
                </a:solidFill>
              </a:rPr>
            </a:br>
            <a:r>
              <a:rPr lang="tr-TR" sz="2800" dirty="0" smtClean="0">
                <a:solidFill>
                  <a:srgbClr val="000066"/>
                </a:solidFill>
              </a:rPr>
              <a:t/>
            </a:r>
            <a:br>
              <a:rPr lang="tr-TR" sz="2800" dirty="0" smtClean="0">
                <a:solidFill>
                  <a:srgbClr val="000066"/>
                </a:solidFill>
              </a:rPr>
            </a:br>
            <a:r>
              <a:rPr lang="tr-TR" sz="3200" dirty="0">
                <a:solidFill>
                  <a:srgbClr val="000066"/>
                </a:solidFill>
              </a:rPr>
              <a:t/>
            </a:r>
            <a:br>
              <a:rPr lang="tr-TR" sz="3200" dirty="0">
                <a:solidFill>
                  <a:srgbClr val="000066"/>
                </a:solidFill>
              </a:rPr>
            </a:br>
            <a:r>
              <a:rPr lang="tr-TR" sz="32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NAMED </a:t>
            </a:r>
            <a:r>
              <a:rPr lang="tr-TR" sz="3200" dirty="0">
                <a:solidFill>
                  <a:srgbClr val="000066"/>
                </a:solidFill>
                <a:latin typeface="Calibri" panose="020F0502020204030204" pitchFamily="34" charset="0"/>
              </a:rPr>
              <a:t>ENTITY RECOGNITION SYSTEM FOR NOISY TURKISH </a:t>
            </a:r>
            <a:r>
              <a:rPr lang="tr-TR" sz="32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TWEETS</a:t>
            </a:r>
            <a:br>
              <a:rPr lang="tr-TR" sz="3200" dirty="0" smtClean="0">
                <a:solidFill>
                  <a:srgbClr val="000066"/>
                </a:solidFill>
                <a:latin typeface="Calibri" panose="020F0502020204030204" pitchFamily="34" charset="0"/>
              </a:rPr>
            </a:br>
            <a:r>
              <a:rPr lang="tr-TR" sz="2800" dirty="0">
                <a:solidFill>
                  <a:srgbClr val="000066"/>
                </a:solidFill>
                <a:latin typeface="Calibri" panose="020F0502020204030204" pitchFamily="34" charset="0"/>
              </a:rPr>
              <a:t/>
            </a:r>
            <a:br>
              <a:rPr lang="tr-TR" sz="2800" dirty="0">
                <a:solidFill>
                  <a:srgbClr val="000066"/>
                </a:solidFill>
                <a:latin typeface="Calibri" panose="020F0502020204030204" pitchFamily="34" charset="0"/>
              </a:rPr>
            </a:br>
            <a: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BUĞSE ERDOĞAN </a:t>
            </a:r>
            <a:b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</a:br>
            <a: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&amp;</a:t>
            </a:r>
            <a:b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</a:br>
            <a: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 FAHRİYE GÜN </a:t>
            </a:r>
            <a:b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</a:br>
            <a: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&amp; </a:t>
            </a:r>
            <a:b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</a:br>
            <a: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KÜBRA ÖZGÖÇ</a:t>
            </a:r>
            <a:b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</a:br>
            <a: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  <a:t/>
            </a:r>
            <a:b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</a:br>
            <a:endParaRPr lang="en" sz="2800" dirty="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044" y="449396"/>
            <a:ext cx="4983912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009" y="498930"/>
            <a:ext cx="4861981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1926403" y="1017459"/>
            <a:ext cx="49778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Our Project;</a:t>
            </a:r>
          </a:p>
          <a:p>
            <a:r>
              <a:rPr lang="tr-T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-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 develop a machine learning based 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system</a:t>
            </a:r>
            <a:r>
              <a:rPr lang="tr-TR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(</a:t>
            </a:r>
            <a:r>
              <a:rPr lang="tr-TR" sz="24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s</a:t>
            </a:r>
            <a:r>
              <a:rPr lang="tr-TR" sz="24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upervised</a:t>
            </a:r>
            <a:r>
              <a:rPr lang="tr-TR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tr-TR" sz="24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learning</a:t>
            </a:r>
            <a:r>
              <a:rPr lang="tr-TR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tr-T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-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extract features for machine learning algorithm to identify NE</a:t>
            </a:r>
          </a:p>
          <a:p>
            <a:r>
              <a:rPr lang="tr-T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-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 focus on Twitter 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data</a:t>
            </a:r>
            <a:r>
              <a:rPr lang="tr-TR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and </a:t>
            </a:r>
            <a:r>
              <a:rPr lang="tr-TR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witter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specific features</a:t>
            </a:r>
          </a:p>
        </p:txBody>
      </p:sp>
      <p:cxnSp>
        <p:nvCxnSpPr>
          <p:cNvPr id="7" name="Shape 262"/>
          <p:cNvCxnSpPr/>
          <p:nvPr/>
        </p:nvCxnSpPr>
        <p:spPr>
          <a:xfrm>
            <a:off x="1498012" y="698173"/>
            <a:ext cx="5487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8" name="Shape 262"/>
          <p:cNvCxnSpPr/>
          <p:nvPr/>
        </p:nvCxnSpPr>
        <p:spPr>
          <a:xfrm>
            <a:off x="1498012" y="4138303"/>
            <a:ext cx="5487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2" name="Slayt Numarası Yer Tutucusu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25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1493065" y="976409"/>
            <a:ext cx="588300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the problem description and the objectives, the following assumptions are taken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tr-TR" sz="24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download, install and test the existing NER systems </a:t>
            </a:r>
            <a:endParaRPr lang="tr-TR" sz="24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program need to be developed to test the </a:t>
            </a:r>
            <a:r>
              <a:rPr lang="tr-TR" sz="24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tr-TR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 data </a:t>
            </a:r>
            <a:r>
              <a:rPr lang="tr-TR" sz="24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  <a:r>
              <a:rPr lang="tr-TR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hape 262"/>
          <p:cNvCxnSpPr/>
          <p:nvPr/>
        </p:nvCxnSpPr>
        <p:spPr>
          <a:xfrm>
            <a:off x="1498012" y="698173"/>
            <a:ext cx="5487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8" name="Shape 262"/>
          <p:cNvCxnSpPr/>
          <p:nvPr/>
        </p:nvCxnSpPr>
        <p:spPr>
          <a:xfrm>
            <a:off x="1498012" y="4138303"/>
            <a:ext cx="5487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2" name="Slayt Numarası Yer Tutucusu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cxnSp>
        <p:nvCxnSpPr>
          <p:cNvPr id="10" name="Shape 262"/>
          <p:cNvCxnSpPr/>
          <p:nvPr/>
        </p:nvCxnSpPr>
        <p:spPr>
          <a:xfrm>
            <a:off x="1531063" y="698173"/>
            <a:ext cx="5487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11" name="Shape 262"/>
          <p:cNvCxnSpPr/>
          <p:nvPr/>
        </p:nvCxnSpPr>
        <p:spPr>
          <a:xfrm>
            <a:off x="1531063" y="4138303"/>
            <a:ext cx="5487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lg" len="lg"/>
            <a:tailEnd type="diamond" w="lg" len="lg"/>
          </a:ln>
        </p:spPr>
      </p:cxnSp>
    </p:spTree>
    <p:extLst>
      <p:ext uri="{BB962C8B-B14F-4D97-AF65-F5344CB8AC3E}">
        <p14:creationId xmlns:p14="http://schemas.microsoft.com/office/powerpoint/2010/main" val="11423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/>
          <p:cNvSpPr>
            <a:spLocks noGrp="1"/>
          </p:cNvSpPr>
          <p:nvPr>
            <p:ph type="body" idx="1"/>
          </p:nvPr>
        </p:nvSpPr>
        <p:spPr>
          <a:xfrm>
            <a:off x="289938" y="102157"/>
            <a:ext cx="7195363" cy="373826"/>
          </a:xfrm>
        </p:spPr>
        <p:txBody>
          <a:bodyPr/>
          <a:lstStyle/>
          <a:p>
            <a:pPr>
              <a:buNone/>
            </a:pPr>
            <a:r>
              <a:rPr lang="tr-TR" sz="2000" i="0" dirty="0" err="1" smtClean="0">
                <a:latin typeface="Calibri" panose="020F0502020204030204" pitchFamily="34" charset="0"/>
              </a:rPr>
              <a:t>Scope</a:t>
            </a:r>
            <a:r>
              <a:rPr lang="tr-TR" sz="2000" i="0" dirty="0" smtClean="0">
                <a:latin typeface="Calibri" panose="020F0502020204030204" pitchFamily="34" charset="0"/>
              </a:rPr>
              <a:t> of </a:t>
            </a:r>
            <a:r>
              <a:rPr lang="tr-TR" sz="2000" i="0" dirty="0" err="1" smtClean="0">
                <a:latin typeface="Calibri" panose="020F0502020204030204" pitchFamily="34" charset="0"/>
              </a:rPr>
              <a:t>the</a:t>
            </a:r>
            <a:r>
              <a:rPr lang="tr-TR" sz="2000" i="0" dirty="0" smtClean="0">
                <a:latin typeface="Calibri" panose="020F0502020204030204" pitchFamily="34" charset="0"/>
              </a:rPr>
              <a:t> Project</a:t>
            </a:r>
            <a:endParaRPr lang="tr-TR" sz="2000" i="0" dirty="0">
              <a:latin typeface="Calibri" panose="020F0502020204030204" pitchFamily="34" charset="0"/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68" y="1284722"/>
            <a:ext cx="821480" cy="82148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98" y="2342605"/>
            <a:ext cx="690415" cy="63690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78" y="1342353"/>
            <a:ext cx="746200" cy="698471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928" y="1279749"/>
            <a:ext cx="982211" cy="785769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36" y="2289422"/>
            <a:ext cx="822517" cy="822517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459" y="1328629"/>
            <a:ext cx="712195" cy="712195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483867" y="631233"/>
            <a:ext cx="630918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tr-TR" sz="1800" b="1" dirty="0" err="1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Constraints</a:t>
            </a:r>
            <a:r>
              <a:rPr lang="tr-TR" sz="18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tr-TR" sz="1800" b="1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2821955" y="3506568"/>
            <a:ext cx="184731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Düz Ok Bağlayıcısı 6"/>
          <p:cNvCxnSpPr/>
          <p:nvPr/>
        </p:nvCxnSpPr>
        <p:spPr>
          <a:xfrm>
            <a:off x="4313020" y="3741604"/>
            <a:ext cx="392544" cy="37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Resi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244" y="4047457"/>
            <a:ext cx="526684" cy="492996"/>
          </a:xfrm>
          <a:prstGeom prst="rect">
            <a:avLst/>
          </a:prstGeom>
        </p:spPr>
      </p:pic>
      <p:sp>
        <p:nvSpPr>
          <p:cNvPr id="11" name="Dikdörtgen 10"/>
          <p:cNvSpPr/>
          <p:nvPr/>
        </p:nvSpPr>
        <p:spPr>
          <a:xfrm>
            <a:off x="2716078" y="3372973"/>
            <a:ext cx="3180679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 smtClean="0"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Fahriye</a:t>
            </a:r>
            <a:r>
              <a:rPr lang="tr-TR" dirty="0" smtClean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Marmara Üniversitesi’ne</a:t>
            </a:r>
            <a:r>
              <a:rPr lang="tr-T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başladı.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Düz Ok Bağlayıcısı 19"/>
          <p:cNvCxnSpPr/>
          <p:nvPr/>
        </p:nvCxnSpPr>
        <p:spPr>
          <a:xfrm flipH="1">
            <a:off x="2716078" y="3741604"/>
            <a:ext cx="373101" cy="48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Resim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00" y="3988220"/>
            <a:ext cx="620998" cy="62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sp>
        <p:nvSpPr>
          <p:cNvPr id="4" name="Metin kutusu 3"/>
          <p:cNvSpPr txBox="1"/>
          <p:nvPr/>
        </p:nvSpPr>
        <p:spPr>
          <a:xfrm>
            <a:off x="493159" y="146024"/>
            <a:ext cx="7448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tr-T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endParaRPr lang="tr-T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402" y="727879"/>
            <a:ext cx="3092521" cy="3608702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25" y="733976"/>
            <a:ext cx="3361394" cy="360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sp>
        <p:nvSpPr>
          <p:cNvPr id="4" name="Metin kutusu 3"/>
          <p:cNvSpPr txBox="1"/>
          <p:nvPr/>
        </p:nvSpPr>
        <p:spPr>
          <a:xfrm>
            <a:off x="493159" y="146024"/>
            <a:ext cx="7448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tr-T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lang="tr-T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tr-T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cont’d</a:t>
            </a:r>
            <a:r>
              <a:rPr lang="tr-T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tr-T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34" y="1326905"/>
            <a:ext cx="4561058" cy="218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4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sp>
        <p:nvSpPr>
          <p:cNvPr id="3" name="Metin kutusu 2"/>
          <p:cNvSpPr txBox="1"/>
          <p:nvPr/>
        </p:nvSpPr>
        <p:spPr>
          <a:xfrm>
            <a:off x="606175" y="146024"/>
            <a:ext cx="5979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Tagging</a:t>
            </a:r>
            <a:r>
              <a:rPr lang="tr-T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tr-T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259" y="959237"/>
            <a:ext cx="4500006" cy="2542722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30" y="1733910"/>
            <a:ext cx="3494890" cy="1440168"/>
          </a:xfrm>
          <a:prstGeom prst="rect">
            <a:avLst/>
          </a:prstGeom>
        </p:spPr>
      </p:pic>
      <p:sp>
        <p:nvSpPr>
          <p:cNvPr id="12" name="Sağ Ok 11"/>
          <p:cNvSpPr/>
          <p:nvPr/>
        </p:nvSpPr>
        <p:spPr>
          <a:xfrm>
            <a:off x="3756187" y="2230598"/>
            <a:ext cx="620604" cy="30711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818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33" y="430344"/>
            <a:ext cx="4991533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2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664" y="921877"/>
            <a:ext cx="4968671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6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</TotalTime>
  <Words>104</Words>
  <Application>Microsoft Office PowerPoint</Application>
  <PresentationFormat>Ekran Gösterisi (16:9)</PresentationFormat>
  <Paragraphs>24</Paragraphs>
  <Slides>11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7" baseType="lpstr">
      <vt:lpstr>Calibri</vt:lpstr>
      <vt:lpstr>Times New Roman</vt:lpstr>
      <vt:lpstr>Arial</vt:lpstr>
      <vt:lpstr>Montserrat</vt:lpstr>
      <vt:lpstr>Roboto</vt:lpstr>
      <vt:lpstr>Aemelia template</vt:lpstr>
      <vt:lpstr>               NAMED ENTITY RECOGNITION SYSTEM FOR NOISY TURKISH TWEETS  BUĞSE ERDOĞAN  &amp;  FAHRİYE GÜN  &amp;  KÜBRA ÖZGÖÇ 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BUGSE ERDOGAN&amp;FAHRİYE GÜN  ASST.PROF.MURAT CAN GANİZ  NAMED ENTITY RECOGNITION SYSTEM FOR NOISY TURKISH TWEETS</dc:title>
  <dc:creator>Buğse Erdoğan</dc:creator>
  <cp:lastModifiedBy>Buğse Erdoğan</cp:lastModifiedBy>
  <cp:revision>95</cp:revision>
  <dcterms:modified xsi:type="dcterms:W3CDTF">2017-05-09T10:50:56Z</dcterms:modified>
</cp:coreProperties>
</file>