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341" r:id="rId2"/>
    <p:sldId id="342" r:id="rId3"/>
    <p:sldId id="356" r:id="rId4"/>
    <p:sldId id="343" r:id="rId5"/>
    <p:sldId id="361" r:id="rId6"/>
    <p:sldId id="359" r:id="rId7"/>
    <p:sldId id="3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upi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6C8"/>
    <a:srgbClr val="C14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8" autoAdjust="0"/>
    <p:restoredTop sz="83243" autoAdjust="0"/>
  </p:normalViewPr>
  <p:slideViewPr>
    <p:cSldViewPr>
      <p:cViewPr varScale="1">
        <p:scale>
          <a:sx n="55" d="100"/>
          <a:sy n="55" d="100"/>
        </p:scale>
        <p:origin x="-1328" y="-64"/>
      </p:cViewPr>
      <p:guideLst>
        <p:guide orient="horz" pos="2160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F76B9-A1B9-43F7-A7B9-72D39F89166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4EB0-DC25-4958-86DA-A53BD3833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44EB0-DC25-4958-86DA-A53BD3833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7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8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445E7-91F0-495C-A473-7ABE58E2AF11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2842-315B-4930-8B6B-1CD283E51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8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107411" y="1515873"/>
            <a:ext cx="2880598" cy="636066"/>
            <a:chOff x="3131840" y="987574"/>
            <a:chExt cx="2880320" cy="648072"/>
          </a:xfrm>
        </p:grpSpPr>
        <p:sp>
          <p:nvSpPr>
            <p:cNvPr id="20" name="圆角矩形 19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14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746" y="1080778"/>
              <a:ext cx="1550274" cy="51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 smtClean="0">
                  <a:solidFill>
                    <a:srgbClr val="0145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  <a:endParaRPr lang="zh-CN" altLang="en-US" sz="2665" dirty="0">
                <a:solidFill>
                  <a:srgbClr val="0145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H="1">
            <a:off x="1602943" y="2708920"/>
            <a:ext cx="5921385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602943" y="4053199"/>
            <a:ext cx="5921385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91680" y="2996980"/>
            <a:ext cx="5760640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70" b="1" dirty="0" smtClean="0">
                <a:solidFill>
                  <a:srgbClr val="0145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软件开发小组大作业</a:t>
            </a:r>
            <a:endParaRPr lang="zh-CN" altLang="en-US" sz="4270" b="1" dirty="0">
              <a:solidFill>
                <a:srgbClr val="0145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3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5192" y="1340768"/>
            <a:ext cx="812784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哈工大百年校庆为主题，采用</a:t>
            </a:r>
            <a:r>
              <a:rPr lang="en-US" altLang="zh-CN" sz="2800" b="1" dirty="0"/>
              <a:t>msp430f5529</a:t>
            </a:r>
            <a:r>
              <a:rPr lang="zh-CN" altLang="zh-CN" sz="2800" b="1" dirty="0"/>
              <a:t>实验开发板实现灯光秀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0" lvl="1"/>
            <a:endParaRPr lang="en-US" altLang="zh-CN" sz="2400" b="1" dirty="0"/>
          </a:p>
          <a:p>
            <a:r>
              <a:rPr lang="zh-CN" altLang="zh-CN" sz="2800" b="1" dirty="0" smtClean="0"/>
              <a:t>设备</a:t>
            </a:r>
            <a:r>
              <a:rPr lang="zh-CN" altLang="zh-CN" sz="2800" b="1" dirty="0"/>
              <a:t>及器件：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</a:t>
            </a:r>
            <a:r>
              <a:rPr lang="en-US" altLang="zh-CN" sz="2800" dirty="0" smtClean="0"/>
              <a:t>msp430f5529</a:t>
            </a:r>
            <a:r>
              <a:rPr lang="zh-CN" altLang="zh-CN" sz="2800" dirty="0"/>
              <a:t>实验开发板</a:t>
            </a:r>
          </a:p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面包</a:t>
            </a:r>
            <a:r>
              <a:rPr lang="zh-CN" altLang="zh-CN" sz="2800" dirty="0"/>
              <a:t>板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   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</a:t>
            </a:r>
            <a:r>
              <a:rPr lang="en-US" altLang="zh-CN" sz="2800" dirty="0"/>
              <a:t>/</a:t>
            </a:r>
            <a:r>
              <a:rPr lang="zh-CN" altLang="zh-CN" sz="2800" dirty="0"/>
              <a:t>组</a:t>
            </a:r>
          </a:p>
          <a:p>
            <a:r>
              <a:rPr lang="en-US" altLang="zh-CN" sz="2800" dirty="0" smtClean="0"/>
              <a:t>        8*8</a:t>
            </a:r>
            <a:r>
              <a:rPr lang="zh-CN" altLang="zh-CN" sz="2800" dirty="0"/>
              <a:t>点阵</a:t>
            </a:r>
            <a:r>
              <a:rPr lang="en-US" altLang="zh-CN" sz="2800" dirty="0"/>
              <a:t>LED 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4</a:t>
            </a:r>
            <a:r>
              <a:rPr lang="zh-CN" altLang="zh-CN" sz="2800" dirty="0"/>
              <a:t>个</a:t>
            </a:r>
            <a:r>
              <a:rPr lang="en-US" altLang="zh-CN" sz="2800" dirty="0"/>
              <a:t>/</a:t>
            </a:r>
            <a:r>
              <a:rPr lang="zh-CN" altLang="zh-CN" sz="2800" dirty="0"/>
              <a:t>组</a:t>
            </a:r>
          </a:p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示波器</a:t>
            </a:r>
            <a:r>
              <a:rPr lang="en-US" altLang="zh-CN" sz="2800" dirty="0"/>
              <a:t>/</a:t>
            </a:r>
            <a:r>
              <a:rPr lang="zh-CN" altLang="zh-CN" sz="2800" dirty="0"/>
              <a:t>万用表等</a:t>
            </a:r>
            <a:r>
              <a:rPr lang="zh-CN" altLang="zh-CN" sz="2800" dirty="0" smtClean="0"/>
              <a:t>（</a:t>
            </a:r>
            <a:r>
              <a:rPr lang="zh-CN" altLang="en-US" sz="2800" dirty="0" smtClean="0"/>
              <a:t>如果需要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endParaRPr lang="zh-CN" altLang="zh-CN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2186681"/>
            <a:ext cx="12089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1058" y="1844823"/>
            <a:ext cx="11421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、作业内容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192" y="5068865"/>
            <a:ext cx="747672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600" dirty="0" smtClean="0"/>
              <a:t>点阵</a:t>
            </a:r>
            <a:r>
              <a:rPr lang="en-US" altLang="zh-CN" sz="2600" dirty="0" smtClean="0"/>
              <a:t>LED</a:t>
            </a:r>
            <a:r>
              <a:rPr lang="zh-CN" altLang="en-US" sz="2600" dirty="0" smtClean="0"/>
              <a:t>用户手册及相关资料可在</a:t>
            </a:r>
            <a:r>
              <a:rPr lang="en-US" altLang="zh-CN" sz="2600" dirty="0" smtClean="0"/>
              <a:t>QQ</a:t>
            </a:r>
            <a:r>
              <a:rPr lang="zh-CN" altLang="en-US" sz="2600" dirty="0" smtClean="0"/>
              <a:t>群文件下载。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5920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2186681"/>
            <a:ext cx="12089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1058" y="1844823"/>
            <a:ext cx="11421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、作业内容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77" y="4149080"/>
            <a:ext cx="2520280" cy="2436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4561" y="-90924"/>
            <a:ext cx="2546725" cy="5544616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5364986" y="4149080"/>
            <a:ext cx="79208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2186681"/>
            <a:ext cx="12089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1058" y="1844823"/>
            <a:ext cx="11421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二、作业要求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9611" y="1268760"/>
            <a:ext cx="80847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1800"/>
              </a:spcBef>
            </a:pPr>
            <a:r>
              <a:rPr lang="zh-CN" altLang="zh-CN" sz="2800" b="1" dirty="0"/>
              <a:t>作业要求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>
              <a:spcBef>
                <a:spcPts val="1800"/>
              </a:spcBef>
            </a:pPr>
            <a:r>
              <a:rPr lang="en-US" altLang="zh-CN" sz="2400" dirty="0"/>
              <a:t>1. </a:t>
            </a:r>
            <a:r>
              <a:rPr lang="zh-CN" altLang="zh-CN" sz="2400" dirty="0"/>
              <a:t>使用</a:t>
            </a:r>
            <a:r>
              <a:rPr lang="en-US" altLang="zh-CN" sz="2400" dirty="0"/>
              <a:t>8*8</a:t>
            </a:r>
            <a:r>
              <a:rPr lang="zh-CN" altLang="zh-CN" sz="2400" dirty="0"/>
              <a:t>的</a:t>
            </a:r>
            <a:r>
              <a:rPr lang="en-US" altLang="zh-CN" sz="2400" dirty="0"/>
              <a:t>led</a:t>
            </a:r>
            <a:r>
              <a:rPr lang="zh-CN" altLang="zh-CN" sz="2400" dirty="0"/>
              <a:t>点阵</a:t>
            </a:r>
            <a:r>
              <a:rPr lang="en-US" altLang="zh-CN" sz="2400" dirty="0"/>
              <a:t>1-4</a:t>
            </a:r>
            <a:r>
              <a:rPr lang="zh-CN" altLang="zh-CN" sz="2400" dirty="0"/>
              <a:t>块，实现</a:t>
            </a:r>
            <a:r>
              <a:rPr lang="en-US" altLang="zh-CN" sz="2400" dirty="0"/>
              <a:t>"</a:t>
            </a:r>
            <a:r>
              <a:rPr lang="zh-CN" altLang="zh-CN" sz="2400" dirty="0"/>
              <a:t>哈尔滨工业大学百年校庆，规格严格，功夫到家</a:t>
            </a:r>
            <a:r>
              <a:rPr lang="en-US" altLang="zh-CN" sz="2400" dirty="0"/>
              <a:t>"</a:t>
            </a:r>
            <a:r>
              <a:rPr lang="zh-CN" altLang="zh-CN" sz="2400" dirty="0"/>
              <a:t>汉字滚动显示。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2.</a:t>
            </a:r>
            <a:r>
              <a:rPr lang="zh-CN" altLang="zh-CN" sz="2400" dirty="0"/>
              <a:t>自行设计多个图片或</a:t>
            </a:r>
            <a:r>
              <a:rPr lang="zh-CN" altLang="zh-CN" sz="2400" dirty="0" smtClean="0"/>
              <a:t>图形</a:t>
            </a:r>
            <a:r>
              <a:rPr lang="zh-CN" altLang="en-US" sz="2400" dirty="0" smtClean="0"/>
              <a:t>动态</a:t>
            </a:r>
            <a:r>
              <a:rPr lang="zh-CN" altLang="zh-CN" sz="2400" dirty="0" smtClean="0"/>
              <a:t>显示</a:t>
            </a:r>
            <a:r>
              <a:rPr lang="en-US" altLang="zh-CN" sz="2400" dirty="0"/>
              <a:t>(</a:t>
            </a:r>
            <a:r>
              <a:rPr lang="zh-CN" altLang="zh-CN" sz="2400" dirty="0"/>
              <a:t>不少于两个</a:t>
            </a:r>
            <a:r>
              <a:rPr lang="en-US" altLang="zh-CN" sz="2400" dirty="0"/>
              <a:t>)</a:t>
            </a:r>
            <a:r>
              <a:rPr lang="zh-CN" altLang="zh-CN" sz="2400" dirty="0"/>
              <a:t>，如心</a:t>
            </a:r>
            <a:r>
              <a:rPr lang="zh-CN" altLang="zh-CN" sz="2400" dirty="0" smtClean="0"/>
              <a:t>形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礼花等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显示过程中</a:t>
            </a:r>
            <a:r>
              <a:rPr lang="zh-CN" altLang="zh-CN" sz="2400" dirty="0" smtClean="0"/>
              <a:t>可</a:t>
            </a:r>
            <a:r>
              <a:rPr lang="zh-CN" altLang="en-US" sz="2400" dirty="0"/>
              <a:t>添加</a:t>
            </a:r>
            <a:r>
              <a:rPr lang="zh-CN" altLang="zh-CN" sz="2400" dirty="0" smtClean="0"/>
              <a:t>文字，表达</a:t>
            </a:r>
            <a:r>
              <a:rPr lang="zh-CN" altLang="zh-CN" sz="2400" dirty="0"/>
              <a:t>对母校百年校庆的祝福，实现</a:t>
            </a:r>
            <a:r>
              <a:rPr lang="en-US" altLang="zh-CN" sz="2400" dirty="0"/>
              <a:t>"</a:t>
            </a:r>
            <a:r>
              <a:rPr lang="zh-CN" altLang="zh-CN" sz="2400" dirty="0"/>
              <a:t>灯光秀</a:t>
            </a:r>
            <a:r>
              <a:rPr lang="en-US" altLang="zh-CN" sz="2400" dirty="0"/>
              <a:t>"</a:t>
            </a:r>
            <a:r>
              <a:rPr lang="zh-CN" altLang="zh-CN" sz="2400" dirty="0"/>
              <a:t>的效果。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3.</a:t>
            </a:r>
            <a:r>
              <a:rPr lang="zh-CN" altLang="zh-CN" sz="2400" dirty="0"/>
              <a:t>添加背景音乐，利用蜂鸣器或者扬声器奏响哈尔滨工业大学校歌，使用开发板的</a:t>
            </a:r>
            <a:r>
              <a:rPr lang="en-US" altLang="zh-CN" sz="2400" dirty="0"/>
              <a:t>LED1-LED6</a:t>
            </a:r>
            <a:r>
              <a:rPr lang="zh-CN" altLang="zh-CN" sz="2400" dirty="0"/>
              <a:t>显示音高柱</a:t>
            </a:r>
            <a:r>
              <a:rPr lang="en-US" altLang="zh-CN" sz="2400" dirty="0"/>
              <a:t>(</a:t>
            </a:r>
            <a:r>
              <a:rPr lang="zh-CN" altLang="zh-CN" sz="2400" dirty="0"/>
              <a:t>如需扬声器，要向老师申请，统一提供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4.</a:t>
            </a:r>
            <a:r>
              <a:rPr lang="zh-CN" altLang="zh-CN" sz="2400" dirty="0">
                <a:solidFill>
                  <a:srgbClr val="FF0000"/>
                </a:solidFill>
              </a:rPr>
              <a:t>自主创意，设计符合百年校庆主题的</a:t>
            </a:r>
            <a:r>
              <a:rPr lang="zh-CN" altLang="zh-CN" sz="2400" dirty="0" smtClean="0">
                <a:solidFill>
                  <a:srgbClr val="FF0000"/>
                </a:solidFill>
              </a:rPr>
              <a:t>内容</a:t>
            </a:r>
            <a:r>
              <a:rPr lang="zh-CN" altLang="en-US" sz="2400" dirty="0" smtClean="0">
                <a:solidFill>
                  <a:srgbClr val="FF0000"/>
                </a:solidFill>
              </a:rPr>
              <a:t>（需要额外元器件可向老师申请提供）</a:t>
            </a:r>
            <a:r>
              <a:rPr lang="zh-CN" altLang="zh-CN" sz="2400" dirty="0" smtClean="0"/>
              <a:t>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822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2186681"/>
            <a:ext cx="12089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1058" y="1844823"/>
            <a:ext cx="11421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二、作业要求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QQ视频201903271244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4308" y="941996"/>
            <a:ext cx="2875384" cy="53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1058" y="1844823"/>
            <a:ext cx="11421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三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、评分等级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7261" y="1412776"/>
            <a:ext cx="86582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  <a:spcBef>
                <a:spcPts val="1200"/>
              </a:spcBef>
            </a:pPr>
            <a:r>
              <a:rPr lang="zh-CN" altLang="zh-CN" sz="2800" b="1" dirty="0" smtClean="0"/>
              <a:t>评分等级：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要求中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提交所需文件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，小组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成绩为及格。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要求中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提交所需文件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，小组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成绩为良。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要求中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提交所需文件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，小组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成绩为优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完成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中第④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，经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教师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评定特别突出者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额外加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，并推荐到校区做校庆活动展示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V="1">
            <a:off x="12085" y="896277"/>
            <a:ext cx="913191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V="1">
            <a:off x="2891682" y="67497"/>
            <a:ext cx="57386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 bwMode="auto">
          <a:xfrm>
            <a:off x="107504" y="221930"/>
            <a:ext cx="8228794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四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文件及作品提交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556" y="1414512"/>
            <a:ext cx="83169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600" b="1" dirty="0"/>
              <a:t>每个小组完成一份报告</a:t>
            </a:r>
            <a:r>
              <a:rPr lang="zh-CN" altLang="en-US" sz="2600" b="1" dirty="0" smtClean="0"/>
              <a:t>，文档包含</a:t>
            </a:r>
            <a:r>
              <a:rPr lang="zh-CN" altLang="en-US" sz="2600" b="1" dirty="0"/>
              <a:t>：</a:t>
            </a:r>
            <a:endParaRPr lang="en-US" altLang="zh-CN" sz="2600" b="1" dirty="0"/>
          </a:p>
          <a:p>
            <a:pPr lvl="1" indent="-457200">
              <a:buFont typeface="+mj-lt"/>
              <a:buAutoNum type="arabicPeriod"/>
            </a:pPr>
            <a:r>
              <a:rPr lang="zh-CN" altLang="zh-CN" sz="2400" dirty="0"/>
              <a:t>系统设计</a:t>
            </a:r>
            <a:r>
              <a:rPr lang="zh-CN" altLang="en-US" sz="2400" dirty="0"/>
              <a:t>说明</a:t>
            </a:r>
            <a:r>
              <a:rPr lang="zh-CN" altLang="zh-CN" sz="2400" dirty="0"/>
              <a:t>书（</a:t>
            </a:r>
            <a:r>
              <a:rPr lang="zh-CN" altLang="en-US" sz="2400" dirty="0" smtClean="0"/>
              <a:t>电子版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纸</a:t>
            </a:r>
            <a:r>
              <a:rPr lang="zh-CN" altLang="en-US" sz="2400" dirty="0"/>
              <a:t>质版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r>
              <a:rPr lang="zh-CN" altLang="zh-CN" sz="2400" dirty="0"/>
              <a:t>源代码（</a:t>
            </a:r>
            <a:r>
              <a:rPr lang="zh-CN" altLang="en-US" sz="2400" dirty="0"/>
              <a:t>电子版</a:t>
            </a:r>
            <a:r>
              <a:rPr lang="zh-CN" altLang="zh-CN" sz="2400" dirty="0"/>
              <a:t>，</a:t>
            </a:r>
            <a:r>
              <a:rPr lang="zh-CN" altLang="en-US" sz="2400" dirty="0"/>
              <a:t>关键</a:t>
            </a:r>
            <a:r>
              <a:rPr lang="zh-CN" altLang="zh-CN" sz="2400" dirty="0"/>
              <a:t>代码注释）</a:t>
            </a:r>
            <a:r>
              <a:rPr lang="en-US" altLang="zh-CN" sz="2400" dirty="0"/>
              <a:t>  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 smtClean="0"/>
              <a:t>视频</a:t>
            </a:r>
            <a:r>
              <a:rPr lang="zh-CN" altLang="zh-CN" sz="2400" dirty="0"/>
              <a:t>（</a:t>
            </a:r>
            <a:r>
              <a:rPr lang="zh-CN" altLang="en-US" sz="2400" dirty="0"/>
              <a:t>电子版</a:t>
            </a:r>
            <a:r>
              <a:rPr lang="zh-CN" altLang="zh-CN" sz="2400" dirty="0"/>
              <a:t>）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 smtClean="0"/>
              <a:t>总结课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展示，实物作品展示</a:t>
            </a:r>
            <a:endParaRPr lang="en-US" altLang="zh-CN" sz="2400" dirty="0"/>
          </a:p>
          <a:p>
            <a:pPr marL="0" lvl="1">
              <a:spcBef>
                <a:spcPts val="2400"/>
              </a:spcBef>
            </a:pPr>
            <a:r>
              <a:rPr lang="zh-CN" altLang="en-US" sz="2600" b="1" dirty="0"/>
              <a:t>文件命名</a:t>
            </a:r>
            <a:r>
              <a:rPr lang="zh-CN" altLang="en-US" sz="2600" b="1" dirty="0" smtClean="0"/>
              <a:t>：</a:t>
            </a:r>
            <a:r>
              <a:rPr lang="en-US" altLang="zh-CN" sz="2600" b="1" dirty="0"/>
              <a:t> 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电信</a:t>
            </a:r>
            <a:r>
              <a:rPr lang="en-US" altLang="zh-CN" sz="2400" dirty="0" smtClean="0"/>
              <a:t>X</a:t>
            </a:r>
            <a:r>
              <a:rPr lang="zh-CN" altLang="en-US" sz="2400" dirty="0"/>
              <a:t>班</a:t>
            </a:r>
            <a:r>
              <a:rPr lang="en-US" altLang="zh-CN" sz="2400" dirty="0"/>
              <a:t>XX</a:t>
            </a:r>
            <a:r>
              <a:rPr lang="zh-CN" altLang="en-US" sz="2400" dirty="0"/>
              <a:t>组</a:t>
            </a:r>
            <a:endParaRPr lang="en-US" altLang="zh-CN" sz="2400" dirty="0"/>
          </a:p>
          <a:p>
            <a:pPr marL="0" lvl="1">
              <a:spcBef>
                <a:spcPts val="2400"/>
              </a:spcBef>
            </a:pPr>
            <a:r>
              <a:rPr lang="zh-CN" altLang="en-US" sz="2600" b="1" dirty="0"/>
              <a:t>要求：</a:t>
            </a:r>
            <a:endParaRPr lang="en-US" altLang="zh-CN" sz="2600" b="1" dirty="0"/>
          </a:p>
          <a:p>
            <a:pPr marL="0" lvl="1"/>
            <a:r>
              <a:rPr lang="zh-CN" altLang="en-US" sz="2400" dirty="0"/>
              <a:t>以班级为单位由班长</a:t>
            </a:r>
            <a:r>
              <a:rPr lang="zh-CN" altLang="en-US" sz="2400" dirty="0" smtClean="0"/>
              <a:t>提交。</a:t>
            </a:r>
            <a:endParaRPr lang="en-US" altLang="zh-CN" sz="2400" dirty="0" smtClean="0"/>
          </a:p>
          <a:p>
            <a:pPr marL="0" lvl="1"/>
            <a:r>
              <a:rPr lang="zh-CN" altLang="en-US" sz="2400" dirty="0" smtClean="0"/>
              <a:t>按照系统设计说明书模板</a:t>
            </a:r>
            <a:r>
              <a:rPr lang="zh-CN" altLang="en-US" sz="2400" dirty="0"/>
              <a:t>撰写</a:t>
            </a:r>
            <a:r>
              <a:rPr lang="zh-CN" altLang="en-US" sz="2400" dirty="0" smtClean="0"/>
              <a:t>，说明书模板在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群文件下载。</a:t>
            </a:r>
            <a:endParaRPr lang="en-US" altLang="zh-CN" sz="2400" dirty="0" smtClean="0"/>
          </a:p>
          <a:p>
            <a:pPr marL="0" lvl="1">
              <a:spcBef>
                <a:spcPts val="2400"/>
              </a:spcBef>
            </a:pPr>
            <a:r>
              <a:rPr lang="zh-CN" altLang="en-US" sz="2600" b="1" dirty="0" smtClean="0"/>
              <a:t>截止日期：   </a:t>
            </a:r>
            <a:r>
              <a:rPr lang="en-US" altLang="zh-CN" sz="2600" b="1" dirty="0" smtClean="0"/>
              <a:t>2019</a:t>
            </a:r>
            <a:r>
              <a:rPr lang="zh-CN" altLang="en-US" sz="2600" b="1" dirty="0" smtClean="0"/>
              <a:t>秋季学期总结课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21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405</Words>
  <Application>Microsoft Office PowerPoint</Application>
  <PresentationFormat>全屏显示(4:3)</PresentationFormat>
  <Paragraphs>37</Paragraphs>
  <Slides>7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peter</dc:creator>
  <cp:lastModifiedBy>Windows 用户</cp:lastModifiedBy>
  <cp:revision>320</cp:revision>
  <dcterms:created xsi:type="dcterms:W3CDTF">2018-02-05T08:05:00Z</dcterms:created>
  <dcterms:modified xsi:type="dcterms:W3CDTF">2019-07-08T01:19:39Z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