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93" r:id="rId4"/>
    <p:sldId id="286" r:id="rId5"/>
    <p:sldId id="300" r:id="rId6"/>
    <p:sldId id="304" r:id="rId7"/>
    <p:sldId id="302" r:id="rId8"/>
    <p:sldId id="305" r:id="rId9"/>
    <p:sldId id="306" r:id="rId10"/>
    <p:sldId id="307" r:id="rId11"/>
    <p:sldId id="308" r:id="rId12"/>
    <p:sldId id="301" r:id="rId13"/>
    <p:sldId id="29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5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39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71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48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7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9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5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7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7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75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15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14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软件小组开发大作业展示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051720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239021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指导老师：杨老师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259398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小组成员：李木晗 林俊锟 杨丰源 高颂恩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563327"/>
            <a:ext cx="3384376" cy="2665118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860032" y="1563327"/>
            <a:ext cx="3744416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800" b="1" dirty="0"/>
              <a:t>void </a:t>
            </a:r>
            <a:r>
              <a:rPr lang="en-US" sz="800" b="1" dirty="0" err="1"/>
              <a:t>set_frequency</a:t>
            </a:r>
            <a:r>
              <a:rPr lang="en-US" sz="800" b="1" dirty="0"/>
              <a:t>(int x) {</a:t>
            </a:r>
          </a:p>
          <a:p>
            <a:r>
              <a:rPr lang="en-US" sz="800" dirty="0"/>
              <a:t>    </a:t>
            </a:r>
            <a:r>
              <a:rPr lang="en-US" sz="800" b="1" dirty="0"/>
              <a:t>if (x == 0) {                                           // </a:t>
            </a:r>
            <a:r>
              <a:rPr lang="zh-CN" altLang="en-US" sz="800" b="1" dirty="0"/>
              <a:t>休止符</a:t>
            </a:r>
          </a:p>
          <a:p>
            <a:r>
              <a:rPr lang="en-US" sz="800" dirty="0"/>
              <a:t>        TA0CCTL0 &amp;= ~ 0x0011;</a:t>
            </a:r>
          </a:p>
          <a:p>
            <a:r>
              <a:rPr lang="en-US" sz="800" dirty="0"/>
              <a:t>    } </a:t>
            </a:r>
            <a:r>
              <a:rPr lang="en-US" sz="800" b="1" dirty="0"/>
              <a:t>else {</a:t>
            </a:r>
          </a:p>
          <a:p>
            <a:r>
              <a:rPr lang="en-US" sz="800" dirty="0"/>
              <a:t>        TA0CCTL0 |= 0x0010;</a:t>
            </a:r>
          </a:p>
          <a:p>
            <a:r>
              <a:rPr lang="en-US" sz="800" dirty="0"/>
              <a:t>    }</a:t>
            </a:r>
          </a:p>
          <a:p>
            <a:endParaRPr lang="en-US" sz="800" dirty="0"/>
          </a:p>
          <a:p>
            <a:r>
              <a:rPr lang="en-US" sz="800" dirty="0"/>
              <a:t>    </a:t>
            </a:r>
            <a:r>
              <a:rPr lang="en-US" sz="800" b="1" dirty="0"/>
              <a:t>int f[4][7] = {{'C', 'D', 'E', 'F', 'G', 'A', 'B'},</a:t>
            </a:r>
          </a:p>
          <a:p>
            <a:r>
              <a:rPr lang="en-US" sz="800" dirty="0"/>
              <a:t>                // {251, 223, 199, 188, 167, 149, 133},</a:t>
            </a:r>
          </a:p>
          <a:p>
            <a:r>
              <a:rPr lang="en-US" sz="800" dirty="0"/>
              <a:t>                   {125, 112, 99,  94,  84,  74,  66 },</a:t>
            </a:r>
          </a:p>
          <a:p>
            <a:r>
              <a:rPr lang="en-US" sz="800" dirty="0"/>
              <a:t>                   {63,  56,  50,  47,  42,  37,  33 },</a:t>
            </a:r>
          </a:p>
          <a:p>
            <a:r>
              <a:rPr lang="zh-CN" altLang="en-US" sz="800" dirty="0"/>
              <a:t>                   </a:t>
            </a:r>
            <a:r>
              <a:rPr lang="en-US" altLang="zh-CN" sz="800" dirty="0"/>
              <a:t>{31,  28,  25,  23,  21,  19,  17 }};    // 32768</a:t>
            </a:r>
            <a:r>
              <a:rPr lang="zh-CN" altLang="en-US" sz="800" dirty="0"/>
              <a:t>个时钟周期每秒</a:t>
            </a:r>
          </a:p>
          <a:p>
            <a:r>
              <a:rPr lang="sv-SE" sz="800" dirty="0"/>
              <a:t>                   TA0CCR0 = f[x / 10][x % 10 - 1];</a:t>
            </a:r>
          </a:p>
          <a:p>
            <a:endParaRPr lang="sv-SE" sz="800" dirty="0"/>
          </a:p>
          <a:p>
            <a:r>
              <a:rPr lang="en-US" sz="800" dirty="0"/>
              <a:t>……</a:t>
            </a:r>
            <a:endParaRPr lang="sv-SE" sz="800" dirty="0"/>
          </a:p>
          <a:p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关键代码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9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563327"/>
            <a:ext cx="3384376" cy="2665118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860032" y="1563327"/>
            <a:ext cx="3744416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800" b="1" dirty="0"/>
              <a:t>#pragma vector= WDT_VECTOR</a:t>
            </a:r>
          </a:p>
          <a:p>
            <a:r>
              <a:rPr lang="en-US" sz="800" dirty="0"/>
              <a:t>__interrupt </a:t>
            </a:r>
            <a:r>
              <a:rPr lang="en-US" sz="800" b="1" dirty="0"/>
              <a:t>void </a:t>
            </a:r>
            <a:r>
              <a:rPr lang="en-US" sz="800" b="1" dirty="0" err="1"/>
              <a:t>watchdog_timer</a:t>
            </a:r>
            <a:r>
              <a:rPr lang="en-US" sz="800" b="1" dirty="0"/>
              <a:t> (void) {</a:t>
            </a:r>
          </a:p>
          <a:p>
            <a:r>
              <a:rPr lang="en-US" sz="800" dirty="0"/>
              <a:t>    </a:t>
            </a:r>
            <a:r>
              <a:rPr lang="en-US" sz="800" b="1" dirty="0"/>
              <a:t>if (</a:t>
            </a:r>
            <a:r>
              <a:rPr lang="en-US" sz="800" b="1" dirty="0" err="1"/>
              <a:t>speed_ctrl</a:t>
            </a:r>
            <a:r>
              <a:rPr lang="en-US" sz="800" b="1" dirty="0"/>
              <a:t> &gt; SPEED)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speed_ctrl</a:t>
            </a:r>
            <a:r>
              <a:rPr lang="en-US" sz="800" dirty="0"/>
              <a:t> = 1;</a:t>
            </a:r>
          </a:p>
          <a:p>
            <a:endParaRPr lang="en-US" sz="800" dirty="0"/>
          </a:p>
          <a:p>
            <a:r>
              <a:rPr lang="en-US" sz="800" dirty="0"/>
              <a:t>        P1OUT ^= 0x01;                   // </a:t>
            </a:r>
            <a:r>
              <a:rPr lang="zh-CN" altLang="en-US" sz="800" dirty="0"/>
              <a:t>节拍器</a:t>
            </a:r>
          </a:p>
          <a:p>
            <a:r>
              <a:rPr lang="en-US" sz="800" dirty="0"/>
              <a:t>        </a:t>
            </a:r>
            <a:r>
              <a:rPr lang="en-US" sz="800" b="1" dirty="0"/>
              <a:t>if (flag) {</a:t>
            </a:r>
          </a:p>
          <a:p>
            <a:r>
              <a:rPr lang="en-US" sz="800" dirty="0"/>
              <a:t>            </a:t>
            </a:r>
            <a:r>
              <a:rPr lang="en-US" sz="800" b="1" dirty="0"/>
              <a:t>if (pos &gt; MAX_NOTE) {</a:t>
            </a:r>
          </a:p>
          <a:p>
            <a:r>
              <a:rPr lang="zh-CN" altLang="en-US" sz="800" dirty="0"/>
              <a:t>                </a:t>
            </a:r>
            <a:r>
              <a:rPr lang="en-US" altLang="zh-CN" sz="800" dirty="0"/>
              <a:t>pos = 0;                          // </a:t>
            </a:r>
            <a:r>
              <a:rPr lang="zh-CN" altLang="en-US" sz="800" dirty="0"/>
              <a:t>播放进度；从头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    </a:t>
            </a:r>
            <a:r>
              <a:rPr lang="en-US" sz="800" u="sng" dirty="0" err="1"/>
              <a:t>set_frequency</a:t>
            </a:r>
            <a:r>
              <a:rPr lang="en-US" sz="800" u="sng" dirty="0"/>
              <a:t>(song[pos++]);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speed_ctrl</a:t>
            </a:r>
            <a:r>
              <a:rPr lang="en-US" sz="800" dirty="0"/>
              <a:t>++;</a:t>
            </a:r>
          </a:p>
          <a:p>
            <a:r>
              <a:rPr lang="en-US" sz="800" dirty="0"/>
              <a:t>}</a:t>
            </a:r>
          </a:p>
          <a:p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关键代码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7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成果展示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88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762789" y="4165130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002750" y="4132079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指导老师：杨老师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24593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答辩人：李木晗 林俊锟 杨丰源 高颂恩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3648" y="2859782"/>
            <a:ext cx="1521598" cy="482597"/>
            <a:chOff x="500758" y="3027330"/>
            <a:chExt cx="1521598" cy="36662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499842" cy="36662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00758" y="3372905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3719192" y="2350780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7003914" y="2334874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5384045" y="2338289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2019373" y="2347277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091043" y="295532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关键代码</a:t>
            </a:r>
          </a:p>
        </p:txBody>
      </p:sp>
      <p:sp>
        <p:nvSpPr>
          <p:cNvPr id="65" name="矩形 64"/>
          <p:cNvSpPr/>
          <p:nvPr/>
        </p:nvSpPr>
        <p:spPr>
          <a:xfrm>
            <a:off x="3438351" y="2955321"/>
            <a:ext cx="80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设计思路</a:t>
            </a:r>
          </a:p>
        </p:txBody>
      </p:sp>
      <p:sp>
        <p:nvSpPr>
          <p:cNvPr id="66" name="矩形 65"/>
          <p:cNvSpPr/>
          <p:nvPr/>
        </p:nvSpPr>
        <p:spPr>
          <a:xfrm>
            <a:off x="1616677" y="2955321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系统功能框图</a:t>
            </a:r>
          </a:p>
        </p:txBody>
      </p:sp>
      <p:sp>
        <p:nvSpPr>
          <p:cNvPr id="68" name="矩形 67"/>
          <p:cNvSpPr/>
          <p:nvPr/>
        </p:nvSpPr>
        <p:spPr>
          <a:xfrm>
            <a:off x="6750507" y="295532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成果展示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8A34098-4186-4166-B034-10D89265BBE0}"/>
              </a:ext>
            </a:extLst>
          </p:cNvPr>
          <p:cNvGrpSpPr/>
          <p:nvPr/>
        </p:nvGrpSpPr>
        <p:grpSpPr>
          <a:xfrm>
            <a:off x="3063508" y="2852521"/>
            <a:ext cx="1521598" cy="482597"/>
            <a:chOff x="500758" y="3027330"/>
            <a:chExt cx="1521598" cy="36662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D051F84-905E-476C-A6E5-AA77B3E3775F}"/>
                </a:ext>
              </a:extLst>
            </p:cNvPr>
            <p:cNvSpPr/>
            <p:nvPr/>
          </p:nvSpPr>
          <p:spPr>
            <a:xfrm>
              <a:off x="522514" y="3027330"/>
              <a:ext cx="1499842" cy="36662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CAFC3F-FCF0-400F-B4A4-87CEDFED9E88}"/>
                </a:ext>
              </a:extLst>
            </p:cNvPr>
            <p:cNvCxnSpPr/>
            <p:nvPr/>
          </p:nvCxnSpPr>
          <p:spPr>
            <a:xfrm>
              <a:off x="500758" y="3372905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079CD97-D652-4F91-A548-9286F54A2F55}"/>
              </a:ext>
            </a:extLst>
          </p:cNvPr>
          <p:cNvGrpSpPr/>
          <p:nvPr/>
        </p:nvGrpSpPr>
        <p:grpSpPr>
          <a:xfrm>
            <a:off x="4720338" y="2859782"/>
            <a:ext cx="1521598" cy="482597"/>
            <a:chOff x="500758" y="3027330"/>
            <a:chExt cx="1521598" cy="36662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79D2C43-34B3-4A35-B5C1-102A07E706ED}"/>
                </a:ext>
              </a:extLst>
            </p:cNvPr>
            <p:cNvSpPr/>
            <p:nvPr/>
          </p:nvSpPr>
          <p:spPr>
            <a:xfrm>
              <a:off x="522514" y="3027330"/>
              <a:ext cx="1499842" cy="36662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5FC7E99-E284-4483-83D9-3473565E3B64}"/>
                </a:ext>
              </a:extLst>
            </p:cNvPr>
            <p:cNvCxnSpPr/>
            <p:nvPr/>
          </p:nvCxnSpPr>
          <p:spPr>
            <a:xfrm>
              <a:off x="500758" y="3372905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9FBEF78-F8FC-4B4A-8A3A-F3535F2D2E3F}"/>
              </a:ext>
            </a:extLst>
          </p:cNvPr>
          <p:cNvGrpSpPr/>
          <p:nvPr/>
        </p:nvGrpSpPr>
        <p:grpSpPr>
          <a:xfrm>
            <a:off x="6368312" y="2859782"/>
            <a:ext cx="1521598" cy="482597"/>
            <a:chOff x="500758" y="3027330"/>
            <a:chExt cx="1521598" cy="36662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55E89FA-1D94-4EA8-BDAB-73B4C5972869}"/>
                </a:ext>
              </a:extLst>
            </p:cNvPr>
            <p:cNvSpPr/>
            <p:nvPr/>
          </p:nvSpPr>
          <p:spPr>
            <a:xfrm>
              <a:off x="522514" y="3027330"/>
              <a:ext cx="1499842" cy="36662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6210779-8791-4634-9D2B-91194CAC97CA}"/>
                </a:ext>
              </a:extLst>
            </p:cNvPr>
            <p:cNvCxnSpPr/>
            <p:nvPr/>
          </p:nvCxnSpPr>
          <p:spPr>
            <a:xfrm>
              <a:off x="500758" y="3372905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系统总体框图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系统框图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963307A-1910-4474-8F84-B421DC2CE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5" y="0"/>
            <a:ext cx="597432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设计思路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190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923925" y="1505415"/>
            <a:ext cx="466725" cy="470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439" name="Group 7"/>
          <p:cNvGrpSpPr/>
          <p:nvPr/>
        </p:nvGrpSpPr>
        <p:grpSpPr bwMode="auto">
          <a:xfrm>
            <a:off x="1065213" y="1618162"/>
            <a:ext cx="190500" cy="242963"/>
            <a:chOff x="0" y="0"/>
            <a:chExt cx="120" cy="153"/>
          </a:xfrm>
        </p:grpSpPr>
        <p:sp>
          <p:nvSpPr>
            <p:cNvPr id="18440" name="Freeform 8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1" name="Freeform 9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4813301" y="2350225"/>
            <a:ext cx="466725" cy="468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444" name="Group 12"/>
          <p:cNvGrpSpPr/>
          <p:nvPr/>
        </p:nvGrpSpPr>
        <p:grpSpPr bwMode="auto">
          <a:xfrm>
            <a:off x="4926014" y="2474089"/>
            <a:ext cx="238125" cy="231847"/>
            <a:chOff x="0" y="0"/>
            <a:chExt cx="150" cy="146"/>
          </a:xfrm>
        </p:grpSpPr>
        <p:sp>
          <p:nvSpPr>
            <p:cNvPr id="18445" name="Freeform 13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6" name="Freeform 14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813301" y="1505415"/>
            <a:ext cx="466725" cy="470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9" name="Freeform 17"/>
          <p:cNvSpPr/>
          <p:nvPr/>
        </p:nvSpPr>
        <p:spPr bwMode="auto">
          <a:xfrm>
            <a:off x="4968876" y="1645158"/>
            <a:ext cx="155575" cy="188971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923925" y="2350225"/>
            <a:ext cx="466725" cy="468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2" name="Freeform 20"/>
          <p:cNvSpPr>
            <a:spLocks noEditPoints="1"/>
          </p:cNvSpPr>
          <p:nvPr/>
        </p:nvSpPr>
        <p:spPr bwMode="auto">
          <a:xfrm>
            <a:off x="1042988" y="2464560"/>
            <a:ext cx="200025" cy="235023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923925" y="3191860"/>
            <a:ext cx="466725" cy="4684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1087439" y="3347483"/>
            <a:ext cx="168275" cy="187383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4813301" y="4033495"/>
            <a:ext cx="466725" cy="468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58" name="Freeform 26"/>
          <p:cNvSpPr>
            <a:spLocks noEditPoints="1"/>
          </p:cNvSpPr>
          <p:nvPr/>
        </p:nvSpPr>
        <p:spPr bwMode="auto">
          <a:xfrm>
            <a:off x="4972050" y="4160534"/>
            <a:ext cx="152400" cy="217555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4813301" y="3191860"/>
            <a:ext cx="466725" cy="4684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61" name="Freeform 29"/>
          <p:cNvSpPr>
            <a:spLocks noEditPoints="1"/>
          </p:cNvSpPr>
          <p:nvPr/>
        </p:nvSpPr>
        <p:spPr bwMode="auto">
          <a:xfrm>
            <a:off x="4930775" y="3325251"/>
            <a:ext cx="230188" cy="236611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500188" y="1551978"/>
            <a:ext cx="3071812" cy="34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>
              <a:lnSpc>
                <a:spcPct val="120000"/>
              </a:lnSpc>
              <a:spcBef>
                <a:spcPts val="500"/>
              </a:spcBef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字符编码：英文字母位置对应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ASCII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码序号，中文对应某一特殊字符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lvl="0" algn="just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字符方向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：阅读方向与点阵每个字节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更新方向相同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1501774" y="2358165"/>
            <a:ext cx="3070225" cy="34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点阵显示方式：每一次仅一个字节待更新，先判断是不是空白，如果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是，则丢掉，将文字内容逐个字节推进显示框，节约系统资源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1500188" y="3358121"/>
            <a:ext cx="3070224" cy="13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动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画显示：按键中断控制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flag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以决定是否向第一块点阵写入动画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5384153" y="1662626"/>
            <a:ext cx="2998860" cy="1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>
              <a:lnSpc>
                <a:spcPct val="120000"/>
              </a:lnSpc>
              <a:spcBef>
                <a:spcPts val="500"/>
              </a:spcBef>
              <a:defRPr/>
            </a:pP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音符编码：第一位决定落在哪个八度，第二位决定是哪个音名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389564" y="2358165"/>
            <a:ext cx="2808287" cy="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音符频率与定时器计数周期：根据音阶频率对照表，又时钟周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期为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32768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个每秒，即可算出计数个数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5389564" y="3190272"/>
            <a:ext cx="2808287" cy="34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打拍子：用看门狗定时器计时，一次中断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</a:rPr>
              <a:t>8</a:t>
            </a:r>
            <a:r>
              <a:rPr lang="en-US" altLang="zh-CN" sz="800" dirty="0" err="1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ms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，设定系数，控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制每个十六分音符的时间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5389564" y="4047787"/>
            <a:ext cx="2808287" cy="34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蜂鸣器频率由定时器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决定，开关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/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改变定时器</a:t>
            </a:r>
            <a:r>
              <a:rPr lang="en-US" altLang="zh-CN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频率，改变音调</a:t>
            </a:r>
            <a:endParaRPr lang="en-US" altLang="zh-CN" sz="800" dirty="0">
              <a:solidFill>
                <a:srgbClr val="FFFFFF">
                  <a:lumMod val="50000"/>
                </a:srgb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dirty="0">
                <a:solidFill>
                  <a:srgbClr val="FFFFFF">
                    <a:lumMod val="5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或休止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设计思路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D69A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5" name="矩形 3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40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关键代码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978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563327"/>
            <a:ext cx="3384376" cy="2665118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860032" y="1563327"/>
            <a:ext cx="374441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800" b="1" dirty="0"/>
              <a:t>unsigned int char2bit(char m) {</a:t>
            </a:r>
          </a:p>
          <a:p>
            <a:r>
              <a:rPr lang="en-US" sz="800" dirty="0"/>
              <a:t>    </a:t>
            </a:r>
            <a:r>
              <a:rPr lang="en-US" sz="800" b="1" dirty="0"/>
              <a:t>unsigned int n;</a:t>
            </a:r>
          </a:p>
          <a:p>
            <a:r>
              <a:rPr lang="en-US" sz="800" dirty="0"/>
              <a:t>    </a:t>
            </a:r>
            <a:r>
              <a:rPr lang="en-US" sz="800" b="1" dirty="0"/>
              <a:t>if (m == '\0') {</a:t>
            </a:r>
          </a:p>
          <a:p>
            <a:r>
              <a:rPr lang="en-US" sz="800" dirty="0"/>
              <a:t>        </a:t>
            </a:r>
            <a:r>
              <a:rPr lang="en-US" sz="800" b="1" dirty="0"/>
              <a:t>return 99;                                                               // </a:t>
            </a:r>
            <a:r>
              <a:rPr lang="zh-CN" altLang="en-US" sz="800" b="1" dirty="0"/>
              <a:t>结束标志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  <a:r>
              <a:rPr lang="en-US" sz="800" b="1" dirty="0"/>
              <a:t>if (65 &lt;= m &amp;&amp; m &lt;= 90) {                                       // A-Z</a:t>
            </a:r>
          </a:p>
          <a:p>
            <a:r>
              <a:rPr lang="en-US" sz="800" dirty="0"/>
              <a:t>        n = m - 64;</a:t>
            </a:r>
          </a:p>
          <a:p>
            <a:r>
              <a:rPr lang="en-US" sz="800" dirty="0"/>
              <a:t>    } </a:t>
            </a:r>
            <a:r>
              <a:rPr lang="en-US" sz="800" b="1" dirty="0"/>
              <a:t>else if (97 &lt;= m &amp;&amp; m &lt;= 122) {                          // a-z</a:t>
            </a:r>
          </a:p>
          <a:p>
            <a:r>
              <a:rPr lang="en-US" sz="800" dirty="0"/>
              <a:t>        n = m - 96 + 26;</a:t>
            </a:r>
          </a:p>
          <a:p>
            <a:r>
              <a:rPr lang="en-US" sz="800" dirty="0"/>
              <a:t>    } </a:t>
            </a:r>
            <a:r>
              <a:rPr lang="en-US" sz="800" b="1" dirty="0"/>
              <a:t>else if (48 &lt;= m &amp;&amp; m &lt;= 64) {                            // </a:t>
            </a:r>
            <a:r>
              <a:rPr lang="zh-CN" altLang="en-US" sz="800" b="1" dirty="0"/>
              <a:t>特殊字符（汉字和标点）</a:t>
            </a:r>
          </a:p>
          <a:p>
            <a:r>
              <a:rPr lang="pt-BR" sz="800" dirty="0"/>
              <a:t>        n =  m - 47 + 26 + 26;</a:t>
            </a:r>
          </a:p>
          <a:p>
            <a:r>
              <a:rPr lang="en-US" sz="800" dirty="0"/>
              <a:t>        // :;&lt;=&gt;?@</a:t>
            </a:r>
          </a:p>
          <a:p>
            <a:r>
              <a:rPr lang="en-US" sz="800" dirty="0"/>
              <a:t>        // :,.()?-</a:t>
            </a:r>
          </a:p>
          <a:p>
            <a:r>
              <a:rPr lang="en-US" sz="800" dirty="0"/>
              <a:t>    } </a:t>
            </a:r>
            <a:r>
              <a:rPr lang="en-US" sz="800" b="1" dirty="0"/>
              <a:t>else if (33 &lt;= m &amp;&amp; m &lt;= 46) {</a:t>
            </a:r>
          </a:p>
          <a:p>
            <a:r>
              <a:rPr lang="pt-BR" sz="800" dirty="0"/>
              <a:t>        n = m - 32 + 26 + 26 + 17;</a:t>
            </a:r>
          </a:p>
          <a:p>
            <a:r>
              <a:rPr lang="en-US" sz="800" dirty="0"/>
              <a:t>        // !"#$%&amp;'()*+,-.</a:t>
            </a:r>
          </a:p>
          <a:p>
            <a:r>
              <a:rPr lang="en-US" sz="800" dirty="0"/>
              <a:t>    } </a:t>
            </a:r>
            <a:r>
              <a:rPr lang="en-US" sz="800" b="1" dirty="0"/>
              <a:t>else if (91 &lt;= m &amp;&amp; m &lt;= 94) {</a:t>
            </a:r>
          </a:p>
          <a:p>
            <a:r>
              <a:rPr lang="pt-BR" sz="800" dirty="0"/>
              <a:t>        n = m - 90 + 26 * 2 + 17 + 14;</a:t>
            </a:r>
          </a:p>
          <a:p>
            <a:r>
              <a:rPr lang="en-US" sz="800" dirty="0"/>
              <a:t>        // [\]^</a:t>
            </a:r>
          </a:p>
          <a:p>
            <a:r>
              <a:rPr lang="en-US" sz="800" dirty="0"/>
              <a:t>    } </a:t>
            </a:r>
            <a:r>
              <a:rPr lang="en-US" sz="800" b="1" dirty="0"/>
              <a:t>else {</a:t>
            </a:r>
          </a:p>
          <a:p>
            <a:r>
              <a:rPr lang="en-US" sz="800" dirty="0"/>
              <a:t>        n = 0;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  <a:r>
              <a:rPr lang="en-US" sz="800" b="1" dirty="0"/>
              <a:t>return n;</a:t>
            </a:r>
          </a:p>
          <a:p>
            <a:r>
              <a:rPr lang="en-US" sz="800" dirty="0"/>
              <a:t>}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关键代码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97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563327"/>
            <a:ext cx="3384376" cy="2665118"/>
          </a:xfrm>
          <a:prstGeom prst="rect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860032" y="1563327"/>
            <a:ext cx="3744416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nn-NO" sz="800" dirty="0"/>
              <a:t>    </a:t>
            </a:r>
            <a:r>
              <a:rPr lang="nn-NO" sz="800" b="1" dirty="0"/>
              <a:t>for (i = 0; k != 99; i++) {</a:t>
            </a:r>
          </a:p>
          <a:p>
            <a:r>
              <a:rPr lang="en-US" sz="800" dirty="0"/>
              <a:t>        k = char2bit(text[</a:t>
            </a:r>
            <a:r>
              <a:rPr lang="en-US" sz="800" dirty="0" err="1"/>
              <a:t>i</a:t>
            </a:r>
            <a:r>
              <a:rPr lang="en-US" sz="800" dirty="0"/>
              <a:t>]);                                      // </a:t>
            </a:r>
            <a:r>
              <a:rPr lang="zh-CN" altLang="en-US" sz="800" dirty="0"/>
              <a:t>译码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b="1" dirty="0"/>
              <a:t>for  (q = 0; q &lt; 9; q++) {</a:t>
            </a:r>
          </a:p>
          <a:p>
            <a:r>
              <a:rPr lang="en-US" sz="800" dirty="0"/>
              <a:t>            </a:t>
            </a:r>
            <a:r>
              <a:rPr lang="en-US" sz="800" b="1" dirty="0"/>
              <a:t>if (text[</a:t>
            </a:r>
            <a:r>
              <a:rPr lang="en-US" sz="800" b="1" dirty="0" err="1"/>
              <a:t>i</a:t>
            </a:r>
            <a:r>
              <a:rPr lang="en-US" sz="800" b="1" dirty="0"/>
              <a:t>] != 32) {</a:t>
            </a:r>
          </a:p>
          <a:p>
            <a:r>
              <a:rPr lang="en-US" sz="800" dirty="0"/>
              <a:t>                </a:t>
            </a:r>
            <a:r>
              <a:rPr lang="en-US" sz="800" b="1" dirty="0"/>
              <a:t>while (character[k][1][q] == 0x00) {</a:t>
            </a:r>
          </a:p>
          <a:p>
            <a:r>
              <a:rPr lang="zh-CN" altLang="en-US" sz="800" dirty="0"/>
              <a:t>                    </a:t>
            </a:r>
            <a:r>
              <a:rPr lang="en-US" altLang="zh-CN" sz="800" dirty="0"/>
              <a:t>q++;                                                      // </a:t>
            </a:r>
            <a:r>
              <a:rPr lang="zh-CN" altLang="en-US" sz="800" dirty="0"/>
              <a:t>去掉长方形字符两边的空白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 </a:t>
            </a:r>
            <a:r>
              <a:rPr lang="en-US" sz="800" b="1" dirty="0"/>
              <a:t>else {  </a:t>
            </a:r>
          </a:p>
          <a:p>
            <a:r>
              <a:rPr lang="en-US" sz="800" dirty="0"/>
              <a:t>                q += 2;                                                       // </a:t>
            </a:r>
            <a:r>
              <a:rPr lang="zh-CN" altLang="en-US" sz="800" dirty="0"/>
              <a:t>空格字符留位</a:t>
            </a:r>
          </a:p>
          <a:p>
            <a:r>
              <a:rPr lang="en-US" sz="800" dirty="0"/>
              <a:t>            }</a:t>
            </a:r>
          </a:p>
          <a:p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b="1" dirty="0"/>
              <a:t>for (j = 0; j &lt; 31; </a:t>
            </a:r>
            <a:r>
              <a:rPr lang="en-US" sz="800" b="1" dirty="0" err="1"/>
              <a:t>j++</a:t>
            </a:r>
            <a:r>
              <a:rPr lang="en-US" sz="800" b="1" dirty="0"/>
              <a:t>) {</a:t>
            </a:r>
          </a:p>
          <a:p>
            <a:r>
              <a:rPr lang="en-US" sz="800" dirty="0"/>
              <a:t>                led[0][j] = led[0][j + 1];                          // </a:t>
            </a:r>
            <a:r>
              <a:rPr lang="zh-CN" altLang="en-US" sz="800" dirty="0"/>
              <a:t>当前点阵内容向前推一位</a:t>
            </a:r>
          </a:p>
          <a:p>
            <a:r>
              <a:rPr lang="en-US" sz="800" dirty="0"/>
              <a:t>            }</a:t>
            </a:r>
          </a:p>
          <a:p>
            <a:endParaRPr lang="en-US" sz="800" dirty="0"/>
          </a:p>
          <a:p>
            <a:r>
              <a:rPr lang="en-US" sz="800" dirty="0"/>
              <a:t>            led[3][7] = character[k][1][q];                  // </a:t>
            </a:r>
            <a:r>
              <a:rPr lang="en-US" sz="800" dirty="0" err="1"/>
              <a:t>新加入一列</a:t>
            </a:r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b="1" dirty="0"/>
              <a:t>if (q &gt;= 8) {</a:t>
            </a:r>
          </a:p>
          <a:p>
            <a:r>
              <a:rPr lang="en-US" sz="800" dirty="0"/>
              <a:t>                led[3][7] = character[0][1][0];              // </a:t>
            </a:r>
            <a:r>
              <a:rPr lang="zh-CN" altLang="en-US" sz="800" dirty="0"/>
              <a:t>字间空格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    write(j + 1, led[0][j], j + 1, led[1][j], j + 1, led[2][j], j + 1, led[3][j]);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delay_ms</a:t>
            </a:r>
            <a:r>
              <a:rPr lang="en-US" sz="800" dirty="0"/>
              <a:t>(50);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关键代码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13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Office PowerPoint</Application>
  <PresentationFormat>全屏显示(16:9)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思源黑体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2017-03-05T08:53:32Z</dcterms:created>
  <dcterms:modified xsi:type="dcterms:W3CDTF">2019-09-01T19:00:56Z</dcterms:modified>
</cp:coreProperties>
</file>