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3" r:id="rId3"/>
    <p:sldId id="279" r:id="rId4"/>
    <p:sldId id="258" r:id="rId5"/>
    <p:sldId id="257" r:id="rId6"/>
    <p:sldId id="280" r:id="rId7"/>
    <p:sldId id="271" r:id="rId8"/>
    <p:sldId id="285" r:id="rId9"/>
    <p:sldId id="277" r:id="rId10"/>
    <p:sldId id="281" r:id="rId11"/>
    <p:sldId id="260" r:id="rId12"/>
    <p:sldId id="265" r:id="rId13"/>
    <p:sldId id="268" r:id="rId14"/>
    <p:sldId id="289" r:id="rId15"/>
    <p:sldId id="273" r:id="rId16"/>
    <p:sldId id="269" r:id="rId17"/>
    <p:sldId id="270" r:id="rId18"/>
    <p:sldId id="274"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75B6"/>
    <a:srgbClr val="2829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854" autoAdjust="0"/>
  </p:normalViewPr>
  <p:slideViewPr>
    <p:cSldViewPr snapToGrid="0">
      <p:cViewPr varScale="1">
        <p:scale>
          <a:sx n="94" d="100"/>
          <a:sy n="94" d="100"/>
        </p:scale>
        <p:origin x="1230"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5F5973-57AE-4E78-8DFF-9D30F137408B}" type="datetimeFigureOut">
              <a:rPr lang="zh-CN" altLang="en-US" smtClean="0"/>
              <a:t>2020/9/30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CB55EB-A3FF-46E7-869D-2C518B1E0F02}" type="slidenum">
              <a:rPr lang="zh-CN" altLang="en-US" smtClean="0"/>
              <a:t>‹#›</a:t>
            </a:fld>
            <a:endParaRPr lang="zh-CN" altLang="en-US"/>
          </a:p>
        </p:txBody>
      </p:sp>
    </p:spTree>
    <p:extLst>
      <p:ext uri="{BB962C8B-B14F-4D97-AF65-F5344CB8AC3E}">
        <p14:creationId xmlns:p14="http://schemas.microsoft.com/office/powerpoint/2010/main" val="1658074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CB55EB-A3FF-46E7-869D-2C518B1E0F02}" type="slidenum">
              <a:rPr lang="zh-CN" altLang="en-US" smtClean="0"/>
              <a:t>1</a:t>
            </a:fld>
            <a:endParaRPr lang="zh-CN" altLang="en-US"/>
          </a:p>
        </p:txBody>
      </p:sp>
    </p:spTree>
    <p:extLst>
      <p:ext uri="{BB962C8B-B14F-4D97-AF65-F5344CB8AC3E}">
        <p14:creationId xmlns:p14="http://schemas.microsoft.com/office/powerpoint/2010/main" val="1715487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这里我们以一个简单的</a:t>
            </a:r>
            <a:r>
              <a:rPr lang="en-US" altLang="zh-CN" dirty="0" smtClean="0"/>
              <a:t>P2P</a:t>
            </a:r>
            <a:r>
              <a:rPr lang="zh-CN" altLang="en-US" dirty="0" smtClean="0"/>
              <a:t>通信模型举例。</a:t>
            </a:r>
            <a:endParaRPr lang="en-US" altLang="zh-CN" dirty="0" smtClean="0"/>
          </a:p>
          <a:p>
            <a:r>
              <a:rPr lang="zh-CN" altLang="en-US" dirty="0" smtClean="0"/>
              <a:t>在这个模型中，我们让一个客户端和一个服务器端以</a:t>
            </a:r>
            <a:r>
              <a:rPr lang="en-US" altLang="zh-CN" dirty="0" smtClean="0"/>
              <a:t>P2P</a:t>
            </a:r>
            <a:r>
              <a:rPr lang="zh-CN" altLang="en-US" dirty="0" smtClean="0"/>
              <a:t>的方式进行</a:t>
            </a:r>
            <a:r>
              <a:rPr lang="en-US" altLang="zh-CN" dirty="0" smtClean="0"/>
              <a:t>UDP</a:t>
            </a:r>
            <a:r>
              <a:rPr lang="zh-CN" altLang="en-US" dirty="0" smtClean="0"/>
              <a:t>通信，我们的目的是打印出这个通信过程中出现了什么样的发送和接收行为。</a:t>
            </a:r>
            <a:endParaRPr lang="en-US" altLang="zh-CN" dirty="0" smtClean="0"/>
          </a:p>
          <a:p>
            <a:r>
              <a:rPr lang="zh-CN" altLang="en-US" dirty="0" smtClean="0"/>
              <a:t>下面给出样例程序。</a:t>
            </a:r>
            <a:endParaRPr lang="zh-CN" altLang="en-US" dirty="0"/>
          </a:p>
        </p:txBody>
      </p:sp>
      <p:sp>
        <p:nvSpPr>
          <p:cNvPr id="4" name="灯片编号占位符 3"/>
          <p:cNvSpPr>
            <a:spLocks noGrp="1"/>
          </p:cNvSpPr>
          <p:nvPr>
            <p:ph type="sldNum" sz="quarter" idx="10"/>
          </p:nvPr>
        </p:nvSpPr>
        <p:spPr/>
        <p:txBody>
          <a:bodyPr/>
          <a:lstStyle/>
          <a:p>
            <a:fld id="{13CB55EB-A3FF-46E7-869D-2C518B1E0F02}" type="slidenum">
              <a:rPr lang="zh-CN" altLang="en-US" smtClean="0"/>
              <a:t>11</a:t>
            </a:fld>
            <a:endParaRPr lang="zh-CN" altLang="en-US"/>
          </a:p>
        </p:txBody>
      </p:sp>
    </p:spTree>
    <p:extLst>
      <p:ext uri="{BB962C8B-B14F-4D97-AF65-F5344CB8AC3E}">
        <p14:creationId xmlns:p14="http://schemas.microsoft.com/office/powerpoint/2010/main" val="143552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首先来看</a:t>
            </a:r>
            <a:r>
              <a:rPr lang="en-US" altLang="zh-CN" dirty="0" smtClean="0"/>
              <a:t>4-10</a:t>
            </a:r>
            <a:r>
              <a:rPr lang="zh-CN" altLang="en-US" dirty="0" smtClean="0"/>
              <a:t>行</a:t>
            </a:r>
            <a:endParaRPr lang="en-US" altLang="zh-CN" dirty="0" smtClean="0"/>
          </a:p>
          <a:p>
            <a:r>
              <a:rPr lang="en-US" altLang="zh-CN" dirty="0" smtClean="0"/>
              <a:t>4-8</a:t>
            </a:r>
            <a:r>
              <a:rPr lang="zh-CN" altLang="en-US" dirty="0" smtClean="0"/>
              <a:t>行是我们的头文件声明</a:t>
            </a:r>
            <a:endParaRPr lang="en-US" altLang="zh-CN" dirty="0" smtClean="0"/>
          </a:p>
          <a:p>
            <a:r>
              <a:rPr lang="en-US" altLang="zh-CN" dirty="0" smtClean="0"/>
              <a:t>10</a:t>
            </a:r>
            <a:r>
              <a:rPr lang="zh-CN" altLang="en-US" dirty="0" smtClean="0"/>
              <a:t>行是我们的名字空间声明。在</a:t>
            </a:r>
            <a:r>
              <a:rPr lang="en-US" altLang="zh-CN" dirty="0" smtClean="0"/>
              <a:t>NS</a:t>
            </a:r>
            <a:r>
              <a:rPr lang="zh-CN" altLang="en-US" dirty="0" smtClean="0"/>
              <a:t>中，我们默认使用</a:t>
            </a:r>
            <a:r>
              <a:rPr lang="en-US" altLang="zh-CN" dirty="0" smtClean="0"/>
              <a:t>NS3</a:t>
            </a:r>
            <a:r>
              <a:rPr lang="zh-CN" altLang="en-US" dirty="0" smtClean="0"/>
              <a:t>的名字空间，这样比较方便。</a:t>
            </a:r>
            <a:endParaRPr lang="zh-CN" altLang="en-US" dirty="0"/>
          </a:p>
        </p:txBody>
      </p:sp>
      <p:sp>
        <p:nvSpPr>
          <p:cNvPr id="4" name="灯片编号占位符 3"/>
          <p:cNvSpPr>
            <a:spLocks noGrp="1"/>
          </p:cNvSpPr>
          <p:nvPr>
            <p:ph type="sldNum" sz="quarter" idx="10"/>
          </p:nvPr>
        </p:nvSpPr>
        <p:spPr/>
        <p:txBody>
          <a:bodyPr/>
          <a:lstStyle/>
          <a:p>
            <a:fld id="{13CB55EB-A3FF-46E7-869D-2C518B1E0F02}" type="slidenum">
              <a:rPr lang="zh-CN" altLang="en-US" smtClean="0"/>
              <a:t>12</a:t>
            </a:fld>
            <a:endParaRPr lang="zh-CN" altLang="en-US"/>
          </a:p>
        </p:txBody>
      </p:sp>
    </p:spTree>
    <p:extLst>
      <p:ext uri="{BB962C8B-B14F-4D97-AF65-F5344CB8AC3E}">
        <p14:creationId xmlns:p14="http://schemas.microsoft.com/office/powerpoint/2010/main" val="4121964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接下来是一些基础设置</a:t>
            </a:r>
            <a:endParaRPr lang="en-US" altLang="zh-CN" dirty="0" smtClean="0"/>
          </a:p>
          <a:p>
            <a:r>
              <a:rPr lang="en-US" altLang="zh-CN" dirty="0" smtClean="0"/>
              <a:t>16</a:t>
            </a:r>
            <a:r>
              <a:rPr lang="zh-CN" altLang="en-US" dirty="0" smtClean="0"/>
              <a:t>行是仿真时间分辨率的设置，这里使用的是默认最小的分辨率。</a:t>
            </a:r>
            <a:endParaRPr lang="en-US" altLang="zh-CN" dirty="0" smtClean="0"/>
          </a:p>
          <a:p>
            <a:r>
              <a:rPr lang="en-US" altLang="zh-CN" dirty="0" smtClean="0"/>
              <a:t>17</a:t>
            </a:r>
            <a:r>
              <a:rPr lang="zh-CN" altLang="en-US" dirty="0" smtClean="0"/>
              <a:t>和</a:t>
            </a:r>
            <a:r>
              <a:rPr lang="en-US" altLang="zh-CN" dirty="0" smtClean="0"/>
              <a:t>18</a:t>
            </a:r>
            <a:r>
              <a:rPr lang="zh-CN" altLang="en-US" dirty="0" smtClean="0"/>
              <a:t>行是日志等级设置。在这里设置好我们需要的日志等级后，我们可以更方便的进行输出，知道通信过程中都发生了什么事情。</a:t>
            </a:r>
            <a:endParaRPr lang="zh-CN" altLang="en-US" dirty="0"/>
          </a:p>
        </p:txBody>
      </p:sp>
      <p:sp>
        <p:nvSpPr>
          <p:cNvPr id="4" name="灯片编号占位符 3"/>
          <p:cNvSpPr>
            <a:spLocks noGrp="1"/>
          </p:cNvSpPr>
          <p:nvPr>
            <p:ph type="sldNum" sz="quarter" idx="10"/>
          </p:nvPr>
        </p:nvSpPr>
        <p:spPr/>
        <p:txBody>
          <a:bodyPr/>
          <a:lstStyle/>
          <a:p>
            <a:fld id="{13CB55EB-A3FF-46E7-869D-2C518B1E0F02}" type="slidenum">
              <a:rPr lang="zh-CN" altLang="en-US" smtClean="0"/>
              <a:t>13</a:t>
            </a:fld>
            <a:endParaRPr lang="zh-CN" altLang="en-US"/>
          </a:p>
        </p:txBody>
      </p:sp>
    </p:spTree>
    <p:extLst>
      <p:ext uri="{BB962C8B-B14F-4D97-AF65-F5344CB8AC3E}">
        <p14:creationId xmlns:p14="http://schemas.microsoft.com/office/powerpoint/2010/main" val="1392709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接下来来到仿真代码的主体</a:t>
            </a:r>
            <a:endParaRPr lang="en-US" altLang="zh-CN" dirty="0" smtClean="0"/>
          </a:p>
          <a:p>
            <a:endParaRPr lang="en-US" altLang="zh-CN" dirty="0" smtClean="0"/>
          </a:p>
          <a:p>
            <a:r>
              <a:rPr lang="zh-CN" altLang="en-US" dirty="0" smtClean="0"/>
              <a:t>首先我们建立</a:t>
            </a:r>
            <a:r>
              <a:rPr lang="en-US" altLang="zh-CN" dirty="0" smtClean="0"/>
              <a:t>Node</a:t>
            </a:r>
            <a:r>
              <a:rPr lang="zh-CN" altLang="en-US" dirty="0" smtClean="0"/>
              <a:t>（相当于裸机）。</a:t>
            </a:r>
            <a:endParaRPr lang="en-US" altLang="zh-CN" dirty="0" smtClean="0"/>
          </a:p>
          <a:p>
            <a:r>
              <a:rPr lang="zh-CN" altLang="en-US" dirty="0" smtClean="0"/>
              <a:t>创建</a:t>
            </a:r>
            <a:r>
              <a:rPr lang="en-US" altLang="zh-CN" dirty="0" smtClean="0"/>
              <a:t>Node</a:t>
            </a:r>
            <a:r>
              <a:rPr lang="zh-CN" altLang="en-US" dirty="0" smtClean="0"/>
              <a:t>时，我们利用</a:t>
            </a:r>
            <a:r>
              <a:rPr lang="en-US" altLang="zh-CN" dirty="0" smtClean="0"/>
              <a:t>Container</a:t>
            </a:r>
            <a:r>
              <a:rPr lang="zh-CN" altLang="en-US" dirty="0" smtClean="0"/>
              <a:t>类的方法进行创建。</a:t>
            </a:r>
            <a:endParaRPr lang="en-US" altLang="zh-CN" dirty="0" smtClean="0"/>
          </a:p>
          <a:p>
            <a:r>
              <a:rPr lang="zh-CN" altLang="en-US" dirty="0" smtClean="0"/>
              <a:t>首先是声明一个</a:t>
            </a:r>
            <a:r>
              <a:rPr lang="en-US" altLang="zh-CN" dirty="0" err="1" smtClean="0"/>
              <a:t>NodeContainer</a:t>
            </a:r>
            <a:r>
              <a:rPr lang="zh-CN" altLang="en-US" dirty="0" smtClean="0"/>
              <a:t>类型的变量，命名为</a:t>
            </a:r>
            <a:r>
              <a:rPr lang="en-US" altLang="zh-CN" dirty="0" smtClean="0"/>
              <a:t>nodes</a:t>
            </a:r>
            <a:r>
              <a:rPr lang="zh-CN" altLang="en-US" dirty="0" smtClean="0"/>
              <a:t>，之后利用</a:t>
            </a:r>
            <a:r>
              <a:rPr lang="en-US" altLang="zh-CN" dirty="0" err="1" smtClean="0"/>
              <a:t>NodeContainer</a:t>
            </a:r>
            <a:r>
              <a:rPr lang="zh-CN" altLang="en-US" dirty="0" smtClean="0"/>
              <a:t>的</a:t>
            </a:r>
            <a:r>
              <a:rPr lang="en-US" altLang="zh-CN" dirty="0" smtClean="0"/>
              <a:t>create</a:t>
            </a:r>
            <a:r>
              <a:rPr lang="zh-CN" altLang="en-US" dirty="0" smtClean="0"/>
              <a:t>方法创建我们需要的数目的</a:t>
            </a:r>
            <a:r>
              <a:rPr lang="en-US" altLang="zh-CN" dirty="0" smtClean="0"/>
              <a:t>Node</a:t>
            </a:r>
            <a:r>
              <a:rPr lang="zh-CN" altLang="en-US" dirty="0" smtClean="0"/>
              <a:t>。</a:t>
            </a:r>
            <a:endParaRPr lang="en-US" altLang="zh-CN" dirty="0" smtClean="0"/>
          </a:p>
          <a:p>
            <a:r>
              <a:rPr lang="zh-CN" altLang="en-US" dirty="0" smtClean="0"/>
              <a:t>这里我们就成功创建了两个</a:t>
            </a:r>
            <a:r>
              <a:rPr lang="en-US" altLang="zh-CN" dirty="0" smtClean="0"/>
              <a:t>Node</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3CB55EB-A3FF-46E7-869D-2C518B1E0F02}" type="slidenum">
              <a:rPr lang="zh-CN" altLang="en-US" smtClean="0"/>
              <a:t>14</a:t>
            </a:fld>
            <a:endParaRPr lang="zh-CN" altLang="en-US"/>
          </a:p>
        </p:txBody>
      </p:sp>
    </p:spTree>
    <p:extLst>
      <p:ext uri="{BB962C8B-B14F-4D97-AF65-F5344CB8AC3E}">
        <p14:creationId xmlns:p14="http://schemas.microsoft.com/office/powerpoint/2010/main" val="446209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建立好</a:t>
            </a:r>
            <a:r>
              <a:rPr lang="en-US" altLang="zh-CN" dirty="0" smtClean="0"/>
              <a:t>Node</a:t>
            </a:r>
            <a:r>
              <a:rPr lang="zh-CN" altLang="en-US" dirty="0" smtClean="0"/>
              <a:t>之后，下面进行网络相关的配置</a:t>
            </a:r>
            <a:endParaRPr lang="en-US" altLang="zh-CN" dirty="0" smtClean="0"/>
          </a:p>
          <a:p>
            <a:r>
              <a:rPr lang="en-US" altLang="zh-CN" dirty="0" smtClean="0"/>
              <a:t>23-25</a:t>
            </a:r>
            <a:r>
              <a:rPr lang="zh-CN" altLang="en-US" dirty="0" smtClean="0"/>
              <a:t>行，我们通过</a:t>
            </a:r>
            <a:r>
              <a:rPr lang="en-US" altLang="zh-CN" dirty="0" err="1" smtClean="0"/>
              <a:t>PointToPointHelper</a:t>
            </a:r>
            <a:r>
              <a:rPr lang="zh-CN" altLang="en-US" dirty="0" smtClean="0"/>
              <a:t>类的两个方法，设置了</a:t>
            </a:r>
            <a:r>
              <a:rPr lang="en-US" altLang="zh-CN" dirty="0" smtClean="0"/>
              <a:t>P2P</a:t>
            </a:r>
            <a:r>
              <a:rPr lang="zh-CN" altLang="en-US" dirty="0" smtClean="0"/>
              <a:t>网络的基本参数：速率与时延</a:t>
            </a:r>
            <a:endParaRPr lang="en-US" altLang="zh-CN" dirty="0" smtClean="0"/>
          </a:p>
          <a:p>
            <a:r>
              <a:rPr lang="zh-CN" altLang="en-US" dirty="0" smtClean="0"/>
              <a:t>设置好之后，我们在</a:t>
            </a:r>
            <a:r>
              <a:rPr lang="en-US" altLang="zh-CN" dirty="0" smtClean="0"/>
              <a:t>27-28</a:t>
            </a:r>
            <a:r>
              <a:rPr lang="zh-CN" altLang="en-US" dirty="0" smtClean="0"/>
              <a:t>行利用</a:t>
            </a:r>
            <a:r>
              <a:rPr lang="en-US" altLang="zh-CN" dirty="0" err="1" smtClean="0"/>
              <a:t>PointToPointHelper</a:t>
            </a:r>
            <a:r>
              <a:rPr lang="zh-CN" altLang="en-US" dirty="0" smtClean="0"/>
              <a:t>类的</a:t>
            </a:r>
            <a:r>
              <a:rPr lang="en-US" altLang="zh-CN" dirty="0" smtClean="0"/>
              <a:t>Install</a:t>
            </a:r>
            <a:r>
              <a:rPr lang="zh-CN" altLang="en-US" dirty="0" smtClean="0"/>
              <a:t>方法给上面的</a:t>
            </a:r>
            <a:r>
              <a:rPr lang="en-US" altLang="zh-CN" dirty="0" smtClean="0"/>
              <a:t>Node</a:t>
            </a:r>
            <a:r>
              <a:rPr lang="zh-CN" altLang="en-US" dirty="0" smtClean="0"/>
              <a:t>进行安装</a:t>
            </a:r>
            <a:r>
              <a:rPr lang="en-US" altLang="zh-CN" dirty="0" err="1" smtClean="0"/>
              <a:t>NetDevice</a:t>
            </a:r>
            <a:r>
              <a:rPr lang="zh-CN" altLang="en-US" dirty="0" smtClean="0"/>
              <a:t>（网卡），并返回一个</a:t>
            </a:r>
            <a:r>
              <a:rPr lang="en-US" altLang="zh-CN" dirty="0" err="1" smtClean="0"/>
              <a:t>NetDeviceContainer</a:t>
            </a:r>
            <a:r>
              <a:rPr lang="zh-CN" altLang="en-US" dirty="0" smtClean="0"/>
              <a:t>的对象。</a:t>
            </a:r>
            <a:endParaRPr lang="en-US" altLang="zh-CN" dirty="0" smtClean="0"/>
          </a:p>
          <a:p>
            <a:r>
              <a:rPr lang="zh-CN" altLang="en-US" dirty="0" smtClean="0"/>
              <a:t>安装好网卡后，我们需要安装协议栈，这里我们用到了</a:t>
            </a:r>
            <a:r>
              <a:rPr lang="en-US" altLang="zh-CN" dirty="0" err="1" smtClean="0"/>
              <a:t>InternetStackHelper</a:t>
            </a:r>
            <a:r>
              <a:rPr lang="zh-CN" altLang="en-US" dirty="0" smtClean="0"/>
              <a:t>类，和他的</a:t>
            </a:r>
            <a:r>
              <a:rPr lang="en-US" altLang="zh-CN" dirty="0" smtClean="0"/>
              <a:t>Install</a:t>
            </a:r>
            <a:r>
              <a:rPr lang="zh-CN" altLang="en-US" dirty="0" smtClean="0"/>
              <a:t>方法进行协议栈的安装。</a:t>
            </a:r>
            <a:endParaRPr lang="en-US" altLang="zh-CN" dirty="0" smtClean="0"/>
          </a:p>
          <a:p>
            <a:r>
              <a:rPr lang="zh-CN" altLang="en-US" dirty="0" smtClean="0"/>
              <a:t>安装好协议栈之后，我们需要分配一下</a:t>
            </a:r>
            <a:r>
              <a:rPr lang="en-US" altLang="zh-CN" dirty="0" smtClean="0"/>
              <a:t>IP</a:t>
            </a:r>
            <a:r>
              <a:rPr lang="zh-CN" altLang="en-US" dirty="0" smtClean="0"/>
              <a:t>地址：这里使用了</a:t>
            </a:r>
            <a:r>
              <a:rPr lang="en-US" altLang="zh-CN" dirty="0" smtClean="0"/>
              <a:t>Ipv4AddressHelper</a:t>
            </a:r>
            <a:r>
              <a:rPr lang="zh-CN" altLang="en-US" dirty="0" smtClean="0"/>
              <a:t>类的</a:t>
            </a:r>
            <a:r>
              <a:rPr lang="en-US" altLang="zh-CN" dirty="0" err="1" smtClean="0"/>
              <a:t>SetBase</a:t>
            </a:r>
            <a:r>
              <a:rPr lang="zh-CN" altLang="en-US" dirty="0" smtClean="0"/>
              <a:t>方法进行设置。两个参数分别是子网</a:t>
            </a:r>
            <a:r>
              <a:rPr lang="en-US" altLang="zh-CN" dirty="0" smtClean="0"/>
              <a:t>IP</a:t>
            </a:r>
            <a:r>
              <a:rPr lang="zh-CN" altLang="en-US" dirty="0" smtClean="0"/>
              <a:t>地址和子网掩码。</a:t>
            </a:r>
            <a:endParaRPr lang="en-US" altLang="zh-CN" dirty="0" smtClean="0"/>
          </a:p>
          <a:p>
            <a:r>
              <a:rPr lang="zh-CN" altLang="en-US" dirty="0" smtClean="0"/>
              <a:t>设置好之后，利用</a:t>
            </a:r>
            <a:r>
              <a:rPr lang="en-US" altLang="zh-CN" dirty="0" smtClean="0"/>
              <a:t>assign</a:t>
            </a:r>
            <a:r>
              <a:rPr lang="zh-CN" altLang="en-US" dirty="0" smtClean="0"/>
              <a:t>方法将</a:t>
            </a:r>
            <a:r>
              <a:rPr lang="en-US" altLang="zh-CN" dirty="0" smtClean="0"/>
              <a:t>IP</a:t>
            </a:r>
            <a:r>
              <a:rPr lang="zh-CN" altLang="en-US" dirty="0" smtClean="0"/>
              <a:t>地址分给装好网卡之后的设备。</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3CB55EB-A3FF-46E7-869D-2C518B1E0F02}" type="slidenum">
              <a:rPr lang="zh-CN" altLang="en-US" smtClean="0"/>
              <a:t>15</a:t>
            </a:fld>
            <a:endParaRPr lang="zh-CN" altLang="en-US"/>
          </a:p>
        </p:txBody>
      </p:sp>
    </p:spTree>
    <p:extLst>
      <p:ext uri="{BB962C8B-B14F-4D97-AF65-F5344CB8AC3E}">
        <p14:creationId xmlns:p14="http://schemas.microsoft.com/office/powerpoint/2010/main" val="2465282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安装好网卡、协议栈，分配好</a:t>
            </a:r>
            <a:r>
              <a:rPr lang="en-US" altLang="zh-CN" dirty="0" smtClean="0"/>
              <a:t>IP</a:t>
            </a:r>
            <a:r>
              <a:rPr lang="zh-CN" altLang="en-US" dirty="0" smtClean="0"/>
              <a:t>地址之后，一般来说我们的网络配置就基本完成了。接下来我们就可以进行软件的安装了。</a:t>
            </a:r>
            <a:endParaRPr lang="en-US" altLang="zh-CN" dirty="0" smtClean="0"/>
          </a:p>
          <a:p>
            <a:r>
              <a:rPr lang="zh-CN" altLang="en-US" dirty="0" smtClean="0"/>
              <a:t>首先我们安装服务器端。</a:t>
            </a:r>
            <a:endParaRPr lang="en-US" altLang="zh-CN" dirty="0" smtClean="0"/>
          </a:p>
          <a:p>
            <a:r>
              <a:rPr lang="zh-CN" altLang="en-US" dirty="0" smtClean="0"/>
              <a:t>与之前类似的，我们依然通过相应的</a:t>
            </a:r>
            <a:r>
              <a:rPr lang="en-US" altLang="zh-CN" dirty="0" smtClean="0"/>
              <a:t>Helper</a:t>
            </a:r>
            <a:r>
              <a:rPr lang="zh-CN" altLang="en-US" dirty="0" smtClean="0"/>
              <a:t>方法进行安装。在这里由于我们是仿真</a:t>
            </a:r>
            <a:r>
              <a:rPr lang="en-US" altLang="zh-CN" dirty="0" smtClean="0"/>
              <a:t>UDP</a:t>
            </a:r>
            <a:r>
              <a:rPr lang="zh-CN" altLang="en-US" dirty="0" smtClean="0"/>
              <a:t>通信的应用，我们就使用</a:t>
            </a:r>
            <a:r>
              <a:rPr lang="en-US" altLang="zh-CN" dirty="0" err="1" smtClean="0"/>
              <a:t>UdpEchoServerHelper</a:t>
            </a:r>
            <a:r>
              <a:rPr lang="zh-CN" altLang="en-US" dirty="0" smtClean="0"/>
              <a:t>来进行安装。安装的时候需要传入一个端口号，这里我们使用</a:t>
            </a:r>
            <a:r>
              <a:rPr lang="en-US" altLang="zh-CN" dirty="0" smtClean="0"/>
              <a:t>9</a:t>
            </a:r>
            <a:r>
              <a:rPr lang="zh-CN" altLang="en-US" dirty="0" smtClean="0"/>
              <a:t>作为端口号。</a:t>
            </a:r>
            <a:endParaRPr lang="en-US" altLang="zh-CN" dirty="0" smtClean="0"/>
          </a:p>
          <a:p>
            <a:r>
              <a:rPr lang="zh-CN" altLang="en-US" dirty="0" smtClean="0"/>
              <a:t>在接下来的三行，我们利用</a:t>
            </a:r>
            <a:r>
              <a:rPr lang="en-US" altLang="zh-CN" dirty="0" err="1" smtClean="0"/>
              <a:t>UdpEchoServerHelper</a:t>
            </a:r>
            <a:r>
              <a:rPr lang="zh-CN" altLang="en-US" dirty="0" smtClean="0"/>
              <a:t>的</a:t>
            </a:r>
            <a:r>
              <a:rPr lang="en-US" altLang="zh-CN" dirty="0" smtClean="0"/>
              <a:t>Install</a:t>
            </a:r>
            <a:r>
              <a:rPr lang="zh-CN" altLang="en-US" dirty="0" smtClean="0"/>
              <a:t>方法，把第二个</a:t>
            </a:r>
            <a:r>
              <a:rPr lang="en-US" altLang="zh-CN" dirty="0" smtClean="0"/>
              <a:t>Node</a:t>
            </a:r>
            <a:r>
              <a:rPr lang="zh-CN" altLang="en-US" dirty="0" smtClean="0"/>
              <a:t>（索引值为</a:t>
            </a:r>
            <a:r>
              <a:rPr lang="en-US" altLang="zh-CN" dirty="0" smtClean="0"/>
              <a:t>1</a:t>
            </a:r>
            <a:r>
              <a:rPr lang="zh-CN" altLang="en-US" dirty="0" smtClean="0"/>
              <a:t>）作为</a:t>
            </a:r>
            <a:r>
              <a:rPr lang="en-US" altLang="zh-CN" dirty="0" smtClean="0"/>
              <a:t>server</a:t>
            </a:r>
            <a:r>
              <a:rPr lang="zh-CN" altLang="en-US" dirty="0" smtClean="0"/>
              <a:t>安装相应的</a:t>
            </a:r>
            <a:r>
              <a:rPr lang="en-US" altLang="zh-CN" dirty="0" smtClean="0"/>
              <a:t>application</a:t>
            </a:r>
            <a:r>
              <a:rPr lang="zh-CN" altLang="en-US" dirty="0" smtClean="0"/>
              <a:t>，并设置好</a:t>
            </a:r>
            <a:r>
              <a:rPr lang="en-US" altLang="zh-CN" dirty="0" smtClean="0"/>
              <a:t>server</a:t>
            </a:r>
            <a:r>
              <a:rPr lang="zh-CN" altLang="en-US" dirty="0" smtClean="0"/>
              <a:t>开启与停止的时间。</a:t>
            </a:r>
            <a:endParaRPr lang="en-US" altLang="zh-CN" dirty="0" smtClean="0"/>
          </a:p>
          <a:p>
            <a:r>
              <a:rPr lang="zh-CN" altLang="en-US" dirty="0" smtClean="0"/>
              <a:t>其中，</a:t>
            </a:r>
            <a:r>
              <a:rPr lang="en-US" altLang="zh-CN" dirty="0" err="1" smtClean="0"/>
              <a:t>UdpEchoServerHelper</a:t>
            </a:r>
            <a:r>
              <a:rPr lang="zh-CN" altLang="en-US" dirty="0" smtClean="0"/>
              <a:t>的</a:t>
            </a:r>
            <a:r>
              <a:rPr lang="en-US" altLang="zh-CN" dirty="0" smtClean="0"/>
              <a:t>Install</a:t>
            </a:r>
            <a:r>
              <a:rPr lang="zh-CN" altLang="en-US" dirty="0" smtClean="0"/>
              <a:t>方法接收一个指向</a:t>
            </a:r>
            <a:r>
              <a:rPr lang="en-US" altLang="zh-CN" dirty="0" smtClean="0"/>
              <a:t>Node</a:t>
            </a:r>
            <a:r>
              <a:rPr lang="zh-CN" altLang="en-US" dirty="0" smtClean="0"/>
              <a:t>的指针，并把指针指向的</a:t>
            </a:r>
            <a:r>
              <a:rPr lang="en-US" altLang="zh-CN" dirty="0" smtClean="0"/>
              <a:t>Node</a:t>
            </a:r>
            <a:r>
              <a:rPr lang="zh-CN" altLang="en-US" dirty="0" smtClean="0"/>
              <a:t>进行相应的安装。</a:t>
            </a:r>
            <a:r>
              <a:rPr lang="en-US" altLang="zh-CN" dirty="0" err="1" smtClean="0"/>
              <a:t>Nodes.get</a:t>
            </a:r>
            <a:r>
              <a:rPr lang="zh-CN" altLang="en-US" dirty="0" smtClean="0"/>
              <a:t>方法会返回这个指针。</a:t>
            </a:r>
            <a:endParaRPr lang="en-US" altLang="zh-CN" dirty="0" smtClean="0"/>
          </a:p>
          <a:p>
            <a:r>
              <a:rPr lang="zh-CN" altLang="en-US" dirty="0" smtClean="0"/>
              <a:t>类似的，我们声明一个</a:t>
            </a:r>
            <a:r>
              <a:rPr lang="en-US" altLang="zh-CN" dirty="0" err="1" smtClean="0"/>
              <a:t>UdpEchoClientHelper</a:t>
            </a:r>
            <a:r>
              <a:rPr lang="zh-CN" altLang="en-US" dirty="0" smtClean="0"/>
              <a:t>变量，并作相应的设置， 设置好之后利用</a:t>
            </a:r>
            <a:r>
              <a:rPr lang="en-US" altLang="zh-CN" dirty="0" err="1" smtClean="0"/>
              <a:t>ApplicationContainer</a:t>
            </a:r>
            <a:r>
              <a:rPr lang="zh-CN" altLang="en-US" dirty="0" smtClean="0"/>
              <a:t>进行安装：</a:t>
            </a:r>
            <a:endParaRPr lang="en-US" altLang="zh-CN" dirty="0" smtClean="0"/>
          </a:p>
          <a:p>
            <a:r>
              <a:rPr lang="zh-CN" altLang="en-US" dirty="0" smtClean="0"/>
              <a:t>具体来说，我们先声明一个</a:t>
            </a:r>
            <a:r>
              <a:rPr lang="en-US" altLang="zh-CN" dirty="0" err="1" smtClean="0"/>
              <a:t>UdpEchoClientHelper</a:t>
            </a:r>
            <a:r>
              <a:rPr lang="zh-CN" altLang="en-US" dirty="0" smtClean="0"/>
              <a:t>变量，并说明一下</a:t>
            </a:r>
            <a:r>
              <a:rPr lang="en-US" altLang="zh-CN" dirty="0" smtClean="0"/>
              <a:t>server</a:t>
            </a:r>
            <a:r>
              <a:rPr lang="zh-CN" altLang="en-US" dirty="0" smtClean="0"/>
              <a:t>的</a:t>
            </a:r>
            <a:r>
              <a:rPr lang="en-US" altLang="zh-CN" dirty="0" smtClean="0"/>
              <a:t>IP</a:t>
            </a:r>
            <a:r>
              <a:rPr lang="zh-CN" altLang="en-US" dirty="0" smtClean="0"/>
              <a:t>地址与端口号，得到</a:t>
            </a:r>
            <a:r>
              <a:rPr lang="en-US" altLang="zh-CN" dirty="0" err="1" smtClean="0"/>
              <a:t>echoClient</a:t>
            </a:r>
            <a:r>
              <a:rPr lang="zh-CN" altLang="en-US" dirty="0" smtClean="0"/>
              <a:t>，之后分别设置仿真中的最大包数，包与包之间的间隔，以及包的大小。</a:t>
            </a:r>
            <a:endParaRPr lang="en-US" altLang="zh-CN" dirty="0" smtClean="0"/>
          </a:p>
          <a:p>
            <a:r>
              <a:rPr lang="en-US" altLang="zh-CN" dirty="0" smtClean="0"/>
              <a:t>Helper</a:t>
            </a:r>
            <a:r>
              <a:rPr lang="zh-CN" altLang="en-US" dirty="0" smtClean="0"/>
              <a:t>变量建立晚后，我们就进行安装，安装在第</a:t>
            </a:r>
            <a:r>
              <a:rPr lang="en-US" altLang="zh-CN" dirty="0" smtClean="0"/>
              <a:t>1</a:t>
            </a:r>
            <a:r>
              <a:rPr lang="zh-CN" altLang="en-US" dirty="0" smtClean="0"/>
              <a:t>个</a:t>
            </a:r>
            <a:r>
              <a:rPr lang="en-US" altLang="zh-CN" dirty="0" smtClean="0"/>
              <a:t>Node</a:t>
            </a:r>
            <a:r>
              <a:rPr lang="zh-CN" altLang="en-US" dirty="0" smtClean="0"/>
              <a:t>上（索引值为</a:t>
            </a:r>
            <a:r>
              <a:rPr lang="en-US" altLang="zh-CN" dirty="0" smtClean="0"/>
              <a:t>0</a:t>
            </a:r>
            <a:r>
              <a:rPr lang="zh-CN" altLang="en-US" dirty="0" smtClean="0"/>
              <a:t>），安装好之后也设置好开始于结束的时间。</a:t>
            </a:r>
            <a:endParaRPr lang="zh-CN" altLang="en-US" dirty="0"/>
          </a:p>
        </p:txBody>
      </p:sp>
      <p:sp>
        <p:nvSpPr>
          <p:cNvPr id="4" name="灯片编号占位符 3"/>
          <p:cNvSpPr>
            <a:spLocks noGrp="1"/>
          </p:cNvSpPr>
          <p:nvPr>
            <p:ph type="sldNum" sz="quarter" idx="10"/>
          </p:nvPr>
        </p:nvSpPr>
        <p:spPr/>
        <p:txBody>
          <a:bodyPr/>
          <a:lstStyle/>
          <a:p>
            <a:fld id="{13CB55EB-A3FF-46E7-869D-2C518B1E0F02}" type="slidenum">
              <a:rPr lang="zh-CN" altLang="en-US" smtClean="0"/>
              <a:t>16</a:t>
            </a:fld>
            <a:endParaRPr lang="zh-CN" altLang="en-US"/>
          </a:p>
        </p:txBody>
      </p:sp>
    </p:spTree>
    <p:extLst>
      <p:ext uri="{BB962C8B-B14F-4D97-AF65-F5344CB8AC3E}">
        <p14:creationId xmlns:p14="http://schemas.microsoft.com/office/powerpoint/2010/main" val="1301348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以上这些完成之后，我们就可以直接进行仿真了</a:t>
            </a:r>
            <a:endParaRPr lang="en-US" altLang="zh-CN" dirty="0" smtClean="0"/>
          </a:p>
          <a:p>
            <a:r>
              <a:rPr lang="zh-CN" altLang="en-US" dirty="0" smtClean="0"/>
              <a:t>先利用</a:t>
            </a:r>
            <a:r>
              <a:rPr lang="en-US" altLang="zh-CN" dirty="0" smtClean="0"/>
              <a:t>run</a:t>
            </a:r>
            <a:r>
              <a:rPr lang="zh-CN" altLang="en-US" dirty="0" smtClean="0"/>
              <a:t>方法开启仿真，之后再利用</a:t>
            </a:r>
            <a:r>
              <a:rPr lang="en-US" altLang="zh-CN" dirty="0" err="1" smtClean="0"/>
              <a:t>destory</a:t>
            </a:r>
            <a:r>
              <a:rPr lang="zh-CN" altLang="en-US" dirty="0" smtClean="0"/>
              <a:t>方法结束仿真。</a:t>
            </a:r>
            <a:endParaRPr lang="zh-CN" altLang="en-US" dirty="0"/>
          </a:p>
        </p:txBody>
      </p:sp>
      <p:sp>
        <p:nvSpPr>
          <p:cNvPr id="4" name="灯片编号占位符 3"/>
          <p:cNvSpPr>
            <a:spLocks noGrp="1"/>
          </p:cNvSpPr>
          <p:nvPr>
            <p:ph type="sldNum" sz="quarter" idx="10"/>
          </p:nvPr>
        </p:nvSpPr>
        <p:spPr/>
        <p:txBody>
          <a:bodyPr/>
          <a:lstStyle/>
          <a:p>
            <a:fld id="{13CB55EB-A3FF-46E7-869D-2C518B1E0F02}" type="slidenum">
              <a:rPr lang="zh-CN" altLang="en-US" smtClean="0"/>
              <a:t>17</a:t>
            </a:fld>
            <a:endParaRPr lang="zh-CN" altLang="en-US"/>
          </a:p>
        </p:txBody>
      </p:sp>
    </p:spTree>
    <p:extLst>
      <p:ext uri="{BB962C8B-B14F-4D97-AF65-F5344CB8AC3E}">
        <p14:creationId xmlns:p14="http://schemas.microsoft.com/office/powerpoint/2010/main" val="1212494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代码写完之后，我们就可以进行跑代码了。</a:t>
            </a:r>
            <a:endParaRPr lang="en-US" altLang="zh-CN" dirty="0" smtClean="0"/>
          </a:p>
          <a:p>
            <a:r>
              <a:rPr lang="zh-CN" altLang="en-US" dirty="0" smtClean="0"/>
              <a:t>我们需要先使用</a:t>
            </a:r>
            <a:r>
              <a:rPr lang="en-US" altLang="zh-CN" dirty="0" err="1" smtClean="0"/>
              <a:t>waf</a:t>
            </a:r>
            <a:r>
              <a:rPr lang="zh-CN" altLang="en-US" dirty="0" smtClean="0"/>
              <a:t>进行编译</a:t>
            </a:r>
            <a:endParaRPr lang="en-US" altLang="zh-CN" dirty="0" smtClean="0"/>
          </a:p>
          <a:p>
            <a:r>
              <a:rPr lang="zh-CN" altLang="en-US" dirty="0" smtClean="0"/>
              <a:t>编译好之后再使用</a:t>
            </a:r>
            <a:r>
              <a:rPr lang="en-US" altLang="zh-CN" dirty="0" err="1" smtClean="0"/>
              <a:t>waf</a:t>
            </a:r>
            <a:r>
              <a:rPr lang="en-US" altLang="zh-CN" dirty="0" smtClean="0"/>
              <a:t>—run</a:t>
            </a:r>
            <a:r>
              <a:rPr lang="zh-CN" altLang="en-US" dirty="0" smtClean="0"/>
              <a:t>进行运行。</a:t>
            </a:r>
            <a:endParaRPr lang="en-US" altLang="zh-CN" dirty="0" smtClean="0"/>
          </a:p>
          <a:p>
            <a:r>
              <a:rPr lang="zh-CN" altLang="en-US" dirty="0" smtClean="0"/>
              <a:t>最终得到的运行效果是这样的。</a:t>
            </a:r>
            <a:endParaRPr lang="zh-CN" altLang="en-US" dirty="0"/>
          </a:p>
        </p:txBody>
      </p:sp>
      <p:sp>
        <p:nvSpPr>
          <p:cNvPr id="4" name="灯片编号占位符 3"/>
          <p:cNvSpPr>
            <a:spLocks noGrp="1"/>
          </p:cNvSpPr>
          <p:nvPr>
            <p:ph type="sldNum" sz="quarter" idx="10"/>
          </p:nvPr>
        </p:nvSpPr>
        <p:spPr/>
        <p:txBody>
          <a:bodyPr/>
          <a:lstStyle/>
          <a:p>
            <a:fld id="{13CB55EB-A3FF-46E7-869D-2C518B1E0F02}" type="slidenum">
              <a:rPr lang="zh-CN" altLang="en-US" smtClean="0"/>
              <a:t>18</a:t>
            </a:fld>
            <a:endParaRPr lang="zh-CN" altLang="en-US"/>
          </a:p>
        </p:txBody>
      </p:sp>
    </p:spTree>
    <p:extLst>
      <p:ext uri="{BB962C8B-B14F-4D97-AF65-F5344CB8AC3E}">
        <p14:creationId xmlns:p14="http://schemas.microsoft.com/office/powerpoint/2010/main" val="1972551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3CB55EB-A3FF-46E7-869D-2C518B1E0F02}" type="slidenum">
              <a:rPr lang="zh-CN" altLang="en-US" smtClean="0"/>
              <a:t>2</a:t>
            </a:fld>
            <a:endParaRPr lang="zh-CN" altLang="en-US"/>
          </a:p>
        </p:txBody>
      </p:sp>
    </p:spTree>
    <p:extLst>
      <p:ext uri="{BB962C8B-B14F-4D97-AF65-F5344CB8AC3E}">
        <p14:creationId xmlns:p14="http://schemas.microsoft.com/office/powerpoint/2010/main" val="2247418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为了让大家习惯</a:t>
            </a:r>
            <a:r>
              <a:rPr lang="en-US" altLang="zh-CN" dirty="0" smtClean="0"/>
              <a:t>Linux</a:t>
            </a:r>
            <a:r>
              <a:rPr lang="zh-CN" altLang="en-US" dirty="0" smtClean="0"/>
              <a:t>环境和</a:t>
            </a:r>
            <a:r>
              <a:rPr lang="en-US" altLang="zh-CN" dirty="0" smtClean="0"/>
              <a:t>NS3</a:t>
            </a:r>
            <a:r>
              <a:rPr lang="zh-CN" altLang="en-US" dirty="0" smtClean="0"/>
              <a:t>软件，同时也方便同学们在课后自主学习，这里先给大家讲一下实验需要做的一些前期准备。</a:t>
            </a:r>
            <a:endParaRPr lang="en-US" altLang="zh-CN" dirty="0" smtClean="0"/>
          </a:p>
          <a:p>
            <a:r>
              <a:rPr lang="zh-CN" altLang="en-US" dirty="0" smtClean="0"/>
              <a:t>我们这个实验使用的工具是</a:t>
            </a:r>
            <a:r>
              <a:rPr lang="en-US" altLang="zh-CN" dirty="0" smtClean="0"/>
              <a:t>NS3</a:t>
            </a:r>
            <a:r>
              <a:rPr lang="zh-CN" altLang="en-US" dirty="0" smtClean="0"/>
              <a:t>，是一个很强大的网络仿真工具。这个工具需要运行在</a:t>
            </a:r>
            <a:r>
              <a:rPr lang="en-US" altLang="zh-CN" dirty="0" smtClean="0"/>
              <a:t>Linux</a:t>
            </a:r>
            <a:r>
              <a:rPr lang="zh-CN" altLang="en-US" dirty="0" smtClean="0"/>
              <a:t>系统上，所以对于一般的单系统的</a:t>
            </a:r>
            <a:r>
              <a:rPr lang="en-US" altLang="zh-CN" dirty="0" smtClean="0"/>
              <a:t>windows</a:t>
            </a:r>
            <a:r>
              <a:rPr lang="zh-CN" altLang="en-US" dirty="0" smtClean="0"/>
              <a:t>电脑来说，需要先安装虚拟机，在虚拟机上运行</a:t>
            </a:r>
            <a:r>
              <a:rPr lang="en-US" altLang="zh-CN" dirty="0" smtClean="0"/>
              <a:t>Linux</a:t>
            </a:r>
            <a:r>
              <a:rPr lang="zh-CN" altLang="en-US" dirty="0" smtClean="0"/>
              <a:t>系统，才能使用</a:t>
            </a:r>
            <a:r>
              <a:rPr lang="en-US" altLang="zh-CN" dirty="0" smtClean="0"/>
              <a:t>NS3</a:t>
            </a:r>
            <a:r>
              <a:rPr lang="zh-CN" altLang="en-US" dirty="0" smtClean="0"/>
              <a:t>。</a:t>
            </a:r>
            <a:endParaRPr lang="en-US" altLang="zh-CN" dirty="0" smtClean="0"/>
          </a:p>
          <a:p>
            <a:r>
              <a:rPr lang="zh-CN" altLang="en-US" dirty="0" smtClean="0"/>
              <a:t>这里以</a:t>
            </a:r>
            <a:r>
              <a:rPr lang="en-US" altLang="zh-CN" dirty="0" smtClean="0"/>
              <a:t>Windows</a:t>
            </a:r>
            <a:r>
              <a:rPr lang="zh-CN" altLang="en-US" dirty="0" smtClean="0"/>
              <a:t>系统为例，说一下基本的安装方法。</a:t>
            </a:r>
            <a:endParaRPr lang="en-US" altLang="zh-CN" dirty="0" smtClean="0"/>
          </a:p>
          <a:p>
            <a:r>
              <a:rPr lang="zh-CN" altLang="en-US" dirty="0" smtClean="0"/>
              <a:t>首先安装虚拟机软件，这里使用的是</a:t>
            </a:r>
            <a:r>
              <a:rPr lang="en-US" altLang="zh-CN" dirty="0" smtClean="0"/>
              <a:t>virtual box</a:t>
            </a:r>
            <a:r>
              <a:rPr lang="zh-CN" altLang="en-US" dirty="0" smtClean="0"/>
              <a:t>，同学自己也可以使用</a:t>
            </a:r>
            <a:r>
              <a:rPr lang="en-US" altLang="zh-CN" dirty="0" err="1" smtClean="0"/>
              <a:t>vmware</a:t>
            </a:r>
            <a:r>
              <a:rPr lang="zh-CN" altLang="en-US" dirty="0" smtClean="0"/>
              <a:t>，操作起来都差不多。安装链接是这个。</a:t>
            </a:r>
            <a:endParaRPr lang="en-US" altLang="zh-CN" dirty="0" smtClean="0"/>
          </a:p>
          <a:p>
            <a:r>
              <a:rPr lang="zh-CN" altLang="en-US" dirty="0" smtClean="0"/>
              <a:t>虚拟机安装好之后，安装</a:t>
            </a:r>
            <a:r>
              <a:rPr lang="en-US" altLang="zh-CN" dirty="0" smtClean="0"/>
              <a:t>Linux</a:t>
            </a:r>
            <a:r>
              <a:rPr lang="zh-CN" altLang="en-US" dirty="0" smtClean="0"/>
              <a:t>操作系统。</a:t>
            </a:r>
            <a:r>
              <a:rPr lang="en-US" altLang="zh-CN" dirty="0" smtClean="0"/>
              <a:t>Linux</a:t>
            </a:r>
            <a:r>
              <a:rPr lang="zh-CN" altLang="en-US" dirty="0" smtClean="0"/>
              <a:t>有很多发行版，这里我们使用的是</a:t>
            </a:r>
            <a:r>
              <a:rPr lang="en-US" altLang="zh-CN" dirty="0" smtClean="0"/>
              <a:t>Ubuntu</a:t>
            </a:r>
            <a:r>
              <a:rPr lang="zh-CN" altLang="en-US" dirty="0" smtClean="0"/>
              <a:t>。</a:t>
            </a:r>
            <a:endParaRPr lang="en-US" altLang="zh-CN" dirty="0" smtClean="0"/>
          </a:p>
          <a:p>
            <a:r>
              <a:rPr lang="en-US" altLang="zh-CN" dirty="0" smtClean="0"/>
              <a:t>Ubuntu</a:t>
            </a:r>
            <a:r>
              <a:rPr lang="zh-CN" altLang="en-US" dirty="0" smtClean="0"/>
              <a:t>利用镜像源下载会快一些，中科大的镜像源的链接是这个。</a:t>
            </a:r>
            <a:endParaRPr lang="en-US" altLang="zh-CN" dirty="0" smtClean="0"/>
          </a:p>
          <a:p>
            <a:r>
              <a:rPr lang="zh-CN" altLang="en-US" dirty="0" smtClean="0"/>
              <a:t>在安装</a:t>
            </a:r>
            <a:r>
              <a:rPr lang="en-US" altLang="zh-CN" dirty="0" smtClean="0"/>
              <a:t>Ubuntu</a:t>
            </a:r>
            <a:r>
              <a:rPr lang="zh-CN" altLang="en-US" dirty="0" smtClean="0"/>
              <a:t>的时候，大家就按照流程指引走就可以了，需要注意的一点是，给虚拟机内系统配置内存的时候，除了大于等于</a:t>
            </a:r>
            <a:r>
              <a:rPr lang="en-US" altLang="zh-CN" dirty="0" smtClean="0"/>
              <a:t>2GB</a:t>
            </a:r>
            <a:r>
              <a:rPr lang="zh-CN" altLang="en-US" dirty="0" smtClean="0"/>
              <a:t>之外，也建议小于</a:t>
            </a:r>
            <a:r>
              <a:rPr lang="en-US" altLang="zh-CN" dirty="0" smtClean="0"/>
              <a:t>1/2</a:t>
            </a:r>
            <a:r>
              <a:rPr lang="zh-CN" altLang="en-US" dirty="0" smtClean="0"/>
              <a:t>的物理内存。</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3CB55EB-A3FF-46E7-869D-2C518B1E0F02}" type="slidenum">
              <a:rPr lang="zh-CN" altLang="en-US" smtClean="0"/>
              <a:t>3</a:t>
            </a:fld>
            <a:endParaRPr lang="zh-CN" altLang="en-US"/>
          </a:p>
        </p:txBody>
      </p:sp>
    </p:spTree>
    <p:extLst>
      <p:ext uri="{BB962C8B-B14F-4D97-AF65-F5344CB8AC3E}">
        <p14:creationId xmlns:p14="http://schemas.microsoft.com/office/powerpoint/2010/main" val="3800203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安装好</a:t>
            </a:r>
            <a:r>
              <a:rPr lang="en-US" altLang="zh-CN" dirty="0" smtClean="0"/>
              <a:t>Ubuntu</a:t>
            </a:r>
            <a:r>
              <a:rPr lang="zh-CN" altLang="en-US" dirty="0" smtClean="0"/>
              <a:t>之后，我们需要进行一些设置。最重要的就是共享粘贴板的设置。</a:t>
            </a:r>
            <a:endParaRPr lang="en-US" altLang="zh-CN" dirty="0" smtClean="0"/>
          </a:p>
          <a:p>
            <a:r>
              <a:rPr lang="zh-CN" altLang="en-US" dirty="0" smtClean="0"/>
              <a:t>我们按照上面的步骤安装好之后，物理机系统和虚拟机系统之间的粘贴板是隔离的，也就是说，你在</a:t>
            </a:r>
            <a:r>
              <a:rPr lang="en-US" altLang="zh-CN" dirty="0" smtClean="0"/>
              <a:t>windows</a:t>
            </a:r>
            <a:r>
              <a:rPr lang="zh-CN" altLang="en-US" dirty="0" smtClean="0"/>
              <a:t>下复制好的东西，不能直接在</a:t>
            </a:r>
            <a:r>
              <a:rPr lang="en-US" altLang="zh-CN" dirty="0" smtClean="0"/>
              <a:t>Ubuntu</a:t>
            </a:r>
            <a:r>
              <a:rPr lang="zh-CN" altLang="en-US" dirty="0" smtClean="0"/>
              <a:t>下直接粘贴。</a:t>
            </a:r>
            <a:endParaRPr lang="en-US" altLang="zh-CN" dirty="0" smtClean="0"/>
          </a:p>
          <a:p>
            <a:r>
              <a:rPr lang="zh-CN" altLang="en-US" dirty="0" smtClean="0"/>
              <a:t>为了方便我们在不同系统之间进行操作，我们需要进行共享粘贴板的设置。</a:t>
            </a:r>
            <a:endParaRPr lang="en-US" altLang="zh-CN" dirty="0" smtClean="0"/>
          </a:p>
          <a:p>
            <a:r>
              <a:rPr lang="zh-CN" altLang="en-US" dirty="0" smtClean="0"/>
              <a:t>具体的见这个链接即可。其中，链接里面像这两张图的设置只能在虚拟机关机的时候才能选择，大家设置的时候注意一下。</a:t>
            </a:r>
            <a:endParaRPr lang="zh-CN" altLang="en-US" dirty="0"/>
          </a:p>
        </p:txBody>
      </p:sp>
      <p:sp>
        <p:nvSpPr>
          <p:cNvPr id="4" name="灯片编号占位符 3"/>
          <p:cNvSpPr>
            <a:spLocks noGrp="1"/>
          </p:cNvSpPr>
          <p:nvPr>
            <p:ph type="sldNum" sz="quarter" idx="10"/>
          </p:nvPr>
        </p:nvSpPr>
        <p:spPr/>
        <p:txBody>
          <a:bodyPr/>
          <a:lstStyle/>
          <a:p>
            <a:fld id="{13CB55EB-A3FF-46E7-869D-2C518B1E0F02}" type="slidenum">
              <a:rPr lang="zh-CN" altLang="en-US" smtClean="0"/>
              <a:t>4</a:t>
            </a:fld>
            <a:endParaRPr lang="zh-CN" altLang="en-US"/>
          </a:p>
        </p:txBody>
      </p:sp>
    </p:spTree>
    <p:extLst>
      <p:ext uri="{BB962C8B-B14F-4D97-AF65-F5344CB8AC3E}">
        <p14:creationId xmlns:p14="http://schemas.microsoft.com/office/powerpoint/2010/main" val="3875342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安装好</a:t>
            </a:r>
            <a:r>
              <a:rPr lang="en-US" altLang="zh-CN" dirty="0" smtClean="0"/>
              <a:t>Ubuntu</a:t>
            </a:r>
            <a:r>
              <a:rPr lang="zh-CN" altLang="en-US" dirty="0" smtClean="0"/>
              <a:t>之后，我们需要开始安装</a:t>
            </a:r>
            <a:r>
              <a:rPr lang="en-US" altLang="zh-CN" dirty="0" smtClean="0"/>
              <a:t>NS3</a:t>
            </a:r>
            <a:r>
              <a:rPr lang="zh-CN" altLang="en-US" dirty="0" smtClean="0"/>
              <a:t>。</a:t>
            </a:r>
            <a:endParaRPr lang="en-US" altLang="zh-CN" dirty="0" smtClean="0"/>
          </a:p>
          <a:p>
            <a:r>
              <a:rPr lang="zh-CN" altLang="en-US" dirty="0" smtClean="0"/>
              <a:t>具体的安装步骤在这个链接里说的很清楚，大家可以参考这个链接进行安装。</a:t>
            </a:r>
            <a:endParaRPr lang="en-US" altLang="zh-CN" dirty="0" smtClean="0"/>
          </a:p>
          <a:p>
            <a:r>
              <a:rPr lang="zh-CN" altLang="en-US" dirty="0" smtClean="0"/>
              <a:t>安装好后，需要运行</a:t>
            </a:r>
            <a:r>
              <a:rPr lang="en-US" altLang="zh-CN" dirty="0" smtClean="0"/>
              <a:t>build.py</a:t>
            </a:r>
            <a:r>
              <a:rPr lang="zh-CN" altLang="en-US" dirty="0" smtClean="0"/>
              <a:t>进行验证。如果</a:t>
            </a:r>
            <a:r>
              <a:rPr lang="en-US" altLang="zh-CN" dirty="0" smtClean="0"/>
              <a:t>build.py</a:t>
            </a:r>
            <a:r>
              <a:rPr lang="zh-CN" altLang="en-US" dirty="0" smtClean="0"/>
              <a:t>运行时报错，有可能是虚拟机内存分配过小导致的。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3CB55EB-A3FF-46E7-869D-2C518B1E0F02}" type="slidenum">
              <a:rPr lang="zh-CN" altLang="en-US" smtClean="0"/>
              <a:t>5</a:t>
            </a:fld>
            <a:endParaRPr lang="zh-CN" altLang="en-US"/>
          </a:p>
        </p:txBody>
      </p:sp>
    </p:spTree>
    <p:extLst>
      <p:ext uri="{BB962C8B-B14F-4D97-AF65-F5344CB8AC3E}">
        <p14:creationId xmlns:p14="http://schemas.microsoft.com/office/powerpoint/2010/main" val="2004605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安装等准备工作就简单说这些，下面我们来看一下基础知识部分。</a:t>
            </a:r>
            <a:endParaRPr lang="zh-CN" altLang="en-US" dirty="0"/>
          </a:p>
        </p:txBody>
      </p:sp>
      <p:sp>
        <p:nvSpPr>
          <p:cNvPr id="4" name="灯片编号占位符 3"/>
          <p:cNvSpPr>
            <a:spLocks noGrp="1"/>
          </p:cNvSpPr>
          <p:nvPr>
            <p:ph type="sldNum" sz="quarter" idx="10"/>
          </p:nvPr>
        </p:nvSpPr>
        <p:spPr/>
        <p:txBody>
          <a:bodyPr/>
          <a:lstStyle/>
          <a:p>
            <a:fld id="{13CB55EB-A3FF-46E7-869D-2C518B1E0F02}" type="slidenum">
              <a:rPr lang="zh-CN" altLang="en-US" smtClean="0"/>
              <a:t>6</a:t>
            </a:fld>
            <a:endParaRPr lang="zh-CN" altLang="en-US"/>
          </a:p>
        </p:txBody>
      </p:sp>
    </p:spTree>
    <p:extLst>
      <p:ext uri="{BB962C8B-B14F-4D97-AF65-F5344CB8AC3E}">
        <p14:creationId xmlns:p14="http://schemas.microsoft.com/office/powerpoint/2010/main" val="3460997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NS3</a:t>
            </a:r>
            <a:r>
              <a:rPr lang="zh-CN" altLang="en-US" dirty="0" smtClean="0"/>
              <a:t>进行仿真的时候，用的编程语言是</a:t>
            </a:r>
            <a:r>
              <a:rPr lang="en-US" altLang="zh-CN" dirty="0" smtClean="0"/>
              <a:t>C++</a:t>
            </a:r>
            <a:r>
              <a:rPr lang="zh-CN" altLang="en-US" dirty="0" smtClean="0"/>
              <a:t>。这里先讲一下</a:t>
            </a:r>
            <a:r>
              <a:rPr lang="en-US" altLang="zh-CN" dirty="0" smtClean="0"/>
              <a:t>C++</a:t>
            </a:r>
            <a:r>
              <a:rPr lang="zh-CN" altLang="en-US" dirty="0" smtClean="0"/>
              <a:t>的基础用法。</a:t>
            </a:r>
            <a:endParaRPr lang="en-US" altLang="zh-CN" dirty="0" smtClean="0"/>
          </a:p>
          <a:p>
            <a:r>
              <a:rPr lang="zh-CN" altLang="en-US" dirty="0" smtClean="0"/>
              <a:t>先看左边：</a:t>
            </a:r>
            <a:endParaRPr lang="en-US" altLang="zh-CN" dirty="0" smtClean="0"/>
          </a:p>
          <a:p>
            <a:r>
              <a:rPr lang="zh-CN" altLang="en-US" dirty="0" smtClean="0"/>
              <a:t>前两行：这两行是对头文件的声明，这里和</a:t>
            </a:r>
            <a:r>
              <a:rPr lang="en-US" altLang="zh-CN" dirty="0" smtClean="0"/>
              <a:t>C</a:t>
            </a:r>
            <a:r>
              <a:rPr lang="zh-CN" altLang="en-US" dirty="0" smtClean="0"/>
              <a:t>是很相似的，就不多说了。</a:t>
            </a:r>
            <a:endParaRPr lang="en-US" altLang="zh-CN" dirty="0" smtClean="0"/>
          </a:p>
          <a:p>
            <a:r>
              <a:rPr lang="zh-CN" altLang="en-US" dirty="0" smtClean="0"/>
              <a:t>接下来我们看</a:t>
            </a:r>
            <a:r>
              <a:rPr lang="en-US" altLang="zh-CN" dirty="0" smtClean="0"/>
              <a:t>main</a:t>
            </a:r>
            <a:r>
              <a:rPr lang="zh-CN" altLang="en-US" dirty="0" smtClean="0"/>
              <a:t>函数。</a:t>
            </a:r>
            <a:r>
              <a:rPr lang="en-US" altLang="zh-CN" dirty="0" smtClean="0"/>
              <a:t>C++</a:t>
            </a:r>
            <a:r>
              <a:rPr lang="zh-CN" altLang="en-US" dirty="0" smtClean="0"/>
              <a:t>是一门面向对象编程的语言。以第</a:t>
            </a:r>
            <a:r>
              <a:rPr lang="en-US" altLang="zh-CN" dirty="0" smtClean="0"/>
              <a:t>24</a:t>
            </a:r>
            <a:r>
              <a:rPr lang="zh-CN" altLang="en-US" dirty="0" smtClean="0"/>
              <a:t>行为例，我们构造了一个叫</a:t>
            </a:r>
            <a:r>
              <a:rPr lang="en-US" altLang="zh-CN" dirty="0" err="1" smtClean="0"/>
              <a:t>xiaolongnv</a:t>
            </a:r>
            <a:r>
              <a:rPr lang="zh-CN" altLang="en-US" dirty="0" smtClean="0"/>
              <a:t>的类，这个类的定义是在</a:t>
            </a:r>
            <a:r>
              <a:rPr lang="en-US" altLang="zh-CN" dirty="0" smtClean="0"/>
              <a:t>12-16</a:t>
            </a:r>
            <a:r>
              <a:rPr lang="zh-CN" altLang="en-US" dirty="0" smtClean="0"/>
              <a:t>行完成的，</a:t>
            </a:r>
            <a:r>
              <a:rPr lang="en-US" altLang="zh-CN" dirty="0" smtClean="0"/>
              <a:t>C++</a:t>
            </a:r>
            <a:r>
              <a:rPr lang="zh-CN" altLang="en-US" dirty="0" smtClean="0"/>
              <a:t>的类和</a:t>
            </a:r>
            <a:r>
              <a:rPr lang="en-US" altLang="zh-CN" dirty="0" smtClean="0"/>
              <a:t>C</a:t>
            </a:r>
            <a:r>
              <a:rPr lang="zh-CN" altLang="en-US" dirty="0" smtClean="0"/>
              <a:t>的结构体是比较类似的。</a:t>
            </a:r>
            <a:endParaRPr lang="en-US" altLang="zh-CN" dirty="0" smtClean="0"/>
          </a:p>
          <a:p>
            <a:r>
              <a:rPr lang="en-US" altLang="zh-CN" dirty="0" smtClean="0"/>
              <a:t>13</a:t>
            </a:r>
            <a:r>
              <a:rPr lang="zh-CN" altLang="en-US" dirty="0" smtClean="0"/>
              <a:t>行我们先给这个</a:t>
            </a:r>
            <a:r>
              <a:rPr lang="en-US" altLang="zh-CN" dirty="0" err="1" smtClean="0"/>
              <a:t>xiaolongnv</a:t>
            </a:r>
            <a:r>
              <a:rPr lang="zh-CN" altLang="en-US" dirty="0" smtClean="0"/>
              <a:t>类一个成员变量， 这个变量的类型是</a:t>
            </a:r>
            <a:r>
              <a:rPr lang="en-US" altLang="zh-CN" dirty="0" err="1" smtClean="0"/>
              <a:t>std</a:t>
            </a:r>
            <a:r>
              <a:rPr lang="zh-CN" altLang="en-US" dirty="0" smtClean="0"/>
              <a:t>：：</a:t>
            </a:r>
            <a:r>
              <a:rPr lang="en-US" altLang="zh-CN" dirty="0" smtClean="0"/>
              <a:t>string</a:t>
            </a:r>
            <a:r>
              <a:rPr lang="zh-CN" altLang="en-US" dirty="0" smtClean="0"/>
              <a:t>，变量名是</a:t>
            </a:r>
            <a:r>
              <a:rPr lang="en-US" altLang="zh-CN" dirty="0" smtClean="0"/>
              <a:t>name</a:t>
            </a:r>
            <a:r>
              <a:rPr lang="zh-CN" altLang="en-US" dirty="0" smtClean="0"/>
              <a:t>。其中这个</a:t>
            </a:r>
            <a:r>
              <a:rPr lang="en-US" altLang="zh-CN" dirty="0" err="1" smtClean="0"/>
              <a:t>std</a:t>
            </a:r>
            <a:r>
              <a:rPr lang="zh-CN" altLang="en-US" dirty="0" smtClean="0"/>
              <a:t>叫做名字空间，：：是一个运算符，表示后面的</a:t>
            </a:r>
            <a:r>
              <a:rPr lang="en-US" altLang="zh-CN" dirty="0" smtClean="0"/>
              <a:t>string</a:t>
            </a:r>
            <a:r>
              <a:rPr lang="zh-CN" altLang="en-US" dirty="0" smtClean="0"/>
              <a:t>类型是在</a:t>
            </a:r>
            <a:r>
              <a:rPr lang="en-US" altLang="zh-CN" dirty="0" err="1" smtClean="0"/>
              <a:t>std</a:t>
            </a:r>
            <a:r>
              <a:rPr lang="zh-CN" altLang="en-US" dirty="0" smtClean="0"/>
              <a:t>空间定义的那个</a:t>
            </a:r>
            <a:r>
              <a:rPr lang="en-US" altLang="zh-CN" dirty="0" smtClean="0"/>
              <a:t>string</a:t>
            </a:r>
            <a:r>
              <a:rPr lang="zh-CN" altLang="en-US" dirty="0" smtClean="0"/>
              <a:t>类型。</a:t>
            </a:r>
            <a:endParaRPr lang="en-US" altLang="zh-CN" dirty="0" smtClean="0"/>
          </a:p>
          <a:p>
            <a:r>
              <a:rPr lang="zh-CN" altLang="en-US" dirty="0" smtClean="0"/>
              <a:t>接着在</a:t>
            </a:r>
            <a:r>
              <a:rPr lang="en-US" altLang="zh-CN" dirty="0" smtClean="0"/>
              <a:t>15</a:t>
            </a:r>
            <a:r>
              <a:rPr lang="zh-CN" altLang="en-US" dirty="0" smtClean="0"/>
              <a:t>行，我们声明了一个成员函数，并在</a:t>
            </a:r>
            <a:r>
              <a:rPr lang="en-US" altLang="zh-CN" dirty="0" smtClean="0"/>
              <a:t>18-20</a:t>
            </a:r>
            <a:r>
              <a:rPr lang="zh-CN" altLang="en-US" dirty="0" smtClean="0"/>
              <a:t>行实现了它。这个成员函数的作用就是打印出“过儿，你在哪”</a:t>
            </a:r>
            <a:endParaRPr lang="en-US" altLang="zh-CN" dirty="0" smtClean="0"/>
          </a:p>
          <a:p>
            <a:endParaRPr lang="en-US" altLang="zh-CN" dirty="0" smtClean="0"/>
          </a:p>
          <a:p>
            <a:r>
              <a:rPr lang="zh-CN" altLang="en-US" dirty="0" smtClean="0"/>
              <a:t>从左边的代码，我们可以看到每个类型和函数前面都需要声明一个名字空间，比较麻烦。有没有什么方法默认使用某个名字空间呢？方法是有的，来看右边</a:t>
            </a:r>
            <a:endParaRPr lang="en-US" altLang="zh-CN" dirty="0" smtClean="0"/>
          </a:p>
          <a:p>
            <a:r>
              <a:rPr lang="zh-CN" altLang="en-US" dirty="0" smtClean="0"/>
              <a:t>右边在头文件声明之后，用了一个</a:t>
            </a:r>
            <a:r>
              <a:rPr lang="en-US" altLang="zh-CN" dirty="0" smtClean="0"/>
              <a:t>using namespace </a:t>
            </a:r>
            <a:r>
              <a:rPr lang="en-US" altLang="zh-CN" dirty="0" err="1" smtClean="0"/>
              <a:t>std</a:t>
            </a:r>
            <a:r>
              <a:rPr lang="zh-CN" altLang="en-US" dirty="0" smtClean="0"/>
              <a:t>，这里就是说默认使用</a:t>
            </a:r>
            <a:r>
              <a:rPr lang="en-US" altLang="zh-CN" dirty="0" err="1" smtClean="0"/>
              <a:t>std</a:t>
            </a:r>
            <a:r>
              <a:rPr lang="zh-CN" altLang="en-US" dirty="0" smtClean="0"/>
              <a:t>名字空间。</a:t>
            </a:r>
            <a:endParaRPr lang="en-US" altLang="zh-CN" dirty="0" smtClean="0"/>
          </a:p>
          <a:p>
            <a:endParaRPr lang="en-US" altLang="zh-CN" dirty="0" smtClean="0"/>
          </a:p>
          <a:p>
            <a:r>
              <a:rPr lang="zh-CN" altLang="en-US" dirty="0" smtClean="0"/>
              <a:t>其他的函数也都是类似的，大家如果对</a:t>
            </a:r>
            <a:r>
              <a:rPr lang="en-US" altLang="zh-CN" dirty="0" smtClean="0"/>
              <a:t>C</a:t>
            </a:r>
            <a:r>
              <a:rPr lang="zh-CN" altLang="en-US" dirty="0" smtClean="0"/>
              <a:t>忘的有点多的话，课后有时间可以看看。</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13CB55EB-A3FF-46E7-869D-2C518B1E0F02}" type="slidenum">
              <a:rPr lang="zh-CN" altLang="en-US" smtClean="0"/>
              <a:t>7</a:t>
            </a:fld>
            <a:endParaRPr lang="zh-CN" altLang="en-US"/>
          </a:p>
        </p:txBody>
      </p:sp>
    </p:spTree>
    <p:extLst>
      <p:ext uri="{BB962C8B-B14F-4D97-AF65-F5344CB8AC3E}">
        <p14:creationId xmlns:p14="http://schemas.microsoft.com/office/powerpoint/2010/main" val="2771322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这个图片就是上面代码输出的结果。</a:t>
            </a:r>
            <a:endParaRPr lang="zh-CN" altLang="en-US" dirty="0"/>
          </a:p>
        </p:txBody>
      </p:sp>
      <p:sp>
        <p:nvSpPr>
          <p:cNvPr id="4" name="灯片编号占位符 3"/>
          <p:cNvSpPr>
            <a:spLocks noGrp="1"/>
          </p:cNvSpPr>
          <p:nvPr>
            <p:ph type="sldNum" sz="quarter" idx="10"/>
          </p:nvPr>
        </p:nvSpPr>
        <p:spPr/>
        <p:txBody>
          <a:bodyPr/>
          <a:lstStyle/>
          <a:p>
            <a:fld id="{13CB55EB-A3FF-46E7-869D-2C518B1E0F02}" type="slidenum">
              <a:rPr lang="zh-CN" altLang="en-US" smtClean="0"/>
              <a:t>8</a:t>
            </a:fld>
            <a:endParaRPr lang="zh-CN" altLang="en-US"/>
          </a:p>
        </p:txBody>
      </p:sp>
    </p:spTree>
    <p:extLst>
      <p:ext uri="{BB962C8B-B14F-4D97-AF65-F5344CB8AC3E}">
        <p14:creationId xmlns:p14="http://schemas.microsoft.com/office/powerpoint/2010/main" val="2517061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t>
            </a:r>
            <a:r>
              <a:rPr lang="zh-CN" altLang="en-US" dirty="0" smtClean="0"/>
              <a:t>基础说完了，下面我们来简单说一下</a:t>
            </a:r>
            <a:r>
              <a:rPr lang="en-US" altLang="zh-CN" dirty="0" smtClean="0"/>
              <a:t>NS3</a:t>
            </a:r>
            <a:r>
              <a:rPr lang="zh-CN" altLang="en-US" dirty="0" smtClean="0"/>
              <a:t>的基础。</a:t>
            </a:r>
            <a:endParaRPr lang="en-US" altLang="zh-CN" dirty="0" smtClean="0"/>
          </a:p>
          <a:p>
            <a:r>
              <a:rPr lang="en-US" altLang="zh-CN" dirty="0" smtClean="0"/>
              <a:t>NS3</a:t>
            </a:r>
            <a:r>
              <a:rPr lang="zh-CN" altLang="en-US" dirty="0" smtClean="0"/>
              <a:t>的仿真的建立过程和现实世界里面安装计算机并使计算机之间进行通信的过程是很相似的。</a:t>
            </a:r>
            <a:endParaRPr lang="en-US" altLang="zh-CN" dirty="0" smtClean="0"/>
          </a:p>
          <a:p>
            <a:endParaRPr lang="en-US" altLang="zh-CN" dirty="0" smtClean="0"/>
          </a:p>
          <a:p>
            <a:r>
              <a:rPr lang="zh-CN" altLang="en-US" dirty="0" smtClean="0"/>
              <a:t>首先，在真实环境中，我们如果想自己攒机使用，光有裸机是不行的，需要给裸机安装好满足相应协议的网卡，安装好网卡之后再安装好软件。之后才能实现计算机与计算机之间的通信。</a:t>
            </a:r>
            <a:endParaRPr lang="en-US" altLang="zh-CN" dirty="0" smtClean="0"/>
          </a:p>
          <a:p>
            <a:r>
              <a:rPr lang="zh-CN" altLang="en-US" dirty="0" smtClean="0"/>
              <a:t>在</a:t>
            </a:r>
            <a:r>
              <a:rPr lang="en-US" altLang="zh-CN" dirty="0" smtClean="0"/>
              <a:t>NS3</a:t>
            </a:r>
            <a:r>
              <a:rPr lang="zh-CN" altLang="en-US" dirty="0" smtClean="0"/>
              <a:t>的仿真过程当中也是类似的。</a:t>
            </a:r>
            <a:r>
              <a:rPr lang="en-US" altLang="zh-CN" dirty="0" smtClean="0"/>
              <a:t>NS3</a:t>
            </a:r>
            <a:r>
              <a:rPr lang="zh-CN" altLang="en-US" dirty="0" smtClean="0"/>
              <a:t>当中</a:t>
            </a:r>
            <a:r>
              <a:rPr lang="en-US" altLang="zh-CN" dirty="0" smtClean="0"/>
              <a:t>Node</a:t>
            </a:r>
            <a:r>
              <a:rPr lang="zh-CN" altLang="en-US" dirty="0" smtClean="0"/>
              <a:t>、</a:t>
            </a:r>
            <a:r>
              <a:rPr lang="en-US" altLang="zh-CN" dirty="0" err="1" smtClean="0"/>
              <a:t>NetDevice</a:t>
            </a:r>
            <a:r>
              <a:rPr lang="zh-CN" altLang="en-US" dirty="0" smtClean="0"/>
              <a:t>、</a:t>
            </a:r>
            <a:r>
              <a:rPr lang="en-US" altLang="zh-CN" dirty="0" smtClean="0"/>
              <a:t>Application</a:t>
            </a:r>
            <a:r>
              <a:rPr lang="zh-CN" altLang="en-US" dirty="0" smtClean="0"/>
              <a:t>的概念就可以对应成裸机、网卡和软件的概念。</a:t>
            </a:r>
            <a:endParaRPr lang="en-US" altLang="zh-CN" dirty="0" smtClean="0"/>
          </a:p>
          <a:p>
            <a:r>
              <a:rPr lang="zh-CN" altLang="en-US" dirty="0" smtClean="0"/>
              <a:t>那在</a:t>
            </a:r>
            <a:r>
              <a:rPr lang="en-US" altLang="zh-CN" dirty="0" smtClean="0"/>
              <a:t>NS</a:t>
            </a:r>
            <a:r>
              <a:rPr lang="zh-CN" altLang="en-US" dirty="0" smtClean="0"/>
              <a:t>当中如何实现“安装”这一动作呢？这里需要用到</a:t>
            </a:r>
            <a:r>
              <a:rPr lang="en-US" altLang="zh-CN" dirty="0" smtClean="0"/>
              <a:t>Helper</a:t>
            </a:r>
            <a:r>
              <a:rPr lang="zh-CN" altLang="en-US" dirty="0" smtClean="0"/>
              <a:t>类。 </a:t>
            </a:r>
            <a:r>
              <a:rPr lang="en-US" altLang="zh-CN" dirty="0" smtClean="0"/>
              <a:t>NS</a:t>
            </a:r>
            <a:r>
              <a:rPr lang="zh-CN" altLang="en-US" dirty="0" smtClean="0"/>
              <a:t>当中有各种各样的</a:t>
            </a:r>
            <a:r>
              <a:rPr lang="en-US" altLang="zh-CN" dirty="0" smtClean="0"/>
              <a:t>Helper</a:t>
            </a:r>
            <a:r>
              <a:rPr lang="zh-CN" altLang="en-US" dirty="0" smtClean="0"/>
              <a:t>类，能够实现在</a:t>
            </a:r>
            <a:r>
              <a:rPr lang="en-US" altLang="zh-CN" dirty="0" smtClean="0"/>
              <a:t>Node</a:t>
            </a:r>
            <a:r>
              <a:rPr lang="zh-CN" altLang="en-US" dirty="0" smtClean="0"/>
              <a:t>上安装“网卡”与“软件”。</a:t>
            </a:r>
            <a:endParaRPr lang="en-US" altLang="zh-CN" dirty="0" smtClean="0"/>
          </a:p>
          <a:p>
            <a:endParaRPr lang="en-US" altLang="zh-CN" dirty="0" smtClean="0"/>
          </a:p>
          <a:p>
            <a:r>
              <a:rPr lang="zh-CN" altLang="en-US" dirty="0" smtClean="0"/>
              <a:t>除此之外，我们在</a:t>
            </a:r>
            <a:r>
              <a:rPr lang="en-US" altLang="zh-CN" dirty="0" smtClean="0"/>
              <a:t>NS3</a:t>
            </a:r>
            <a:r>
              <a:rPr lang="zh-CN" altLang="en-US" dirty="0" smtClean="0"/>
              <a:t>中安装应用与网卡的时候，如果只能一个</a:t>
            </a:r>
            <a:r>
              <a:rPr lang="en-US" altLang="zh-CN" dirty="0" smtClean="0"/>
              <a:t>Node</a:t>
            </a:r>
            <a:r>
              <a:rPr lang="zh-CN" altLang="en-US" dirty="0" smtClean="0"/>
              <a:t>一个</a:t>
            </a:r>
            <a:r>
              <a:rPr lang="en-US" altLang="zh-CN" dirty="0" smtClean="0"/>
              <a:t>Node</a:t>
            </a:r>
            <a:r>
              <a:rPr lang="zh-CN" altLang="en-US" dirty="0" smtClean="0"/>
              <a:t>的装，那会是一个非常冗长的过程。</a:t>
            </a:r>
            <a:r>
              <a:rPr lang="en-US" altLang="zh-CN" dirty="0" smtClean="0"/>
              <a:t>NS3</a:t>
            </a:r>
            <a:r>
              <a:rPr lang="zh-CN" altLang="en-US" dirty="0" smtClean="0"/>
              <a:t>里内置了</a:t>
            </a:r>
            <a:r>
              <a:rPr lang="en-US" altLang="zh-CN" dirty="0" smtClean="0"/>
              <a:t>Container</a:t>
            </a:r>
            <a:r>
              <a:rPr lang="zh-CN" altLang="en-US" dirty="0" smtClean="0"/>
              <a:t>类来解决这个问题。</a:t>
            </a:r>
            <a:endParaRPr lang="en-US" altLang="zh-CN" dirty="0" smtClean="0"/>
          </a:p>
          <a:p>
            <a:r>
              <a:rPr lang="zh-CN" altLang="en-US" dirty="0" smtClean="0"/>
              <a:t>我们可以把</a:t>
            </a:r>
            <a:r>
              <a:rPr lang="en-US" altLang="zh-CN" dirty="0" smtClean="0"/>
              <a:t>Container</a:t>
            </a:r>
            <a:r>
              <a:rPr lang="zh-CN" altLang="en-US" dirty="0" smtClean="0"/>
              <a:t>类想象成一个筐，我们把相同类型的</a:t>
            </a:r>
            <a:r>
              <a:rPr lang="en-US" altLang="zh-CN" dirty="0" smtClean="0"/>
              <a:t>Node</a:t>
            </a:r>
            <a:r>
              <a:rPr lang="zh-CN" altLang="en-US" dirty="0" smtClean="0"/>
              <a:t>都放进这个筐里面，然后利用</a:t>
            </a:r>
            <a:r>
              <a:rPr lang="en-US" altLang="zh-CN" dirty="0" smtClean="0"/>
              <a:t>Helper</a:t>
            </a:r>
            <a:r>
              <a:rPr lang="zh-CN" altLang="en-US" dirty="0" smtClean="0"/>
              <a:t>类对筐里的</a:t>
            </a:r>
            <a:r>
              <a:rPr lang="en-US" altLang="zh-CN" dirty="0" smtClean="0"/>
              <a:t>Node</a:t>
            </a:r>
            <a:r>
              <a:rPr lang="zh-CN" altLang="en-US" dirty="0" smtClean="0"/>
              <a:t>们统一进行安装“网卡”与“软件”的工作。这样就极大地减少了我们的工作量。</a:t>
            </a:r>
            <a:endParaRPr lang="en-US" altLang="zh-CN" dirty="0" smtClean="0"/>
          </a:p>
          <a:p>
            <a:endParaRPr lang="en-US" altLang="zh-CN" dirty="0" smtClean="0"/>
          </a:p>
          <a:p>
            <a:r>
              <a:rPr lang="zh-CN" altLang="en-US" dirty="0" smtClean="0"/>
              <a:t>以上这些是</a:t>
            </a:r>
            <a:r>
              <a:rPr lang="en-US" altLang="zh-CN" dirty="0" smtClean="0"/>
              <a:t>NS3</a:t>
            </a:r>
            <a:r>
              <a:rPr lang="zh-CN" altLang="en-US" dirty="0" smtClean="0"/>
              <a:t>使用的基础思路，下面我们通过一个例子来进一步说明</a:t>
            </a:r>
            <a:r>
              <a:rPr lang="en-US" altLang="zh-CN" dirty="0" smtClean="0"/>
              <a:t>NS3</a:t>
            </a:r>
            <a:r>
              <a:rPr lang="zh-CN" altLang="en-US" dirty="0" smtClean="0"/>
              <a:t>的使用。</a:t>
            </a:r>
            <a:endParaRPr lang="en-US" altLang="zh-CN" dirty="0" smtClean="0"/>
          </a:p>
        </p:txBody>
      </p:sp>
      <p:sp>
        <p:nvSpPr>
          <p:cNvPr id="4" name="灯片编号占位符 3"/>
          <p:cNvSpPr>
            <a:spLocks noGrp="1"/>
          </p:cNvSpPr>
          <p:nvPr>
            <p:ph type="sldNum" sz="quarter" idx="10"/>
          </p:nvPr>
        </p:nvSpPr>
        <p:spPr/>
        <p:txBody>
          <a:bodyPr/>
          <a:lstStyle/>
          <a:p>
            <a:fld id="{13CB55EB-A3FF-46E7-869D-2C518B1E0F02}" type="slidenum">
              <a:rPr lang="zh-CN" altLang="en-US" smtClean="0"/>
              <a:t>9</a:t>
            </a:fld>
            <a:endParaRPr lang="zh-CN" altLang="en-US"/>
          </a:p>
        </p:txBody>
      </p:sp>
    </p:spTree>
    <p:extLst>
      <p:ext uri="{BB962C8B-B14F-4D97-AF65-F5344CB8AC3E}">
        <p14:creationId xmlns:p14="http://schemas.microsoft.com/office/powerpoint/2010/main" val="2427025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919BEA-1272-4BBB-9A01-7E0432A17A2F}" type="datetimeFigureOut">
              <a:rPr lang="zh-CN" altLang="en-US" smtClean="0"/>
              <a:t>2020/9/30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AC24D-1659-4B64-B58E-3CEECCA95E37}" type="slidenum">
              <a:rPr lang="zh-CN" altLang="en-US" smtClean="0"/>
              <a:t>‹#›</a:t>
            </a:fld>
            <a:endParaRPr lang="zh-CN" altLang="en-US"/>
          </a:p>
        </p:txBody>
      </p:sp>
    </p:spTree>
    <p:extLst>
      <p:ext uri="{BB962C8B-B14F-4D97-AF65-F5344CB8AC3E}">
        <p14:creationId xmlns:p14="http://schemas.microsoft.com/office/powerpoint/2010/main" val="2075306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919BEA-1272-4BBB-9A01-7E0432A17A2F}" type="datetimeFigureOut">
              <a:rPr lang="zh-CN" altLang="en-US" smtClean="0"/>
              <a:t>2020/9/30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AC24D-1659-4B64-B58E-3CEECCA95E37}" type="slidenum">
              <a:rPr lang="zh-CN" altLang="en-US" smtClean="0"/>
              <a:t>‹#›</a:t>
            </a:fld>
            <a:endParaRPr lang="zh-CN" altLang="en-US"/>
          </a:p>
        </p:txBody>
      </p:sp>
    </p:spTree>
    <p:extLst>
      <p:ext uri="{BB962C8B-B14F-4D97-AF65-F5344CB8AC3E}">
        <p14:creationId xmlns:p14="http://schemas.microsoft.com/office/powerpoint/2010/main" val="4225085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919BEA-1272-4BBB-9A01-7E0432A17A2F}" type="datetimeFigureOut">
              <a:rPr lang="zh-CN" altLang="en-US" smtClean="0"/>
              <a:t>2020/9/30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AC24D-1659-4B64-B58E-3CEECCA95E37}" type="slidenum">
              <a:rPr lang="zh-CN" altLang="en-US" smtClean="0"/>
              <a:t>‹#›</a:t>
            </a:fld>
            <a:endParaRPr lang="zh-CN" altLang="en-US"/>
          </a:p>
        </p:txBody>
      </p:sp>
    </p:spTree>
    <p:extLst>
      <p:ext uri="{BB962C8B-B14F-4D97-AF65-F5344CB8AC3E}">
        <p14:creationId xmlns:p14="http://schemas.microsoft.com/office/powerpoint/2010/main" val="881326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919BEA-1272-4BBB-9A01-7E0432A17A2F}" type="datetimeFigureOut">
              <a:rPr lang="zh-CN" altLang="en-US" smtClean="0"/>
              <a:t>2020/9/30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AC24D-1659-4B64-B58E-3CEECCA95E37}" type="slidenum">
              <a:rPr lang="zh-CN" altLang="en-US" smtClean="0"/>
              <a:t>‹#›</a:t>
            </a:fld>
            <a:endParaRPr lang="zh-CN" altLang="en-US"/>
          </a:p>
        </p:txBody>
      </p:sp>
    </p:spTree>
    <p:extLst>
      <p:ext uri="{BB962C8B-B14F-4D97-AF65-F5344CB8AC3E}">
        <p14:creationId xmlns:p14="http://schemas.microsoft.com/office/powerpoint/2010/main" val="26770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919BEA-1272-4BBB-9A01-7E0432A17A2F}" type="datetimeFigureOut">
              <a:rPr lang="zh-CN" altLang="en-US" smtClean="0"/>
              <a:t>2020/9/30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AC24D-1659-4B64-B58E-3CEECCA95E37}" type="slidenum">
              <a:rPr lang="zh-CN" altLang="en-US" smtClean="0"/>
              <a:t>‹#›</a:t>
            </a:fld>
            <a:endParaRPr lang="zh-CN" altLang="en-US"/>
          </a:p>
        </p:txBody>
      </p:sp>
    </p:spTree>
    <p:extLst>
      <p:ext uri="{BB962C8B-B14F-4D97-AF65-F5344CB8AC3E}">
        <p14:creationId xmlns:p14="http://schemas.microsoft.com/office/powerpoint/2010/main" val="1190795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919BEA-1272-4BBB-9A01-7E0432A17A2F}" type="datetimeFigureOut">
              <a:rPr lang="zh-CN" altLang="en-US" smtClean="0"/>
              <a:t>2020/9/30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4AC24D-1659-4B64-B58E-3CEECCA95E37}" type="slidenum">
              <a:rPr lang="zh-CN" altLang="en-US" smtClean="0"/>
              <a:t>‹#›</a:t>
            </a:fld>
            <a:endParaRPr lang="zh-CN" altLang="en-US"/>
          </a:p>
        </p:txBody>
      </p:sp>
    </p:spTree>
    <p:extLst>
      <p:ext uri="{BB962C8B-B14F-4D97-AF65-F5344CB8AC3E}">
        <p14:creationId xmlns:p14="http://schemas.microsoft.com/office/powerpoint/2010/main" val="183508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919BEA-1272-4BBB-9A01-7E0432A17A2F}" type="datetimeFigureOut">
              <a:rPr lang="zh-CN" altLang="en-US" smtClean="0"/>
              <a:t>2020/9/30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C4AC24D-1659-4B64-B58E-3CEECCA95E37}" type="slidenum">
              <a:rPr lang="zh-CN" altLang="en-US" smtClean="0"/>
              <a:t>‹#›</a:t>
            </a:fld>
            <a:endParaRPr lang="zh-CN" altLang="en-US"/>
          </a:p>
        </p:txBody>
      </p:sp>
    </p:spTree>
    <p:extLst>
      <p:ext uri="{BB962C8B-B14F-4D97-AF65-F5344CB8AC3E}">
        <p14:creationId xmlns:p14="http://schemas.microsoft.com/office/powerpoint/2010/main" val="101956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919BEA-1272-4BBB-9A01-7E0432A17A2F}" type="datetimeFigureOut">
              <a:rPr lang="zh-CN" altLang="en-US" smtClean="0"/>
              <a:t>2020/9/30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C4AC24D-1659-4B64-B58E-3CEECCA95E37}" type="slidenum">
              <a:rPr lang="zh-CN" altLang="en-US" smtClean="0"/>
              <a:t>‹#›</a:t>
            </a:fld>
            <a:endParaRPr lang="zh-CN" altLang="en-US"/>
          </a:p>
        </p:txBody>
      </p:sp>
    </p:spTree>
    <p:extLst>
      <p:ext uri="{BB962C8B-B14F-4D97-AF65-F5344CB8AC3E}">
        <p14:creationId xmlns:p14="http://schemas.microsoft.com/office/powerpoint/2010/main" val="607793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919BEA-1272-4BBB-9A01-7E0432A17A2F}" type="datetimeFigureOut">
              <a:rPr lang="zh-CN" altLang="en-US" smtClean="0"/>
              <a:t>2020/9/30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C4AC24D-1659-4B64-B58E-3CEECCA95E37}" type="slidenum">
              <a:rPr lang="zh-CN" altLang="en-US" smtClean="0"/>
              <a:t>‹#›</a:t>
            </a:fld>
            <a:endParaRPr lang="zh-CN" altLang="en-US"/>
          </a:p>
        </p:txBody>
      </p:sp>
    </p:spTree>
    <p:extLst>
      <p:ext uri="{BB962C8B-B14F-4D97-AF65-F5344CB8AC3E}">
        <p14:creationId xmlns:p14="http://schemas.microsoft.com/office/powerpoint/2010/main" val="653052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919BEA-1272-4BBB-9A01-7E0432A17A2F}" type="datetimeFigureOut">
              <a:rPr lang="zh-CN" altLang="en-US" smtClean="0"/>
              <a:t>2020/9/30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4AC24D-1659-4B64-B58E-3CEECCA95E37}" type="slidenum">
              <a:rPr lang="zh-CN" altLang="en-US" smtClean="0"/>
              <a:t>‹#›</a:t>
            </a:fld>
            <a:endParaRPr lang="zh-CN" altLang="en-US"/>
          </a:p>
        </p:txBody>
      </p:sp>
    </p:spTree>
    <p:extLst>
      <p:ext uri="{BB962C8B-B14F-4D97-AF65-F5344CB8AC3E}">
        <p14:creationId xmlns:p14="http://schemas.microsoft.com/office/powerpoint/2010/main" val="429998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919BEA-1272-4BBB-9A01-7E0432A17A2F}" type="datetimeFigureOut">
              <a:rPr lang="zh-CN" altLang="en-US" smtClean="0"/>
              <a:t>2020/9/30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4AC24D-1659-4B64-B58E-3CEECCA95E37}" type="slidenum">
              <a:rPr lang="zh-CN" altLang="en-US" smtClean="0"/>
              <a:t>‹#›</a:t>
            </a:fld>
            <a:endParaRPr lang="zh-CN" altLang="en-US"/>
          </a:p>
        </p:txBody>
      </p:sp>
    </p:spTree>
    <p:extLst>
      <p:ext uri="{BB962C8B-B14F-4D97-AF65-F5344CB8AC3E}">
        <p14:creationId xmlns:p14="http://schemas.microsoft.com/office/powerpoint/2010/main" val="872619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919BEA-1272-4BBB-9A01-7E0432A17A2F}" type="datetimeFigureOut">
              <a:rPr lang="zh-CN" altLang="en-US" smtClean="0"/>
              <a:t>2020/9/30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AC24D-1659-4B64-B58E-3CEECCA95E37}" type="slidenum">
              <a:rPr lang="zh-CN" altLang="en-US" smtClean="0"/>
              <a:t>‹#›</a:t>
            </a:fld>
            <a:endParaRPr lang="zh-CN" altLang="en-US"/>
          </a:p>
        </p:txBody>
      </p:sp>
    </p:spTree>
    <p:extLst>
      <p:ext uri="{BB962C8B-B14F-4D97-AF65-F5344CB8AC3E}">
        <p14:creationId xmlns:p14="http://schemas.microsoft.com/office/powerpoint/2010/main" val="1533968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tm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tmp"/></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0" y="2751437"/>
            <a:ext cx="12191999" cy="1015663"/>
          </a:xfrm>
          <a:prstGeom prst="rect">
            <a:avLst/>
          </a:prstGeom>
          <a:noFill/>
        </p:spPr>
        <p:txBody>
          <a:bodyPr wrap="square" rtlCol="0">
            <a:spAutoFit/>
          </a:bodyPr>
          <a:lstStyle/>
          <a:p>
            <a:pPr algn="ctr"/>
            <a:r>
              <a:rPr lang="zh-CN" altLang="en-US" sz="6000" dirty="0" smtClean="0">
                <a:latin typeface="微软雅黑" panose="020B0503020204020204" pitchFamily="34" charset="-122"/>
                <a:ea typeface="微软雅黑" panose="020B0503020204020204" pitchFamily="34" charset="-122"/>
              </a:rPr>
              <a:t>无线通信网实验</a:t>
            </a:r>
            <a:endParaRPr lang="zh-CN" altLang="en-US" sz="6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4327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0" y="2751437"/>
            <a:ext cx="12191999" cy="1015663"/>
          </a:xfrm>
          <a:prstGeom prst="rect">
            <a:avLst/>
          </a:prstGeom>
          <a:noFill/>
        </p:spPr>
        <p:txBody>
          <a:bodyPr wrap="square" rtlCol="0">
            <a:spAutoFit/>
          </a:bodyPr>
          <a:lstStyle/>
          <a:p>
            <a:pPr algn="ctr"/>
            <a:r>
              <a:rPr lang="zh-CN" altLang="en-US" sz="6000" dirty="0" smtClean="0">
                <a:latin typeface="微软雅黑" panose="020B0503020204020204" pitchFamily="34" charset="-122"/>
                <a:ea typeface="微软雅黑" panose="020B0503020204020204" pitchFamily="34" charset="-122"/>
              </a:rPr>
              <a:t>代码样例</a:t>
            </a:r>
            <a:endParaRPr lang="zh-CN" altLang="en-US" sz="6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422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60171" y="255373"/>
            <a:ext cx="4020067"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例子：</a:t>
            </a:r>
            <a:r>
              <a:rPr lang="en-US" altLang="zh-CN" dirty="0" smtClean="0">
                <a:latin typeface="微软雅黑" panose="020B0503020204020204" pitchFamily="34" charset="-122"/>
                <a:ea typeface="微软雅黑" panose="020B0503020204020204" pitchFamily="34" charset="-122"/>
              </a:rPr>
              <a:t>Point to Point </a:t>
            </a:r>
            <a:r>
              <a:rPr lang="zh-CN" altLang="en-US" dirty="0" smtClean="0">
                <a:latin typeface="微软雅黑" panose="020B0503020204020204" pitchFamily="34" charset="-122"/>
                <a:ea typeface="微软雅黑" panose="020B0503020204020204" pitchFamily="34" charset="-122"/>
              </a:rPr>
              <a:t>通信</a:t>
            </a:r>
            <a:endParaRPr lang="zh-CN" altLang="en-US" dirty="0">
              <a:latin typeface="微软雅黑" panose="020B0503020204020204" pitchFamily="34" charset="-122"/>
              <a:ea typeface="微软雅黑" panose="020B0503020204020204" pitchFamily="34" charset="-122"/>
            </a:endParaRPr>
          </a:p>
        </p:txBody>
      </p:sp>
      <p:sp>
        <p:nvSpPr>
          <p:cNvPr id="2" name="矩形 1"/>
          <p:cNvSpPr/>
          <p:nvPr/>
        </p:nvSpPr>
        <p:spPr>
          <a:xfrm>
            <a:off x="1746417" y="1581662"/>
            <a:ext cx="823784" cy="1449859"/>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350471" y="1581662"/>
            <a:ext cx="823784" cy="14498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746418" y="2085539"/>
            <a:ext cx="823784" cy="369332"/>
          </a:xfrm>
          <a:prstGeom prst="rect">
            <a:avLst/>
          </a:prstGeom>
          <a:noFill/>
        </p:spPr>
        <p:txBody>
          <a:bodyPr wrap="square" rtlCol="0">
            <a:spAutoFit/>
          </a:bodyPr>
          <a:lstStyle/>
          <a:p>
            <a:pPr algn="ctr"/>
            <a:r>
              <a:rPr lang="en-US" altLang="zh-CN" dirty="0" smtClean="0"/>
              <a:t>Client</a:t>
            </a:r>
            <a:endParaRPr lang="zh-CN" altLang="en-US" dirty="0"/>
          </a:p>
        </p:txBody>
      </p:sp>
      <p:sp>
        <p:nvSpPr>
          <p:cNvPr id="8" name="文本框 7"/>
          <p:cNvSpPr txBox="1"/>
          <p:nvPr/>
        </p:nvSpPr>
        <p:spPr>
          <a:xfrm>
            <a:off x="5350470" y="2085539"/>
            <a:ext cx="823784" cy="369332"/>
          </a:xfrm>
          <a:prstGeom prst="rect">
            <a:avLst/>
          </a:prstGeom>
          <a:noFill/>
        </p:spPr>
        <p:txBody>
          <a:bodyPr wrap="square" rtlCol="0">
            <a:spAutoFit/>
          </a:bodyPr>
          <a:lstStyle/>
          <a:p>
            <a:pPr algn="ctr"/>
            <a:r>
              <a:rPr lang="en-US" altLang="zh-CN" dirty="0" smtClean="0"/>
              <a:t>Server</a:t>
            </a:r>
            <a:endParaRPr lang="zh-CN" altLang="en-US" dirty="0"/>
          </a:p>
        </p:txBody>
      </p:sp>
      <p:cxnSp>
        <p:nvCxnSpPr>
          <p:cNvPr id="9" name="直接箭头连接符 8"/>
          <p:cNvCxnSpPr>
            <a:stCxn id="4" idx="3"/>
          </p:cNvCxnSpPr>
          <p:nvPr/>
        </p:nvCxnSpPr>
        <p:spPr>
          <a:xfrm>
            <a:off x="2570202" y="2270205"/>
            <a:ext cx="2780268" cy="34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412519" y="1900873"/>
            <a:ext cx="1095632" cy="369332"/>
          </a:xfrm>
          <a:prstGeom prst="rect">
            <a:avLst/>
          </a:prstGeom>
          <a:noFill/>
        </p:spPr>
        <p:txBody>
          <a:bodyPr wrap="square" rtlCol="0">
            <a:spAutoFit/>
          </a:bodyPr>
          <a:lstStyle/>
          <a:p>
            <a:pPr algn="ctr"/>
            <a:r>
              <a:rPr lang="en-US" altLang="zh-CN" dirty="0" smtClean="0">
                <a:latin typeface="微软雅黑" panose="020B0503020204020204" pitchFamily="34" charset="-122"/>
                <a:ea typeface="微软雅黑" panose="020B0503020204020204" pitchFamily="34" charset="-122"/>
              </a:rPr>
              <a:t>P2P</a:t>
            </a:r>
          </a:p>
        </p:txBody>
      </p:sp>
      <p:sp>
        <p:nvSpPr>
          <p:cNvPr id="11" name="文本框 10"/>
          <p:cNvSpPr txBox="1"/>
          <p:nvPr/>
        </p:nvSpPr>
        <p:spPr>
          <a:xfrm>
            <a:off x="1631601" y="3923263"/>
            <a:ext cx="3096391"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通信服务类型：</a:t>
            </a:r>
            <a:r>
              <a:rPr lang="en-US" altLang="zh-CN" dirty="0" smtClean="0">
                <a:latin typeface="微软雅黑" panose="020B0503020204020204" pitchFamily="34" charset="-122"/>
                <a:ea typeface="微软雅黑" panose="020B0503020204020204" pitchFamily="34" charset="-122"/>
              </a:rPr>
              <a:t>UDP</a:t>
            </a:r>
            <a:r>
              <a:rPr lang="zh-CN" altLang="en-US" dirty="0" smtClean="0">
                <a:latin typeface="微软雅黑" panose="020B0503020204020204" pitchFamily="34" charset="-122"/>
                <a:ea typeface="微软雅黑" panose="020B0503020204020204" pitchFamily="34" charset="-122"/>
              </a:rPr>
              <a:t>通信</a:t>
            </a:r>
            <a:endParaRPr lang="en-US" altLang="zh-CN" dirty="0" smtClean="0">
              <a:latin typeface="微软雅黑" panose="020B0503020204020204" pitchFamily="34" charset="-122"/>
              <a:ea typeface="微软雅黑" panose="020B0503020204020204" pitchFamily="34" charset="-122"/>
            </a:endParaRPr>
          </a:p>
        </p:txBody>
      </p:sp>
      <p:sp>
        <p:nvSpPr>
          <p:cNvPr id="12" name="文本框 11"/>
          <p:cNvSpPr txBox="1"/>
          <p:nvPr/>
        </p:nvSpPr>
        <p:spPr>
          <a:xfrm>
            <a:off x="1631601" y="3438599"/>
            <a:ext cx="2635072"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移动性：不考虑</a:t>
            </a:r>
            <a:endParaRPr lang="en-US" altLang="zh-CN" dirty="0" smtClean="0">
              <a:latin typeface="微软雅黑" panose="020B0503020204020204" pitchFamily="34" charset="-122"/>
              <a:ea typeface="微软雅黑" panose="020B0503020204020204" pitchFamily="34" charset="-122"/>
            </a:endParaRPr>
          </a:p>
        </p:txBody>
      </p:sp>
      <p:sp>
        <p:nvSpPr>
          <p:cNvPr id="13" name="文本框 12"/>
          <p:cNvSpPr txBox="1"/>
          <p:nvPr/>
        </p:nvSpPr>
        <p:spPr>
          <a:xfrm>
            <a:off x="1631601" y="913365"/>
            <a:ext cx="2635072"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网络拓扑</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5318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60171" y="255373"/>
            <a:ext cx="310566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例子</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Point to Point </a:t>
            </a:r>
            <a:r>
              <a:rPr lang="zh-CN" altLang="en-US" dirty="0" smtClean="0">
                <a:latin typeface="微软雅黑" panose="020B0503020204020204" pitchFamily="34" charset="-122"/>
                <a:ea typeface="微软雅黑" panose="020B0503020204020204" pitchFamily="34" charset="-122"/>
              </a:rPr>
              <a:t>通信</a:t>
            </a:r>
            <a:endParaRPr lang="zh-CN" altLang="en-US"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769620" y="832021"/>
            <a:ext cx="4264039" cy="5679905"/>
            <a:chOff x="769620" y="832021"/>
            <a:chExt cx="4264039" cy="5679905"/>
          </a:xfrm>
        </p:grpSpPr>
        <p:sp>
          <p:nvSpPr>
            <p:cNvPr id="5" name="矩形 4"/>
            <p:cNvSpPr/>
            <p:nvPr/>
          </p:nvSpPr>
          <p:spPr>
            <a:xfrm>
              <a:off x="769620" y="832022"/>
              <a:ext cx="235395" cy="5679904"/>
            </a:xfrm>
            <a:prstGeom prst="rect">
              <a:avLst/>
            </a:prstGeom>
            <a:solidFill>
              <a:srgbClr val="282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rotWithShape="1">
            <a:blip r:embed="rId3"/>
            <a:srcRect l="392" t="7207" r="59866" b="9550"/>
            <a:stretch/>
          </p:blipFill>
          <p:spPr>
            <a:xfrm>
              <a:off x="830510" y="832021"/>
              <a:ext cx="4192488" cy="4939605"/>
            </a:xfrm>
            <a:prstGeom prst="rect">
              <a:avLst/>
            </a:prstGeom>
          </p:spPr>
        </p:pic>
        <p:pic>
          <p:nvPicPr>
            <p:cNvPr id="3" name="图片 2"/>
            <p:cNvPicPr>
              <a:picLocks noChangeAspect="1"/>
            </p:cNvPicPr>
            <p:nvPr/>
          </p:nvPicPr>
          <p:blipFill rotWithShape="1">
            <a:blip r:embed="rId4"/>
            <a:srcRect l="495" t="55535" r="61881" b="32110"/>
            <a:stretch/>
          </p:blipFill>
          <p:spPr>
            <a:xfrm>
              <a:off x="841171" y="5771626"/>
              <a:ext cx="4007895" cy="740299"/>
            </a:xfrm>
            <a:prstGeom prst="rect">
              <a:avLst/>
            </a:prstGeom>
          </p:spPr>
        </p:pic>
        <p:sp>
          <p:nvSpPr>
            <p:cNvPr id="8" name="矩形 7"/>
            <p:cNvSpPr/>
            <p:nvPr/>
          </p:nvSpPr>
          <p:spPr>
            <a:xfrm>
              <a:off x="4764947" y="832022"/>
              <a:ext cx="268712" cy="5679904"/>
            </a:xfrm>
            <a:prstGeom prst="rect">
              <a:avLst/>
            </a:prstGeom>
            <a:solidFill>
              <a:srgbClr val="282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p:cNvPicPr>
            <a:picLocks noChangeAspect="1"/>
          </p:cNvPicPr>
          <p:nvPr/>
        </p:nvPicPr>
        <p:blipFill rotWithShape="1">
          <a:blip r:embed="rId3"/>
          <a:srcRect l="392" t="7087" r="67920" b="75997"/>
          <a:stretch/>
        </p:blipFill>
        <p:spPr>
          <a:xfrm>
            <a:off x="5188326" y="823785"/>
            <a:ext cx="6727416" cy="2020084"/>
          </a:xfrm>
          <a:prstGeom prst="rect">
            <a:avLst/>
          </a:prstGeom>
        </p:spPr>
      </p:pic>
      <p:sp>
        <p:nvSpPr>
          <p:cNvPr id="11" name="矩形 10"/>
          <p:cNvSpPr/>
          <p:nvPr/>
        </p:nvSpPr>
        <p:spPr>
          <a:xfrm>
            <a:off x="1065905" y="897923"/>
            <a:ext cx="3242484" cy="9720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88952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60171" y="255373"/>
            <a:ext cx="310566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例子</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Point to Point </a:t>
            </a:r>
            <a:r>
              <a:rPr lang="zh-CN" altLang="en-US" dirty="0" smtClean="0">
                <a:latin typeface="微软雅黑" panose="020B0503020204020204" pitchFamily="34" charset="-122"/>
                <a:ea typeface="微软雅黑" panose="020B0503020204020204" pitchFamily="34" charset="-122"/>
              </a:rPr>
              <a:t>通信</a:t>
            </a:r>
            <a:endParaRPr lang="zh-CN" altLang="en-US"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769620" y="832021"/>
            <a:ext cx="4264039" cy="5679905"/>
            <a:chOff x="769620" y="832021"/>
            <a:chExt cx="4264039" cy="5679905"/>
          </a:xfrm>
        </p:grpSpPr>
        <p:sp>
          <p:nvSpPr>
            <p:cNvPr id="5" name="矩形 4"/>
            <p:cNvSpPr/>
            <p:nvPr/>
          </p:nvSpPr>
          <p:spPr>
            <a:xfrm>
              <a:off x="769620" y="832022"/>
              <a:ext cx="235395" cy="5679904"/>
            </a:xfrm>
            <a:prstGeom prst="rect">
              <a:avLst/>
            </a:prstGeom>
            <a:solidFill>
              <a:srgbClr val="282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rotWithShape="1">
            <a:blip r:embed="rId3"/>
            <a:srcRect l="392" t="7207" r="59866" b="9550"/>
            <a:stretch/>
          </p:blipFill>
          <p:spPr>
            <a:xfrm>
              <a:off x="830510" y="832021"/>
              <a:ext cx="4192488" cy="4939605"/>
            </a:xfrm>
            <a:prstGeom prst="rect">
              <a:avLst/>
            </a:prstGeom>
          </p:spPr>
        </p:pic>
        <p:pic>
          <p:nvPicPr>
            <p:cNvPr id="3" name="图片 2"/>
            <p:cNvPicPr>
              <a:picLocks noChangeAspect="1"/>
            </p:cNvPicPr>
            <p:nvPr/>
          </p:nvPicPr>
          <p:blipFill rotWithShape="1">
            <a:blip r:embed="rId4"/>
            <a:srcRect l="495" t="55535" r="61881" b="32110"/>
            <a:stretch/>
          </p:blipFill>
          <p:spPr>
            <a:xfrm>
              <a:off x="841171" y="5771626"/>
              <a:ext cx="4007895" cy="740299"/>
            </a:xfrm>
            <a:prstGeom prst="rect">
              <a:avLst/>
            </a:prstGeom>
          </p:spPr>
        </p:pic>
        <p:sp>
          <p:nvSpPr>
            <p:cNvPr id="8" name="矩形 7"/>
            <p:cNvSpPr/>
            <p:nvPr/>
          </p:nvSpPr>
          <p:spPr>
            <a:xfrm>
              <a:off x="4764947" y="832022"/>
              <a:ext cx="268712" cy="5679904"/>
            </a:xfrm>
            <a:prstGeom prst="rect">
              <a:avLst/>
            </a:prstGeom>
            <a:solidFill>
              <a:srgbClr val="282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p:nvSpPr>
        <p:spPr>
          <a:xfrm>
            <a:off x="1065905" y="1852613"/>
            <a:ext cx="3346922" cy="8082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3"/>
          <a:srcRect l="2753" t="24433" r="66872" b="61854"/>
          <a:stretch/>
        </p:blipFill>
        <p:spPr>
          <a:xfrm>
            <a:off x="5496546" y="832021"/>
            <a:ext cx="6163397" cy="1565190"/>
          </a:xfrm>
          <a:prstGeom prst="rect">
            <a:avLst/>
          </a:prstGeom>
        </p:spPr>
      </p:pic>
    </p:spTree>
    <p:extLst>
      <p:ext uri="{BB962C8B-B14F-4D97-AF65-F5344CB8AC3E}">
        <p14:creationId xmlns:p14="http://schemas.microsoft.com/office/powerpoint/2010/main" val="2348106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60171" y="255373"/>
            <a:ext cx="310566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例子</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Point to Point </a:t>
            </a:r>
            <a:r>
              <a:rPr lang="zh-CN" altLang="en-US" dirty="0" smtClean="0">
                <a:latin typeface="微软雅黑" panose="020B0503020204020204" pitchFamily="34" charset="-122"/>
                <a:ea typeface="微软雅黑" panose="020B0503020204020204" pitchFamily="34" charset="-122"/>
              </a:rPr>
              <a:t>通信</a:t>
            </a:r>
            <a:endParaRPr lang="zh-CN" altLang="en-US"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769620" y="832021"/>
            <a:ext cx="4264039" cy="5679905"/>
            <a:chOff x="769620" y="832021"/>
            <a:chExt cx="4264039" cy="5679905"/>
          </a:xfrm>
        </p:grpSpPr>
        <p:sp>
          <p:nvSpPr>
            <p:cNvPr id="5" name="矩形 4"/>
            <p:cNvSpPr/>
            <p:nvPr/>
          </p:nvSpPr>
          <p:spPr>
            <a:xfrm>
              <a:off x="769620" y="832022"/>
              <a:ext cx="235395" cy="5679904"/>
            </a:xfrm>
            <a:prstGeom prst="rect">
              <a:avLst/>
            </a:prstGeom>
            <a:solidFill>
              <a:srgbClr val="282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rotWithShape="1">
            <a:blip r:embed="rId3"/>
            <a:srcRect l="392" t="7207" r="59866" b="9550"/>
            <a:stretch/>
          </p:blipFill>
          <p:spPr>
            <a:xfrm>
              <a:off x="830510" y="832021"/>
              <a:ext cx="4192488" cy="4939605"/>
            </a:xfrm>
            <a:prstGeom prst="rect">
              <a:avLst/>
            </a:prstGeom>
          </p:spPr>
        </p:pic>
        <p:pic>
          <p:nvPicPr>
            <p:cNvPr id="3" name="图片 2"/>
            <p:cNvPicPr>
              <a:picLocks noChangeAspect="1"/>
            </p:cNvPicPr>
            <p:nvPr/>
          </p:nvPicPr>
          <p:blipFill rotWithShape="1">
            <a:blip r:embed="rId4"/>
            <a:srcRect l="495" t="55535" r="61881" b="32110"/>
            <a:stretch/>
          </p:blipFill>
          <p:spPr>
            <a:xfrm>
              <a:off x="841171" y="5771626"/>
              <a:ext cx="4007895" cy="740299"/>
            </a:xfrm>
            <a:prstGeom prst="rect">
              <a:avLst/>
            </a:prstGeom>
          </p:spPr>
        </p:pic>
        <p:sp>
          <p:nvSpPr>
            <p:cNvPr id="8" name="矩形 7"/>
            <p:cNvSpPr/>
            <p:nvPr/>
          </p:nvSpPr>
          <p:spPr>
            <a:xfrm>
              <a:off x="4764947" y="832022"/>
              <a:ext cx="268712" cy="5679904"/>
            </a:xfrm>
            <a:prstGeom prst="rect">
              <a:avLst/>
            </a:prstGeom>
            <a:solidFill>
              <a:srgbClr val="282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p:nvSpPr>
        <p:spPr>
          <a:xfrm>
            <a:off x="1065905" y="2659380"/>
            <a:ext cx="3346922" cy="2910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rotWithShape="1">
          <a:blip r:embed="rId3"/>
          <a:srcRect l="2763" t="37649" r="85721" b="56733"/>
          <a:stretch/>
        </p:blipFill>
        <p:spPr>
          <a:xfrm>
            <a:off x="6457949" y="832021"/>
            <a:ext cx="4742961" cy="1301579"/>
          </a:xfrm>
          <a:prstGeom prst="rect">
            <a:avLst/>
          </a:prstGeom>
        </p:spPr>
      </p:pic>
    </p:spTree>
    <p:extLst>
      <p:ext uri="{BB962C8B-B14F-4D97-AF65-F5344CB8AC3E}">
        <p14:creationId xmlns:p14="http://schemas.microsoft.com/office/powerpoint/2010/main" val="649672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60171" y="255373"/>
            <a:ext cx="310566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例子</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Point to Point </a:t>
            </a:r>
            <a:r>
              <a:rPr lang="zh-CN" altLang="en-US" dirty="0" smtClean="0">
                <a:latin typeface="微软雅黑" panose="020B0503020204020204" pitchFamily="34" charset="-122"/>
                <a:ea typeface="微软雅黑" panose="020B0503020204020204" pitchFamily="34" charset="-122"/>
              </a:rPr>
              <a:t>通信</a:t>
            </a:r>
            <a:endParaRPr lang="zh-CN" altLang="en-US"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769620" y="832021"/>
            <a:ext cx="4264039" cy="5679905"/>
            <a:chOff x="769620" y="832021"/>
            <a:chExt cx="4264039" cy="5679905"/>
          </a:xfrm>
        </p:grpSpPr>
        <p:sp>
          <p:nvSpPr>
            <p:cNvPr id="5" name="矩形 4"/>
            <p:cNvSpPr/>
            <p:nvPr/>
          </p:nvSpPr>
          <p:spPr>
            <a:xfrm>
              <a:off x="769620" y="832022"/>
              <a:ext cx="235395" cy="5679904"/>
            </a:xfrm>
            <a:prstGeom prst="rect">
              <a:avLst/>
            </a:prstGeom>
            <a:solidFill>
              <a:srgbClr val="282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rotWithShape="1">
            <a:blip r:embed="rId3"/>
            <a:srcRect l="392" t="7207" r="59866" b="9550"/>
            <a:stretch/>
          </p:blipFill>
          <p:spPr>
            <a:xfrm>
              <a:off x="830510" y="832021"/>
              <a:ext cx="4192488" cy="4939605"/>
            </a:xfrm>
            <a:prstGeom prst="rect">
              <a:avLst/>
            </a:prstGeom>
          </p:spPr>
        </p:pic>
        <p:pic>
          <p:nvPicPr>
            <p:cNvPr id="3" name="图片 2"/>
            <p:cNvPicPr>
              <a:picLocks noChangeAspect="1"/>
            </p:cNvPicPr>
            <p:nvPr/>
          </p:nvPicPr>
          <p:blipFill rotWithShape="1">
            <a:blip r:embed="rId4"/>
            <a:srcRect l="495" t="55535" r="61881" b="32110"/>
            <a:stretch/>
          </p:blipFill>
          <p:spPr>
            <a:xfrm>
              <a:off x="841171" y="5771626"/>
              <a:ext cx="4007895" cy="740299"/>
            </a:xfrm>
            <a:prstGeom prst="rect">
              <a:avLst/>
            </a:prstGeom>
          </p:spPr>
        </p:pic>
        <p:sp>
          <p:nvSpPr>
            <p:cNvPr id="8" name="矩形 7"/>
            <p:cNvSpPr/>
            <p:nvPr/>
          </p:nvSpPr>
          <p:spPr>
            <a:xfrm>
              <a:off x="4764947" y="832022"/>
              <a:ext cx="268712" cy="5679904"/>
            </a:xfrm>
            <a:prstGeom prst="rect">
              <a:avLst/>
            </a:prstGeom>
            <a:solidFill>
              <a:srgbClr val="282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p:nvSpPr>
        <p:spPr>
          <a:xfrm>
            <a:off x="1065905" y="2965622"/>
            <a:ext cx="3346922" cy="15016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rotWithShape="1">
          <a:blip r:embed="rId3"/>
          <a:srcRect l="3041" t="43050" r="65866" b="31373"/>
          <a:stretch/>
        </p:blipFill>
        <p:spPr>
          <a:xfrm>
            <a:off x="5375118" y="832021"/>
            <a:ext cx="6497687" cy="3006554"/>
          </a:xfrm>
          <a:prstGeom prst="rect">
            <a:avLst/>
          </a:prstGeom>
        </p:spPr>
      </p:pic>
    </p:spTree>
    <p:extLst>
      <p:ext uri="{BB962C8B-B14F-4D97-AF65-F5344CB8AC3E}">
        <p14:creationId xmlns:p14="http://schemas.microsoft.com/office/powerpoint/2010/main" val="779726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60171" y="255373"/>
            <a:ext cx="310566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例子</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Point to Point </a:t>
            </a:r>
            <a:r>
              <a:rPr lang="zh-CN" altLang="en-US" dirty="0" smtClean="0">
                <a:latin typeface="微软雅黑" panose="020B0503020204020204" pitchFamily="34" charset="-122"/>
                <a:ea typeface="微软雅黑" panose="020B0503020204020204" pitchFamily="34" charset="-122"/>
              </a:rPr>
              <a:t>通信</a:t>
            </a:r>
            <a:endParaRPr lang="zh-CN" altLang="en-US"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769620" y="832021"/>
            <a:ext cx="4264039" cy="5679905"/>
            <a:chOff x="769620" y="832021"/>
            <a:chExt cx="4264039" cy="5679905"/>
          </a:xfrm>
        </p:grpSpPr>
        <p:sp>
          <p:nvSpPr>
            <p:cNvPr id="5" name="矩形 4"/>
            <p:cNvSpPr/>
            <p:nvPr/>
          </p:nvSpPr>
          <p:spPr>
            <a:xfrm>
              <a:off x="769620" y="832022"/>
              <a:ext cx="235395" cy="5679904"/>
            </a:xfrm>
            <a:prstGeom prst="rect">
              <a:avLst/>
            </a:prstGeom>
            <a:solidFill>
              <a:srgbClr val="282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rotWithShape="1">
            <a:blip r:embed="rId3"/>
            <a:srcRect l="392" t="7207" r="59866" b="9550"/>
            <a:stretch/>
          </p:blipFill>
          <p:spPr>
            <a:xfrm>
              <a:off x="830510" y="832021"/>
              <a:ext cx="4192488" cy="4939605"/>
            </a:xfrm>
            <a:prstGeom prst="rect">
              <a:avLst/>
            </a:prstGeom>
          </p:spPr>
        </p:pic>
        <p:pic>
          <p:nvPicPr>
            <p:cNvPr id="3" name="图片 2"/>
            <p:cNvPicPr>
              <a:picLocks noChangeAspect="1"/>
            </p:cNvPicPr>
            <p:nvPr/>
          </p:nvPicPr>
          <p:blipFill rotWithShape="1">
            <a:blip r:embed="rId4"/>
            <a:srcRect l="495" t="55535" r="61881" b="32110"/>
            <a:stretch/>
          </p:blipFill>
          <p:spPr>
            <a:xfrm>
              <a:off x="841171" y="5771626"/>
              <a:ext cx="4007895" cy="740299"/>
            </a:xfrm>
            <a:prstGeom prst="rect">
              <a:avLst/>
            </a:prstGeom>
          </p:spPr>
        </p:pic>
        <p:sp>
          <p:nvSpPr>
            <p:cNvPr id="8" name="矩形 7"/>
            <p:cNvSpPr/>
            <p:nvPr/>
          </p:nvSpPr>
          <p:spPr>
            <a:xfrm>
              <a:off x="4764947" y="832022"/>
              <a:ext cx="268712" cy="5679904"/>
            </a:xfrm>
            <a:prstGeom prst="rect">
              <a:avLst/>
            </a:prstGeom>
            <a:solidFill>
              <a:srgbClr val="282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p:nvSpPr>
        <p:spPr>
          <a:xfrm>
            <a:off x="1170343" y="4429126"/>
            <a:ext cx="3242484" cy="14774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5375118" y="832021"/>
            <a:ext cx="6491174" cy="2810378"/>
            <a:chOff x="5375118" y="447675"/>
            <a:chExt cx="6491174" cy="2810378"/>
          </a:xfrm>
        </p:grpSpPr>
        <p:pic>
          <p:nvPicPr>
            <p:cNvPr id="10" name="图片 9"/>
            <p:cNvPicPr>
              <a:picLocks noChangeAspect="1"/>
            </p:cNvPicPr>
            <p:nvPr/>
          </p:nvPicPr>
          <p:blipFill rotWithShape="1">
            <a:blip r:embed="rId3"/>
            <a:srcRect l="3386" t="68300" r="64805" b="9548"/>
            <a:stretch/>
          </p:blipFill>
          <p:spPr>
            <a:xfrm>
              <a:off x="5375118" y="447675"/>
              <a:ext cx="6491174" cy="2542660"/>
            </a:xfrm>
            <a:prstGeom prst="rect">
              <a:avLst/>
            </a:prstGeom>
          </p:spPr>
        </p:pic>
        <p:pic>
          <p:nvPicPr>
            <p:cNvPr id="12" name="图片 11"/>
            <p:cNvPicPr>
              <a:picLocks noChangeAspect="1"/>
            </p:cNvPicPr>
            <p:nvPr/>
          </p:nvPicPr>
          <p:blipFill rotWithShape="1">
            <a:blip r:embed="rId4"/>
            <a:srcRect l="3563" t="55535" r="73038" b="42149"/>
            <a:stretch/>
          </p:blipFill>
          <p:spPr>
            <a:xfrm>
              <a:off x="5408674" y="2990335"/>
              <a:ext cx="4809117" cy="267718"/>
            </a:xfrm>
            <a:prstGeom prst="rect">
              <a:avLst/>
            </a:prstGeom>
          </p:spPr>
        </p:pic>
        <p:sp>
          <p:nvSpPr>
            <p:cNvPr id="4" name="矩形 3"/>
            <p:cNvSpPr/>
            <p:nvPr/>
          </p:nvSpPr>
          <p:spPr>
            <a:xfrm>
              <a:off x="10133901" y="2927758"/>
              <a:ext cx="1732391" cy="330295"/>
            </a:xfrm>
            <a:prstGeom prst="rect">
              <a:avLst/>
            </a:prstGeom>
            <a:solidFill>
              <a:srgbClr val="282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375118" y="2743200"/>
              <a:ext cx="102893" cy="514853"/>
            </a:xfrm>
            <a:prstGeom prst="rect">
              <a:avLst/>
            </a:prstGeom>
            <a:solidFill>
              <a:srgbClr val="282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1221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60171" y="255373"/>
            <a:ext cx="310566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例子</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Point to Point </a:t>
            </a:r>
            <a:r>
              <a:rPr lang="zh-CN" altLang="en-US" dirty="0" smtClean="0">
                <a:latin typeface="微软雅黑" panose="020B0503020204020204" pitchFamily="34" charset="-122"/>
                <a:ea typeface="微软雅黑" panose="020B0503020204020204" pitchFamily="34" charset="-122"/>
              </a:rPr>
              <a:t>通信</a:t>
            </a:r>
            <a:endParaRPr lang="zh-CN" altLang="en-US"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769620" y="832021"/>
            <a:ext cx="4264039" cy="5679905"/>
            <a:chOff x="769620" y="832021"/>
            <a:chExt cx="4264039" cy="5679905"/>
          </a:xfrm>
        </p:grpSpPr>
        <p:sp>
          <p:nvSpPr>
            <p:cNvPr id="5" name="矩形 4"/>
            <p:cNvSpPr/>
            <p:nvPr/>
          </p:nvSpPr>
          <p:spPr>
            <a:xfrm>
              <a:off x="769620" y="832022"/>
              <a:ext cx="235395" cy="5679904"/>
            </a:xfrm>
            <a:prstGeom prst="rect">
              <a:avLst/>
            </a:prstGeom>
            <a:solidFill>
              <a:srgbClr val="282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rotWithShape="1">
            <a:blip r:embed="rId3"/>
            <a:srcRect l="392" t="7207" r="59866" b="9550"/>
            <a:stretch/>
          </p:blipFill>
          <p:spPr>
            <a:xfrm>
              <a:off x="830510" y="832021"/>
              <a:ext cx="4192488" cy="4939605"/>
            </a:xfrm>
            <a:prstGeom prst="rect">
              <a:avLst/>
            </a:prstGeom>
          </p:spPr>
        </p:pic>
        <p:pic>
          <p:nvPicPr>
            <p:cNvPr id="3" name="图片 2"/>
            <p:cNvPicPr>
              <a:picLocks noChangeAspect="1"/>
            </p:cNvPicPr>
            <p:nvPr/>
          </p:nvPicPr>
          <p:blipFill rotWithShape="1">
            <a:blip r:embed="rId4"/>
            <a:srcRect l="495" t="55535" r="61881" b="32110"/>
            <a:stretch/>
          </p:blipFill>
          <p:spPr>
            <a:xfrm>
              <a:off x="841171" y="5771626"/>
              <a:ext cx="4007895" cy="740299"/>
            </a:xfrm>
            <a:prstGeom prst="rect">
              <a:avLst/>
            </a:prstGeom>
          </p:spPr>
        </p:pic>
        <p:sp>
          <p:nvSpPr>
            <p:cNvPr id="8" name="矩形 7"/>
            <p:cNvSpPr/>
            <p:nvPr/>
          </p:nvSpPr>
          <p:spPr>
            <a:xfrm>
              <a:off x="4764947" y="832022"/>
              <a:ext cx="268712" cy="5679904"/>
            </a:xfrm>
            <a:prstGeom prst="rect">
              <a:avLst/>
            </a:prstGeom>
            <a:solidFill>
              <a:srgbClr val="2829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p:nvSpPr>
        <p:spPr>
          <a:xfrm>
            <a:off x="1170343" y="5914768"/>
            <a:ext cx="3242484" cy="3624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rotWithShape="1">
          <a:blip r:embed="rId4"/>
          <a:srcRect l="2543" t="57890" r="85039" b="33920"/>
          <a:stretch/>
        </p:blipFill>
        <p:spPr>
          <a:xfrm>
            <a:off x="5668355" y="832021"/>
            <a:ext cx="4993981" cy="1852456"/>
          </a:xfrm>
          <a:prstGeom prst="rect">
            <a:avLst/>
          </a:prstGeom>
        </p:spPr>
      </p:pic>
    </p:spTree>
    <p:extLst>
      <p:ext uri="{BB962C8B-B14F-4D97-AF65-F5344CB8AC3E}">
        <p14:creationId xmlns:p14="http://schemas.microsoft.com/office/powerpoint/2010/main" val="2066388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60171" y="255373"/>
            <a:ext cx="310566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例子</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Point to Point </a:t>
            </a:r>
            <a:r>
              <a:rPr lang="zh-CN" altLang="en-US" dirty="0" smtClean="0">
                <a:latin typeface="微软雅黑" panose="020B0503020204020204" pitchFamily="34" charset="-122"/>
                <a:ea typeface="微软雅黑" panose="020B0503020204020204" pitchFamily="34" charset="-122"/>
              </a:rPr>
              <a:t>通信</a:t>
            </a:r>
            <a:endParaRPr lang="zh-CN" altLang="en-US" dirty="0">
              <a:latin typeface="微软雅黑" panose="020B0503020204020204" pitchFamily="34" charset="-122"/>
              <a:ea typeface="微软雅黑" panose="020B0503020204020204" pitchFamily="34" charset="-122"/>
            </a:endParaRPr>
          </a:p>
        </p:txBody>
      </p:sp>
      <p:pic>
        <p:nvPicPr>
          <p:cNvPr id="2" name="图片 1" descr="Ubuntu18.04 [正在运行] - Oracle VM VirtualBox"/>
          <p:cNvPicPr>
            <a:picLocks noChangeAspect="1"/>
          </p:cNvPicPr>
          <p:nvPr/>
        </p:nvPicPr>
        <p:blipFill rotWithShape="1">
          <a:blip r:embed="rId3">
            <a:extLst>
              <a:ext uri="{28A0092B-C50C-407E-A947-70E740481C1C}">
                <a14:useLocalDpi xmlns:a14="http://schemas.microsoft.com/office/drawing/2010/main" val="0"/>
              </a:ext>
            </a:extLst>
          </a:blip>
          <a:srcRect l="7251" t="18258" r="19406" b="3784"/>
          <a:stretch/>
        </p:blipFill>
        <p:spPr>
          <a:xfrm>
            <a:off x="5527590" y="873211"/>
            <a:ext cx="5865340" cy="5346356"/>
          </a:xfrm>
          <a:prstGeom prst="rect">
            <a:avLst/>
          </a:prstGeom>
        </p:spPr>
      </p:pic>
      <p:sp>
        <p:nvSpPr>
          <p:cNvPr id="8" name="文本框 7"/>
          <p:cNvSpPr txBox="1"/>
          <p:nvPr/>
        </p:nvSpPr>
        <p:spPr>
          <a:xfrm>
            <a:off x="560171" y="2397213"/>
            <a:ext cx="3105667" cy="923330"/>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编译（在</a:t>
            </a:r>
            <a:r>
              <a:rPr lang="en-US" altLang="zh-CN" dirty="0" smtClean="0">
                <a:latin typeface="微软雅黑" panose="020B0503020204020204" pitchFamily="34" charset="-122"/>
                <a:ea typeface="微软雅黑" panose="020B0503020204020204" pitchFamily="34" charset="-122"/>
              </a:rPr>
              <a:t>ns-3.30</a:t>
            </a:r>
            <a:r>
              <a:rPr lang="zh-CN" altLang="en-US" dirty="0" smtClean="0">
                <a:latin typeface="微软雅黑" panose="020B0503020204020204" pitchFamily="34" charset="-122"/>
                <a:ea typeface="微软雅黑" panose="020B0503020204020204" pitchFamily="34" charset="-122"/>
              </a:rPr>
              <a:t>下打开终端）</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waf</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sudo</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waf</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9" name="文本框 8"/>
          <p:cNvSpPr txBox="1"/>
          <p:nvPr/>
        </p:nvSpPr>
        <p:spPr>
          <a:xfrm>
            <a:off x="560171" y="3569049"/>
            <a:ext cx="4053018"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运行</a:t>
            </a:r>
            <a:r>
              <a:rPr lang="zh-CN" altLang="en-US" dirty="0" smtClean="0">
                <a:latin typeface="微软雅黑" panose="020B0503020204020204" pitchFamily="34" charset="-122"/>
                <a:ea typeface="微软雅黑" panose="020B0503020204020204" pitchFamily="34" charset="-122"/>
              </a:rPr>
              <a:t>（在</a:t>
            </a:r>
            <a:r>
              <a:rPr lang="en-US" altLang="zh-CN" dirty="0" smtClean="0">
                <a:latin typeface="微软雅黑" panose="020B0503020204020204" pitchFamily="34" charset="-122"/>
                <a:ea typeface="微软雅黑" panose="020B0503020204020204" pitchFamily="34" charset="-122"/>
              </a:rPr>
              <a:t>ns-3.30</a:t>
            </a:r>
            <a:r>
              <a:rPr lang="zh-CN" altLang="en-US" dirty="0" smtClean="0">
                <a:latin typeface="微软雅黑" panose="020B0503020204020204" pitchFamily="34" charset="-122"/>
                <a:ea typeface="微软雅黑" panose="020B0503020204020204" pitchFamily="34" charset="-122"/>
              </a:rPr>
              <a:t>下打开终端）</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waf</a:t>
            </a:r>
            <a:r>
              <a:rPr lang="en-US" altLang="zh-CN" dirty="0" smtClean="0">
                <a:latin typeface="微软雅黑" panose="020B0503020204020204" pitchFamily="34" charset="-122"/>
                <a:ea typeface="微软雅黑" panose="020B0503020204020204" pitchFamily="34" charset="-122"/>
              </a:rPr>
              <a:t> --run scratch/filename </a:t>
            </a:r>
          </a:p>
          <a:p>
            <a:r>
              <a:rPr lang="en-US" altLang="zh-CN"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sudo</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waf</a:t>
            </a:r>
            <a:r>
              <a:rPr lang="en-US" altLang="zh-CN" dirty="0">
                <a:latin typeface="微软雅黑" panose="020B0503020204020204" pitchFamily="34" charset="-122"/>
                <a:ea typeface="微软雅黑" panose="020B0503020204020204" pitchFamily="34" charset="-122"/>
              </a:rPr>
              <a:t> --run scratch/filename )</a:t>
            </a:r>
            <a:endParaRPr lang="zh-CN" altLang="en-US" dirty="0">
              <a:latin typeface="微软雅黑" panose="020B0503020204020204" pitchFamily="34" charset="-122"/>
              <a:ea typeface="微软雅黑" panose="020B0503020204020204" pitchFamily="34" charset="-122"/>
            </a:endParaRPr>
          </a:p>
        </p:txBody>
      </p:sp>
      <p:sp>
        <p:nvSpPr>
          <p:cNvPr id="6" name="文本框 5"/>
          <p:cNvSpPr txBox="1"/>
          <p:nvPr/>
        </p:nvSpPr>
        <p:spPr>
          <a:xfrm>
            <a:off x="560170" y="1225377"/>
            <a:ext cx="3105667" cy="923330"/>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保存</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Path	…/ns-3.30/scratch</a:t>
            </a:r>
          </a:p>
          <a:p>
            <a:r>
              <a:rPr lang="zh-CN" altLang="en-US" dirty="0" smtClean="0">
                <a:latin typeface="微软雅黑" panose="020B0503020204020204" pitchFamily="34" charset="-122"/>
                <a:ea typeface="微软雅黑" panose="020B0503020204020204" pitchFamily="34" charset="-122"/>
              </a:rPr>
              <a:t>后缀</a:t>
            </a:r>
            <a:r>
              <a:rPr lang="en-US" altLang="zh-CN" dirty="0" smtClean="0">
                <a:latin typeface="微软雅黑" panose="020B0503020204020204" pitchFamily="34" charset="-122"/>
                <a:ea typeface="微软雅黑" panose="020B0503020204020204" pitchFamily="34" charset="-122"/>
              </a:rPr>
              <a:t>	.cc</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0423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0" y="2751437"/>
            <a:ext cx="12191999" cy="1015663"/>
          </a:xfrm>
          <a:prstGeom prst="rect">
            <a:avLst/>
          </a:prstGeom>
          <a:noFill/>
        </p:spPr>
        <p:txBody>
          <a:bodyPr wrap="square" rtlCol="0">
            <a:spAutoFit/>
          </a:bodyPr>
          <a:lstStyle/>
          <a:p>
            <a:pPr algn="ctr"/>
            <a:r>
              <a:rPr lang="zh-CN" altLang="en-US" sz="6000" dirty="0" smtClean="0">
                <a:latin typeface="微软雅黑" panose="020B0503020204020204" pitchFamily="34" charset="-122"/>
                <a:ea typeface="微软雅黑" panose="020B0503020204020204" pitchFamily="34" charset="-122"/>
              </a:rPr>
              <a:t>实验准备</a:t>
            </a:r>
            <a:endParaRPr lang="zh-CN" altLang="en-US" sz="6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3058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41464" y="851759"/>
            <a:ext cx="5009448" cy="646331"/>
          </a:xfrm>
          <a:prstGeom prst="rect">
            <a:avLst/>
          </a:prstGeom>
        </p:spPr>
        <p:txBody>
          <a:bodyPr wrap="none">
            <a:spAutoFit/>
          </a:bodyPr>
          <a:lstStyle/>
          <a:p>
            <a:r>
              <a:rPr lang="en-US" altLang="zh-CN" b="0" i="0" dirty="0" smtClean="0">
                <a:solidFill>
                  <a:srgbClr val="4D4D4D"/>
                </a:solidFill>
                <a:effectLst/>
                <a:latin typeface="Microsoft YaHei" panose="020B0503020204020204" pitchFamily="34" charset="-122"/>
                <a:ea typeface="Microsoft YaHei" panose="020B0503020204020204" pitchFamily="34" charset="-122"/>
              </a:rPr>
              <a:t>Virtual Box</a:t>
            </a:r>
          </a:p>
          <a:p>
            <a:r>
              <a:rPr lang="en-US" altLang="zh-CN" b="0" i="0" dirty="0" smtClean="0">
                <a:solidFill>
                  <a:srgbClr val="4D4D4D"/>
                </a:solidFill>
                <a:effectLst/>
                <a:latin typeface="Microsoft YaHei" panose="020B0503020204020204" pitchFamily="34" charset="-122"/>
                <a:ea typeface="Microsoft YaHei" panose="020B0503020204020204" pitchFamily="34" charset="-122"/>
              </a:rPr>
              <a:t>https://www.virtualbox.org/wiki/Downloads</a:t>
            </a:r>
          </a:p>
        </p:txBody>
      </p:sp>
      <p:sp>
        <p:nvSpPr>
          <p:cNvPr id="6" name="矩形 5"/>
          <p:cNvSpPr/>
          <p:nvPr/>
        </p:nvSpPr>
        <p:spPr>
          <a:xfrm>
            <a:off x="1141464" y="1720333"/>
            <a:ext cx="5674823" cy="923330"/>
          </a:xfrm>
          <a:prstGeom prst="rect">
            <a:avLst/>
          </a:prstGeom>
        </p:spPr>
        <p:txBody>
          <a:bodyPr wrap="none">
            <a:spAutoFit/>
          </a:bodyPr>
          <a:lstStyle/>
          <a:p>
            <a:pPr lvl="0"/>
            <a:r>
              <a:rPr lang="en-US" altLang="zh-CN" dirty="0" smtClean="0">
                <a:solidFill>
                  <a:srgbClr val="4D4D4D"/>
                </a:solidFill>
                <a:latin typeface="Microsoft YaHei" panose="020B0503020204020204" pitchFamily="34" charset="-122"/>
                <a:ea typeface="Microsoft YaHei" panose="020B0503020204020204" pitchFamily="34" charset="-122"/>
              </a:rPr>
              <a:t>Ubuntu (</a:t>
            </a:r>
            <a:r>
              <a:rPr lang="zh-CN" altLang="en-US" dirty="0" smtClean="0">
                <a:solidFill>
                  <a:srgbClr val="4D4D4D"/>
                </a:solidFill>
                <a:latin typeface="Microsoft YaHei" panose="020B0503020204020204" pitchFamily="34" charset="-122"/>
                <a:ea typeface="Microsoft YaHei" panose="020B0503020204020204" pitchFamily="34" charset="-122"/>
              </a:rPr>
              <a:t>中</a:t>
            </a:r>
            <a:r>
              <a:rPr lang="zh-CN" altLang="en-US" dirty="0">
                <a:solidFill>
                  <a:srgbClr val="4D4D4D"/>
                </a:solidFill>
                <a:latin typeface="Microsoft YaHei" panose="020B0503020204020204" pitchFamily="34" charset="-122"/>
                <a:ea typeface="Microsoft YaHei" panose="020B0503020204020204" pitchFamily="34" charset="-122"/>
              </a:rPr>
              <a:t>科大镜像</a:t>
            </a:r>
            <a:r>
              <a:rPr lang="zh-CN" altLang="en-US" dirty="0" smtClean="0">
                <a:solidFill>
                  <a:srgbClr val="4D4D4D"/>
                </a:solidFill>
                <a:latin typeface="Microsoft YaHei" panose="020B0503020204020204" pitchFamily="34" charset="-122"/>
                <a:ea typeface="Microsoft YaHei" panose="020B0503020204020204" pitchFamily="34" charset="-122"/>
              </a:rPr>
              <a:t>源</a:t>
            </a:r>
            <a:r>
              <a:rPr lang="en-US" altLang="zh-CN" dirty="0" smtClean="0">
                <a:solidFill>
                  <a:srgbClr val="4D4D4D"/>
                </a:solidFill>
                <a:latin typeface="Microsoft YaHei" panose="020B0503020204020204" pitchFamily="34" charset="-122"/>
                <a:ea typeface="Microsoft YaHei" panose="020B0503020204020204" pitchFamily="34" charset="-122"/>
              </a:rPr>
              <a:t>)</a:t>
            </a:r>
            <a:endParaRPr lang="en-US" altLang="zh-CN" dirty="0">
              <a:solidFill>
                <a:srgbClr val="4D4D4D"/>
              </a:solidFill>
              <a:latin typeface="Microsoft YaHei" panose="020B0503020204020204" pitchFamily="34" charset="-122"/>
              <a:ea typeface="Microsoft YaHei" panose="020B0503020204020204" pitchFamily="34" charset="-122"/>
            </a:endParaRPr>
          </a:p>
          <a:p>
            <a:pPr lvl="0"/>
            <a:r>
              <a:rPr lang="en-US" altLang="zh-CN" dirty="0">
                <a:solidFill>
                  <a:srgbClr val="4D4D4D"/>
                </a:solidFill>
                <a:latin typeface="Microsoft YaHei" panose="020B0503020204020204" pitchFamily="34" charset="-122"/>
                <a:ea typeface="Microsoft YaHei" panose="020B0503020204020204" pitchFamily="34" charset="-122"/>
              </a:rPr>
              <a:t>http://mirrors.ustc.edu.cn/ubuntu-releases/18.04/</a:t>
            </a:r>
            <a:endParaRPr lang="zh-CN" altLang="en-US" dirty="0">
              <a:solidFill>
                <a:prstClr val="black"/>
              </a:solidFill>
            </a:endParaRPr>
          </a:p>
          <a:p>
            <a:endParaRPr lang="zh-CN" altLang="en-US" dirty="0"/>
          </a:p>
        </p:txBody>
      </p:sp>
      <p:sp>
        <p:nvSpPr>
          <p:cNvPr id="7" name="文本框 6"/>
          <p:cNvSpPr txBox="1"/>
          <p:nvPr/>
        </p:nvSpPr>
        <p:spPr>
          <a:xfrm>
            <a:off x="560171" y="255373"/>
            <a:ext cx="2586683"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安装</a:t>
            </a:r>
            <a:r>
              <a:rPr lang="en-US" altLang="zh-CN" dirty="0" smtClean="0">
                <a:latin typeface="微软雅黑" panose="020B0503020204020204" pitchFamily="34" charset="-122"/>
                <a:ea typeface="微软雅黑" panose="020B0503020204020204" pitchFamily="34" charset="-122"/>
              </a:rPr>
              <a:t>Linux</a:t>
            </a:r>
            <a:endParaRPr lang="zh-CN" altLang="en-US"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1935892" y="2588907"/>
            <a:ext cx="8114270" cy="3262184"/>
            <a:chOff x="1935892" y="2588907"/>
            <a:chExt cx="8114270" cy="3262184"/>
          </a:xfrm>
        </p:grpSpPr>
        <p:pic>
          <p:nvPicPr>
            <p:cNvPr id="17" name="图片 16"/>
            <p:cNvPicPr>
              <a:picLocks noChangeAspect="1"/>
            </p:cNvPicPr>
            <p:nvPr/>
          </p:nvPicPr>
          <p:blipFill rotWithShape="1">
            <a:blip r:embed="rId3"/>
            <a:srcRect l="16351" t="33994" r="17095" b="18438"/>
            <a:stretch/>
          </p:blipFill>
          <p:spPr>
            <a:xfrm>
              <a:off x="1935892" y="2588907"/>
              <a:ext cx="8114270" cy="3262184"/>
            </a:xfrm>
            <a:prstGeom prst="rect">
              <a:avLst/>
            </a:prstGeom>
          </p:spPr>
        </p:pic>
        <p:sp>
          <p:nvSpPr>
            <p:cNvPr id="18" name="矩形 17"/>
            <p:cNvSpPr/>
            <p:nvPr/>
          </p:nvSpPr>
          <p:spPr>
            <a:xfrm>
              <a:off x="2117357" y="4596715"/>
              <a:ext cx="1489339" cy="1681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4053015" y="4542304"/>
              <a:ext cx="4308389" cy="261610"/>
            </a:xfrm>
            <a:prstGeom prst="rect">
              <a:avLst/>
            </a:prstGeom>
            <a:noFill/>
          </p:spPr>
          <p:txBody>
            <a:bodyPr wrap="square" rtlCol="0">
              <a:spAutoFit/>
            </a:bodyPr>
            <a:lstStyle/>
            <a:p>
              <a:r>
                <a:rPr lang="zh-CN" altLang="en-US" sz="1100" dirty="0" smtClean="0">
                  <a:solidFill>
                    <a:srgbClr val="FF0000"/>
                  </a:solidFill>
                  <a:latin typeface="微软雅黑" panose="020B0503020204020204" pitchFamily="34" charset="-122"/>
                  <a:ea typeface="微软雅黑" panose="020B0503020204020204" pitchFamily="34" charset="-122"/>
                </a:rPr>
                <a:t>同时，建议小于</a:t>
              </a:r>
              <a:r>
                <a:rPr lang="en-US" altLang="zh-CN" sz="1100" dirty="0" smtClean="0">
                  <a:solidFill>
                    <a:srgbClr val="FF0000"/>
                  </a:solidFill>
                  <a:latin typeface="微软雅黑" panose="020B0503020204020204" pitchFamily="34" charset="-122"/>
                  <a:ea typeface="微软雅黑" panose="020B0503020204020204" pitchFamily="34" charset="-122"/>
                </a:rPr>
                <a:t>1/2</a:t>
              </a:r>
              <a:r>
                <a:rPr lang="zh-CN" altLang="en-US" sz="1100" dirty="0" smtClean="0">
                  <a:solidFill>
                    <a:srgbClr val="FF0000"/>
                  </a:solidFill>
                  <a:latin typeface="微软雅黑" panose="020B0503020204020204" pitchFamily="34" charset="-122"/>
                  <a:ea typeface="微软雅黑" panose="020B0503020204020204" pitchFamily="34" charset="-122"/>
                </a:rPr>
                <a:t>的物理内存</a:t>
              </a:r>
              <a:endParaRPr lang="zh-CN" altLang="en-US" sz="11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16852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141464" y="901856"/>
            <a:ext cx="6247288" cy="369332"/>
          </a:xfrm>
          <a:prstGeom prst="rect">
            <a:avLst/>
          </a:prstGeom>
        </p:spPr>
        <p:txBody>
          <a:bodyPr wrap="none">
            <a:spAutoFit/>
          </a:bodyPr>
          <a:lstStyle/>
          <a:p>
            <a:r>
              <a:rPr lang="en-US" altLang="zh-CN" dirty="0" smtClean="0"/>
              <a:t>https://blog.csdn.net/baidu_37503452/article/details/78707806</a:t>
            </a:r>
            <a:endParaRPr lang="zh-CN" altLang="en-US" dirty="0"/>
          </a:p>
        </p:txBody>
      </p:sp>
      <p:sp>
        <p:nvSpPr>
          <p:cNvPr id="9" name="文本框 8"/>
          <p:cNvSpPr txBox="1"/>
          <p:nvPr/>
        </p:nvSpPr>
        <p:spPr>
          <a:xfrm>
            <a:off x="560171" y="333365"/>
            <a:ext cx="2586683"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共享粘贴板</a:t>
            </a: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1141464" y="1470347"/>
            <a:ext cx="3781805" cy="923330"/>
          </a:xfrm>
          <a:prstGeom prst="rect">
            <a:avLst/>
          </a:prstGeom>
        </p:spPr>
        <p:txBody>
          <a:bodyPr wrap="none">
            <a:spAutoFit/>
          </a:bodyPr>
          <a:lstStyle/>
          <a:p>
            <a:r>
              <a:rPr lang="en-US" altLang="zh-CN" dirty="0" smtClean="0"/>
              <a:t>Remark:</a:t>
            </a:r>
          </a:p>
          <a:p>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、重启命令：</a:t>
            </a:r>
            <a:r>
              <a:rPr lang="en-US" altLang="zh-CN" dirty="0" smtClean="0"/>
              <a:t>reboot</a:t>
            </a:r>
          </a:p>
          <a:p>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、虚拟机关机时才能进行下图设置</a:t>
            </a:r>
            <a:endParaRPr lang="zh-CN" altLang="en-US" dirty="0">
              <a:latin typeface="微软雅黑" panose="020B0503020204020204" pitchFamily="34" charset="-122"/>
              <a:ea typeface="微软雅黑" panose="020B0503020204020204" pitchFamily="34" charset="-122"/>
            </a:endParaRPr>
          </a:p>
        </p:txBody>
      </p:sp>
      <p:grpSp>
        <p:nvGrpSpPr>
          <p:cNvPr id="16" name="组合 15"/>
          <p:cNvGrpSpPr/>
          <p:nvPr/>
        </p:nvGrpSpPr>
        <p:grpSpPr>
          <a:xfrm>
            <a:off x="1583692" y="2658607"/>
            <a:ext cx="4720280" cy="3501862"/>
            <a:chOff x="3789407" y="4049639"/>
            <a:chExt cx="3144456" cy="2180462"/>
          </a:xfrm>
        </p:grpSpPr>
        <p:pic>
          <p:nvPicPr>
            <p:cNvPr id="11" name="图片 10"/>
            <p:cNvPicPr>
              <a:picLocks noChangeAspect="1"/>
            </p:cNvPicPr>
            <p:nvPr/>
          </p:nvPicPr>
          <p:blipFill rotWithShape="1">
            <a:blip r:embed="rId3"/>
            <a:srcRect l="34392" t="38078" r="28581" b="16276"/>
            <a:stretch/>
          </p:blipFill>
          <p:spPr>
            <a:xfrm>
              <a:off x="3789407" y="4049639"/>
              <a:ext cx="3144456" cy="2180462"/>
            </a:xfrm>
            <a:prstGeom prst="rect">
              <a:avLst/>
            </a:prstGeom>
          </p:spPr>
        </p:pic>
        <p:sp>
          <p:nvSpPr>
            <p:cNvPr id="12" name="矩形 11"/>
            <p:cNvSpPr/>
            <p:nvPr/>
          </p:nvSpPr>
          <p:spPr>
            <a:xfrm>
              <a:off x="5824151" y="4819135"/>
              <a:ext cx="992136" cy="906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6521860" y="2658607"/>
            <a:ext cx="5122405" cy="3501862"/>
            <a:chOff x="6521860" y="2658607"/>
            <a:chExt cx="5122405" cy="3501862"/>
          </a:xfrm>
        </p:grpSpPr>
        <p:pic>
          <p:nvPicPr>
            <p:cNvPr id="13" name="图片 12"/>
            <p:cNvPicPr>
              <a:picLocks noChangeAspect="1"/>
            </p:cNvPicPr>
            <p:nvPr/>
          </p:nvPicPr>
          <p:blipFill rotWithShape="1">
            <a:blip r:embed="rId4"/>
            <a:srcRect l="34189" t="38318" r="28649" b="16516"/>
            <a:stretch/>
          </p:blipFill>
          <p:spPr>
            <a:xfrm>
              <a:off x="6521860" y="2658607"/>
              <a:ext cx="5122405" cy="3501862"/>
            </a:xfrm>
            <a:prstGeom prst="rect">
              <a:avLst/>
            </a:prstGeom>
          </p:spPr>
        </p:pic>
        <p:sp>
          <p:nvSpPr>
            <p:cNvPr id="14" name="矩形 13"/>
            <p:cNvSpPr/>
            <p:nvPr/>
          </p:nvSpPr>
          <p:spPr>
            <a:xfrm>
              <a:off x="10070756" y="3559730"/>
              <a:ext cx="992136" cy="1143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53082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41464" y="851759"/>
            <a:ext cx="6506140" cy="369332"/>
          </a:xfrm>
          <a:prstGeom prst="rect">
            <a:avLst/>
          </a:prstGeom>
        </p:spPr>
        <p:txBody>
          <a:bodyPr wrap="none">
            <a:spAutoFit/>
          </a:bodyPr>
          <a:lstStyle/>
          <a:p>
            <a:r>
              <a:rPr lang="en-US" altLang="zh-CN" b="0" i="0" dirty="0" smtClean="0">
                <a:solidFill>
                  <a:srgbClr val="4D4D4D"/>
                </a:solidFill>
                <a:effectLst/>
                <a:latin typeface="Microsoft YaHei" panose="020B0503020204020204" pitchFamily="34" charset="-122"/>
                <a:ea typeface="Microsoft YaHei" panose="020B0503020204020204" pitchFamily="34" charset="-122"/>
              </a:rPr>
              <a:t>https://blog.csdn.net/yanerhao/article/details/52956063/</a:t>
            </a:r>
            <a:endParaRPr lang="zh-CN" altLang="en-US" dirty="0"/>
          </a:p>
        </p:txBody>
      </p:sp>
      <p:sp>
        <p:nvSpPr>
          <p:cNvPr id="7" name="文本框 6"/>
          <p:cNvSpPr txBox="1"/>
          <p:nvPr/>
        </p:nvSpPr>
        <p:spPr>
          <a:xfrm>
            <a:off x="560171" y="255373"/>
            <a:ext cx="2586683"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安装</a:t>
            </a:r>
            <a:r>
              <a:rPr lang="en-US" altLang="zh-CN" dirty="0" smtClean="0">
                <a:latin typeface="微软雅黑" panose="020B0503020204020204" pitchFamily="34" charset="-122"/>
                <a:ea typeface="微软雅黑" panose="020B0503020204020204" pitchFamily="34" charset="-122"/>
              </a:rPr>
              <a:t>NS3</a:t>
            </a:r>
            <a:endParaRPr lang="zh-CN" altLang="en-US" dirty="0">
              <a:latin typeface="微软雅黑" panose="020B0503020204020204" pitchFamily="34" charset="-122"/>
              <a:ea typeface="微软雅黑" panose="020B0503020204020204" pitchFamily="34" charset="-122"/>
            </a:endParaRPr>
          </a:p>
        </p:txBody>
      </p:sp>
      <p:sp>
        <p:nvSpPr>
          <p:cNvPr id="15" name="矩形 14"/>
          <p:cNvSpPr/>
          <p:nvPr/>
        </p:nvSpPr>
        <p:spPr>
          <a:xfrm>
            <a:off x="1141464" y="1470347"/>
            <a:ext cx="6282489" cy="646331"/>
          </a:xfrm>
          <a:prstGeom prst="rect">
            <a:avLst/>
          </a:prstGeom>
        </p:spPr>
        <p:txBody>
          <a:bodyPr wrap="none">
            <a:spAutoFit/>
          </a:bodyPr>
          <a:lstStyle/>
          <a:p>
            <a:r>
              <a:rPr lang="en-US" altLang="zh-CN" dirty="0" smtClean="0"/>
              <a:t>Remark:</a:t>
            </a:r>
          </a:p>
          <a:p>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build.py</a:t>
            </a:r>
            <a:r>
              <a:rPr lang="zh-CN" altLang="en-US" dirty="0" smtClean="0">
                <a:latin typeface="微软雅黑" panose="020B0503020204020204" pitchFamily="34" charset="-122"/>
                <a:ea typeface="微软雅黑" panose="020B0503020204020204" pitchFamily="34" charset="-122"/>
              </a:rPr>
              <a:t>运行时若报错，有可能时虚拟机内存分配过小</a:t>
            </a:r>
            <a:endParaRPr lang="zh-CN" altLang="en-US" dirty="0">
              <a:latin typeface="微软雅黑" panose="020B0503020204020204" pitchFamily="34" charset="-122"/>
              <a:ea typeface="微软雅黑" panose="020B0503020204020204" pitchFamily="34" charset="-122"/>
            </a:endParaRPr>
          </a:p>
        </p:txBody>
      </p:sp>
      <p:pic>
        <p:nvPicPr>
          <p:cNvPr id="2" name="图片 1" descr="Oracle VM VirtualBox 管理器"/>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64" y="2365934"/>
            <a:ext cx="5606866" cy="4141958"/>
          </a:xfrm>
          <a:prstGeom prst="rect">
            <a:avLst/>
          </a:prstGeom>
        </p:spPr>
      </p:pic>
      <p:pic>
        <p:nvPicPr>
          <p:cNvPr id="3" name="图片 2" descr="Ubuntu18.04 [正在运行] - Oracle VM VirtualBox"/>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6198" y="2365934"/>
            <a:ext cx="4829879" cy="4141958"/>
          </a:xfrm>
          <a:prstGeom prst="rect">
            <a:avLst/>
          </a:prstGeom>
        </p:spPr>
      </p:pic>
      <p:sp>
        <p:nvSpPr>
          <p:cNvPr id="9" name="矩形 8"/>
          <p:cNvSpPr/>
          <p:nvPr/>
        </p:nvSpPr>
        <p:spPr>
          <a:xfrm>
            <a:off x="9383131" y="5181601"/>
            <a:ext cx="1194254" cy="1565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0181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0" y="2751437"/>
            <a:ext cx="12191999" cy="1015663"/>
          </a:xfrm>
          <a:prstGeom prst="rect">
            <a:avLst/>
          </a:prstGeom>
          <a:noFill/>
        </p:spPr>
        <p:txBody>
          <a:bodyPr wrap="square" rtlCol="0">
            <a:spAutoFit/>
          </a:bodyPr>
          <a:lstStyle/>
          <a:p>
            <a:pPr algn="ctr"/>
            <a:r>
              <a:rPr lang="zh-CN" altLang="en-US" sz="6000" dirty="0" smtClean="0">
                <a:latin typeface="微软雅黑" panose="020B0503020204020204" pitchFamily="34" charset="-122"/>
                <a:ea typeface="微软雅黑" panose="020B0503020204020204" pitchFamily="34" charset="-122"/>
              </a:rPr>
              <a:t>基础知识</a:t>
            </a:r>
            <a:endParaRPr lang="zh-CN" altLang="en-US" sz="6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5504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60171" y="255373"/>
            <a:ext cx="3345079"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C++</a:t>
            </a:r>
            <a:r>
              <a:rPr lang="zh-CN" altLang="en-US" dirty="0" smtClean="0">
                <a:latin typeface="微软雅黑" panose="020B0503020204020204" pitchFamily="34" charset="-122"/>
                <a:ea typeface="微软雅黑" panose="020B0503020204020204" pitchFamily="34" charset="-122"/>
              </a:rPr>
              <a:t>与</a:t>
            </a:r>
            <a:r>
              <a:rPr lang="en-US" altLang="zh-CN" dirty="0" smtClean="0">
                <a:latin typeface="微软雅黑" panose="020B0503020204020204" pitchFamily="34" charset="-122"/>
                <a:ea typeface="微软雅黑" panose="020B0503020204020204" pitchFamily="34" charset="-122"/>
              </a:rPr>
              <a:t>NS3</a:t>
            </a:r>
            <a:r>
              <a:rPr lang="zh-CN" altLang="en-US" dirty="0" smtClean="0">
                <a:latin typeface="微软雅黑" panose="020B0503020204020204" pitchFamily="34" charset="-122"/>
                <a:ea typeface="微软雅黑" panose="020B0503020204020204" pitchFamily="34" charset="-122"/>
              </a:rPr>
              <a:t>基础 </a:t>
            </a:r>
            <a:r>
              <a:rPr lang="en-US" altLang="zh-CN" dirty="0" smtClean="0">
                <a:latin typeface="微软雅黑" panose="020B0503020204020204" pitchFamily="34" charset="-122"/>
                <a:ea typeface="微软雅黑" panose="020B0503020204020204" pitchFamily="34" charset="-122"/>
              </a:rPr>
              <a:t>—— C++</a:t>
            </a: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889685" y="771787"/>
            <a:ext cx="5156887" cy="57228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6487296" y="771787"/>
            <a:ext cx="5156887" cy="5722871"/>
            <a:chOff x="6487296" y="771787"/>
            <a:chExt cx="5156887" cy="5722871"/>
          </a:xfrm>
        </p:grpSpPr>
        <p:pic>
          <p:nvPicPr>
            <p:cNvPr id="3" name="图片 2" descr="main.cpp [hello] - Code::Blocks 17.12"/>
            <p:cNvPicPr>
              <a:picLocks noChangeAspect="1"/>
            </p:cNvPicPr>
            <p:nvPr/>
          </p:nvPicPr>
          <p:blipFill rotWithShape="1">
            <a:blip r:embed="rId3">
              <a:extLst>
                <a:ext uri="{28A0092B-C50C-407E-A947-70E740481C1C}">
                  <a14:useLocalDpi xmlns:a14="http://schemas.microsoft.com/office/drawing/2010/main" val="0"/>
                </a:ext>
              </a:extLst>
            </a:blip>
            <a:srcRect l="11893" t="12746" r="63378" b="34051"/>
            <a:stretch/>
          </p:blipFill>
          <p:spPr>
            <a:xfrm>
              <a:off x="6487296" y="771787"/>
              <a:ext cx="4876801" cy="5722871"/>
            </a:xfrm>
            <a:prstGeom prst="rect">
              <a:avLst/>
            </a:prstGeom>
          </p:spPr>
        </p:pic>
        <p:sp>
          <p:nvSpPr>
            <p:cNvPr id="8" name="矩形 7"/>
            <p:cNvSpPr/>
            <p:nvPr/>
          </p:nvSpPr>
          <p:spPr>
            <a:xfrm>
              <a:off x="6487296" y="771787"/>
              <a:ext cx="5156887" cy="57228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main.cpp [hello] - Code::Blocks 17.12"/>
          <p:cNvPicPr>
            <a:picLocks noChangeAspect="1"/>
          </p:cNvPicPr>
          <p:nvPr/>
        </p:nvPicPr>
        <p:blipFill rotWithShape="1">
          <a:blip r:embed="rId4">
            <a:extLst>
              <a:ext uri="{28A0092B-C50C-407E-A947-70E740481C1C}">
                <a14:useLocalDpi xmlns:a14="http://schemas.microsoft.com/office/drawing/2010/main" val="0"/>
              </a:ext>
            </a:extLst>
          </a:blip>
          <a:srcRect l="12960" t="12683" r="60580" b="32402"/>
          <a:stretch/>
        </p:blipFill>
        <p:spPr>
          <a:xfrm>
            <a:off x="902757" y="803045"/>
            <a:ext cx="4995329" cy="5654905"/>
          </a:xfrm>
          <a:prstGeom prst="rect">
            <a:avLst/>
          </a:prstGeom>
        </p:spPr>
      </p:pic>
    </p:spTree>
    <p:extLst>
      <p:ext uri="{BB962C8B-B14F-4D97-AF65-F5344CB8AC3E}">
        <p14:creationId xmlns:p14="http://schemas.microsoft.com/office/powerpoint/2010/main" val="2358191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quot;D:\Users\LJJ_student\Desktop\wireless communication network\hello\bin\Debug\hello.exe&quot; "/>
          <p:cNvPicPr>
            <a:picLocks noChangeAspect="1"/>
          </p:cNvPicPr>
          <p:nvPr/>
        </p:nvPicPr>
        <p:blipFill rotWithShape="1">
          <a:blip r:embed="rId3">
            <a:extLst>
              <a:ext uri="{28A0092B-C50C-407E-A947-70E740481C1C}">
                <a14:useLocalDpi xmlns:a14="http://schemas.microsoft.com/office/drawing/2010/main" val="0"/>
              </a:ext>
            </a:extLst>
          </a:blip>
          <a:srcRect l="710" t="5971" r="52525" b="71535"/>
          <a:stretch/>
        </p:blipFill>
        <p:spPr>
          <a:xfrm>
            <a:off x="1482811" y="2306595"/>
            <a:ext cx="9207888" cy="2314832"/>
          </a:xfrm>
          <a:prstGeom prst="rect">
            <a:avLst/>
          </a:prstGeom>
        </p:spPr>
      </p:pic>
      <p:sp>
        <p:nvSpPr>
          <p:cNvPr id="3" name="文本框 2"/>
          <p:cNvSpPr txBox="1"/>
          <p:nvPr/>
        </p:nvSpPr>
        <p:spPr>
          <a:xfrm>
            <a:off x="560171" y="255373"/>
            <a:ext cx="3345079"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C++</a:t>
            </a:r>
            <a:r>
              <a:rPr lang="zh-CN" altLang="en-US" dirty="0" smtClean="0">
                <a:latin typeface="微软雅黑" panose="020B0503020204020204" pitchFamily="34" charset="-122"/>
                <a:ea typeface="微软雅黑" panose="020B0503020204020204" pitchFamily="34" charset="-122"/>
              </a:rPr>
              <a:t>与</a:t>
            </a:r>
            <a:r>
              <a:rPr lang="en-US" altLang="zh-CN" dirty="0" smtClean="0">
                <a:latin typeface="微软雅黑" panose="020B0503020204020204" pitchFamily="34" charset="-122"/>
                <a:ea typeface="微软雅黑" panose="020B0503020204020204" pitchFamily="34" charset="-122"/>
              </a:rPr>
              <a:t>NS3</a:t>
            </a:r>
            <a:r>
              <a:rPr lang="zh-CN" altLang="en-US" dirty="0" smtClean="0">
                <a:latin typeface="微软雅黑" panose="020B0503020204020204" pitchFamily="34" charset="-122"/>
                <a:ea typeface="微软雅黑" panose="020B0503020204020204" pitchFamily="34" charset="-122"/>
              </a:rPr>
              <a:t>基础 </a:t>
            </a:r>
            <a:r>
              <a:rPr lang="en-US" altLang="zh-CN" dirty="0" smtClean="0">
                <a:latin typeface="微软雅黑" panose="020B0503020204020204" pitchFamily="34" charset="-122"/>
                <a:ea typeface="微软雅黑" panose="020B0503020204020204" pitchFamily="34" charset="-122"/>
              </a:rPr>
              <a:t>—— C++</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0487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60171" y="255373"/>
            <a:ext cx="3449854"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C++</a:t>
            </a:r>
            <a:r>
              <a:rPr lang="zh-CN" altLang="en-US" dirty="0" smtClean="0">
                <a:latin typeface="微软雅黑" panose="020B0503020204020204" pitchFamily="34" charset="-122"/>
                <a:ea typeface="微软雅黑" panose="020B0503020204020204" pitchFamily="34" charset="-122"/>
              </a:rPr>
              <a:t>与</a:t>
            </a:r>
            <a:r>
              <a:rPr lang="en-US" altLang="zh-CN" dirty="0" smtClean="0">
                <a:latin typeface="微软雅黑" panose="020B0503020204020204" pitchFamily="34" charset="-122"/>
                <a:ea typeface="微软雅黑" panose="020B0503020204020204" pitchFamily="34" charset="-122"/>
              </a:rPr>
              <a:t>NS3</a:t>
            </a:r>
            <a:r>
              <a:rPr lang="zh-CN" altLang="en-US" dirty="0" smtClean="0">
                <a:latin typeface="微软雅黑" panose="020B0503020204020204" pitchFamily="34" charset="-122"/>
                <a:ea typeface="微软雅黑" panose="020B0503020204020204" pitchFamily="34" charset="-122"/>
              </a:rPr>
              <a:t>基础 </a:t>
            </a:r>
            <a:r>
              <a:rPr lang="en-US" altLang="zh-CN" dirty="0" smtClean="0">
                <a:latin typeface="微软雅黑" panose="020B0503020204020204" pitchFamily="34" charset="-122"/>
                <a:ea typeface="微软雅黑" panose="020B0503020204020204" pitchFamily="34" charset="-122"/>
              </a:rPr>
              <a:t>—— NS3</a:t>
            </a:r>
            <a:endParaRPr lang="zh-CN" altLang="en-US" dirty="0">
              <a:latin typeface="微软雅黑" panose="020B0503020204020204" pitchFamily="34" charset="-122"/>
              <a:ea typeface="微软雅黑" panose="020B0503020204020204" pitchFamily="34" charset="-122"/>
            </a:endParaRPr>
          </a:p>
        </p:txBody>
      </p:sp>
      <p:pic>
        <p:nvPicPr>
          <p:cNvPr id="2" name="图片 1" descr="Protocols – AODV, DSDV - Google Docs.pdf - SumatraPDF"/>
          <p:cNvPicPr>
            <a:picLocks noChangeAspect="1"/>
          </p:cNvPicPr>
          <p:nvPr/>
        </p:nvPicPr>
        <p:blipFill rotWithShape="1">
          <a:blip r:embed="rId3">
            <a:extLst>
              <a:ext uri="{28A0092B-C50C-407E-A947-70E740481C1C}">
                <a14:useLocalDpi xmlns:a14="http://schemas.microsoft.com/office/drawing/2010/main" val="0"/>
              </a:ext>
            </a:extLst>
          </a:blip>
          <a:srcRect l="24528" t="19992" r="49325" b="7914"/>
          <a:stretch/>
        </p:blipFill>
        <p:spPr>
          <a:xfrm>
            <a:off x="1398371" y="1018143"/>
            <a:ext cx="3188043" cy="4794421"/>
          </a:xfrm>
          <a:prstGeom prst="rect">
            <a:avLst/>
          </a:prstGeom>
        </p:spPr>
      </p:pic>
      <p:sp>
        <p:nvSpPr>
          <p:cNvPr id="3" name="文本框 2"/>
          <p:cNvSpPr txBox="1"/>
          <p:nvPr/>
        </p:nvSpPr>
        <p:spPr>
          <a:xfrm>
            <a:off x="5095875" y="1883896"/>
            <a:ext cx="2171700"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相当于计算机</a:t>
            </a: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5095875" y="1288197"/>
            <a:ext cx="2171700"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相当于软件</a:t>
            </a:r>
            <a:endParaRPr lang="zh-CN" altLang="en-US" dirty="0">
              <a:latin typeface="微软雅黑" panose="020B0503020204020204" pitchFamily="34" charset="-122"/>
              <a:ea typeface="微软雅黑" panose="020B0503020204020204" pitchFamily="34" charset="-122"/>
            </a:endParaRPr>
          </a:p>
        </p:txBody>
      </p:sp>
      <p:sp>
        <p:nvSpPr>
          <p:cNvPr id="6" name="文本框 5"/>
          <p:cNvSpPr txBox="1"/>
          <p:nvPr/>
        </p:nvSpPr>
        <p:spPr>
          <a:xfrm>
            <a:off x="5105400" y="2479595"/>
            <a:ext cx="2171700"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相当于网卡</a:t>
            </a:r>
            <a:endParaRPr lang="zh-CN" altLang="en-US" dirty="0">
              <a:latin typeface="微软雅黑" panose="020B0503020204020204" pitchFamily="34" charset="-122"/>
              <a:ea typeface="微软雅黑" panose="020B0503020204020204" pitchFamily="34" charset="-122"/>
            </a:endParaRPr>
          </a:p>
        </p:txBody>
      </p:sp>
      <p:cxnSp>
        <p:nvCxnSpPr>
          <p:cNvPr id="8" name="直接箭头连接符 7"/>
          <p:cNvCxnSpPr>
            <a:endCxn id="5" idx="1"/>
          </p:cNvCxnSpPr>
          <p:nvPr/>
        </p:nvCxnSpPr>
        <p:spPr>
          <a:xfrm>
            <a:off x="2924175" y="1472863"/>
            <a:ext cx="2171700" cy="0"/>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152775" y="2664261"/>
            <a:ext cx="1943100" cy="0"/>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429000" y="2046773"/>
            <a:ext cx="1666875" cy="0"/>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右大括号 12"/>
          <p:cNvSpPr/>
          <p:nvPr/>
        </p:nvSpPr>
        <p:spPr>
          <a:xfrm>
            <a:off x="6715126" y="1400175"/>
            <a:ext cx="226694" cy="1352550"/>
          </a:xfrm>
          <a:prstGeom prst="rightBrace">
            <a:avLst/>
          </a:prstGeom>
          <a:ln w="19050">
            <a:solidFill>
              <a:srgbClr val="2829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p:cNvSpPr txBox="1"/>
          <p:nvPr/>
        </p:nvSpPr>
        <p:spPr>
          <a:xfrm>
            <a:off x="7126503" y="1743775"/>
            <a:ext cx="3269648"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如何“安装”？</a:t>
            </a:r>
            <a:r>
              <a:rPr lang="en-US" altLang="zh-CN" dirty="0" smtClean="0">
                <a:latin typeface="微软雅黑" panose="020B0503020204020204" pitchFamily="34" charset="-122"/>
                <a:ea typeface="微软雅黑" panose="020B0503020204020204" pitchFamily="34" charset="-122"/>
              </a:rPr>
              <a:t>—— </a:t>
            </a:r>
          </a:p>
          <a:p>
            <a:r>
              <a:rPr lang="zh-CN" altLang="en-US" dirty="0" smtClean="0">
                <a:latin typeface="微软雅黑" panose="020B0503020204020204" pitchFamily="34" charset="-122"/>
                <a:ea typeface="微软雅黑" panose="020B0503020204020204" pitchFamily="34" charset="-122"/>
              </a:rPr>
              <a:t>通过内置的 </a:t>
            </a:r>
            <a:r>
              <a:rPr lang="en-US" altLang="zh-CN" dirty="0" err="1" smtClean="0">
                <a:latin typeface="微软雅黑" panose="020B0503020204020204" pitchFamily="34" charset="-122"/>
                <a:ea typeface="微软雅黑" panose="020B0503020204020204" pitchFamily="34" charset="-122"/>
              </a:rPr>
              <a:t>XXXHelper</a:t>
            </a:r>
            <a:r>
              <a:rPr lang="zh-CN" altLang="en-US" dirty="0" smtClean="0">
                <a:latin typeface="微软雅黑" panose="020B0503020204020204" pitchFamily="34" charset="-122"/>
                <a:ea typeface="微软雅黑" panose="020B0503020204020204" pitchFamily="34" charset="-122"/>
              </a:rPr>
              <a:t>类</a:t>
            </a:r>
            <a:endParaRPr lang="zh-CN" altLang="en-US" dirty="0">
              <a:latin typeface="微软雅黑" panose="020B0503020204020204" pitchFamily="34" charset="-122"/>
              <a:ea typeface="微软雅黑" panose="020B0503020204020204" pitchFamily="34" charset="-122"/>
            </a:endParaRPr>
          </a:p>
        </p:txBody>
      </p:sp>
      <p:cxnSp>
        <p:nvCxnSpPr>
          <p:cNvPr id="15" name="直接箭头连接符 14"/>
          <p:cNvCxnSpPr/>
          <p:nvPr/>
        </p:nvCxnSpPr>
        <p:spPr>
          <a:xfrm>
            <a:off x="4271962" y="3408848"/>
            <a:ext cx="2747963" cy="0"/>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126503" y="3230687"/>
            <a:ext cx="4694021"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与</a:t>
            </a:r>
            <a:r>
              <a:rPr lang="en-US" altLang="zh-CN" dirty="0" smtClean="0">
                <a:latin typeface="微软雅黑" panose="020B0503020204020204" pitchFamily="34" charset="-122"/>
                <a:ea typeface="微软雅黑" panose="020B0503020204020204" pitchFamily="34" charset="-122"/>
              </a:rPr>
              <a:t>Net Device</a:t>
            </a:r>
            <a:r>
              <a:rPr lang="zh-CN" altLang="en-US" dirty="0" smtClean="0">
                <a:latin typeface="微软雅黑" panose="020B0503020204020204" pitchFamily="34" charset="-122"/>
                <a:ea typeface="微软雅黑" panose="020B0503020204020204" pitchFamily="34" charset="-122"/>
              </a:rPr>
              <a:t>相一致的信道</a:t>
            </a:r>
            <a:endParaRPr lang="zh-CN" altLang="en-US" dirty="0">
              <a:latin typeface="微软雅黑" panose="020B0503020204020204" pitchFamily="34" charset="-122"/>
              <a:ea typeface="微软雅黑" panose="020B0503020204020204" pitchFamily="34" charset="-122"/>
            </a:endParaRPr>
          </a:p>
        </p:txBody>
      </p:sp>
      <p:cxnSp>
        <p:nvCxnSpPr>
          <p:cNvPr id="23" name="直接箭头连接符 22"/>
          <p:cNvCxnSpPr/>
          <p:nvPr/>
        </p:nvCxnSpPr>
        <p:spPr>
          <a:xfrm>
            <a:off x="3152775" y="4312086"/>
            <a:ext cx="1943100" cy="0"/>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3152775" y="5397163"/>
            <a:ext cx="1952625" cy="0"/>
          </a:xfrm>
          <a:prstGeom prst="straightConnector1">
            <a:avLst/>
          </a:prstGeom>
          <a:ln w="381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右大括号 25"/>
          <p:cNvSpPr/>
          <p:nvPr/>
        </p:nvSpPr>
        <p:spPr>
          <a:xfrm>
            <a:off x="5310729" y="4309347"/>
            <a:ext cx="108996" cy="1087816"/>
          </a:xfrm>
          <a:prstGeom prst="rightBrace">
            <a:avLst/>
          </a:prstGeom>
          <a:ln w="19050">
            <a:solidFill>
              <a:srgbClr val="28292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文本框 26"/>
          <p:cNvSpPr txBox="1"/>
          <p:nvPr/>
        </p:nvSpPr>
        <p:spPr>
          <a:xfrm>
            <a:off x="5773953" y="4530089"/>
            <a:ext cx="4694021"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对多个</a:t>
            </a:r>
            <a:r>
              <a:rPr lang="en-US" altLang="zh-CN" dirty="0" smtClean="0">
                <a:latin typeface="微软雅黑" panose="020B0503020204020204" pitchFamily="34" charset="-122"/>
                <a:ea typeface="微软雅黑" panose="020B0503020204020204" pitchFamily="34" charset="-122"/>
              </a:rPr>
              <a:t>Node</a:t>
            </a:r>
            <a:r>
              <a:rPr lang="zh-CN" altLang="en-US" dirty="0" smtClean="0">
                <a:latin typeface="微软雅黑" panose="020B0503020204020204" pitchFamily="34" charset="-122"/>
                <a:ea typeface="微软雅黑" panose="020B0503020204020204" pitchFamily="34" charset="-122"/>
              </a:rPr>
              <a:t>可以集群操作（如安装等）</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通过内置的 </a:t>
            </a:r>
            <a:r>
              <a:rPr lang="en-US" altLang="zh-CN" dirty="0" err="1" smtClean="0">
                <a:latin typeface="微软雅黑" panose="020B0503020204020204" pitchFamily="34" charset="-122"/>
                <a:ea typeface="微软雅黑" panose="020B0503020204020204" pitchFamily="34" charset="-122"/>
              </a:rPr>
              <a:t>XXXContainer</a:t>
            </a:r>
            <a:r>
              <a:rPr lang="zh-CN" altLang="en-US" dirty="0" smtClean="0">
                <a:latin typeface="微软雅黑" panose="020B0503020204020204" pitchFamily="34" charset="-122"/>
                <a:ea typeface="微软雅黑" panose="020B0503020204020204" pitchFamily="34" charset="-122"/>
              </a:rPr>
              <a:t>类</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104426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1774</TotalTime>
  <Words>1958</Words>
  <Application>Microsoft Office PowerPoint</Application>
  <PresentationFormat>宽屏</PresentationFormat>
  <Paragraphs>143</Paragraphs>
  <Slides>18</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宋体</vt:lpstr>
      <vt:lpstr>Microsoft YaHei</vt:lpstr>
      <vt:lpstr>Microsoft YaHei</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LJJ_student</dc:creator>
  <cp:lastModifiedBy>admin</cp:lastModifiedBy>
  <cp:revision>467</cp:revision>
  <dcterms:created xsi:type="dcterms:W3CDTF">2019-10-31T07:11:48Z</dcterms:created>
  <dcterms:modified xsi:type="dcterms:W3CDTF">2020-09-30T08:32:57Z</dcterms:modified>
</cp:coreProperties>
</file>