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79" r:id="rId4"/>
    <p:sldId id="258" r:id="rId5"/>
    <p:sldId id="257" r:id="rId6"/>
    <p:sldId id="280" r:id="rId7"/>
    <p:sldId id="271" r:id="rId8"/>
    <p:sldId id="285" r:id="rId9"/>
    <p:sldId id="277" r:id="rId10"/>
    <p:sldId id="281" r:id="rId11"/>
    <p:sldId id="260" r:id="rId12"/>
    <p:sldId id="265" r:id="rId13"/>
    <p:sldId id="268" r:id="rId14"/>
    <p:sldId id="289" r:id="rId15"/>
    <p:sldId id="273" r:id="rId16"/>
    <p:sldId id="269" r:id="rId17"/>
    <p:sldId id="270" r:id="rId18"/>
    <p:sldId id="274" r:id="rId19"/>
    <p:sldId id="282" r:id="rId20"/>
    <p:sldId id="288" r:id="rId21"/>
    <p:sldId id="261" r:id="rId22"/>
    <p:sldId id="276" r:id="rId23"/>
    <p:sldId id="264" r:id="rId24"/>
    <p:sldId id="278" r:id="rId25"/>
    <p:sldId id="286" r:id="rId26"/>
    <p:sldId id="287" r:id="rId27"/>
    <p:sldId id="284" r:id="rId28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282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175" autoAdjust="0"/>
  </p:normalViewPr>
  <p:slideViewPr>
    <p:cSldViewPr snapToGrid="0">
      <p:cViewPr varScale="1">
        <p:scale>
          <a:sx n="71" d="100"/>
          <a:sy n="71" d="100"/>
        </p:scale>
        <p:origin x="211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973-57AE-4E78-8DFF-9D30F137408B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B55EB-A3FF-46E7-869D-2C518B1E0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7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87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49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首先来看</a:t>
            </a:r>
            <a:r>
              <a:rPr lang="en-US" altLang="zh-CN" dirty="0" smtClean="0"/>
              <a:t>4-10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en-US" altLang="zh-CN" dirty="0" smtClean="0"/>
              <a:t>4-8</a:t>
            </a:r>
            <a:r>
              <a:rPr lang="zh-CN" altLang="en-US" dirty="0" smtClean="0"/>
              <a:t>行是我们的头文件声明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行是我们的名字空间声明。在</a:t>
            </a:r>
            <a:r>
              <a:rPr lang="en-US" altLang="zh-CN" dirty="0" smtClean="0"/>
              <a:t>NS</a:t>
            </a:r>
            <a:r>
              <a:rPr lang="zh-CN" altLang="en-US" dirty="0" smtClean="0"/>
              <a:t>中，我们默认使用</a:t>
            </a:r>
            <a:r>
              <a:rPr lang="en-US" altLang="zh-CN" dirty="0" smtClean="0"/>
              <a:t>NS3</a:t>
            </a:r>
            <a:r>
              <a:rPr lang="zh-CN" altLang="en-US" dirty="0" smtClean="0"/>
              <a:t>的名字空间，这样比较方便。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64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接下来是一些基础设置</a:t>
            </a:r>
            <a:endParaRPr lang="en-US" altLang="zh-CN" dirty="0" smtClean="0"/>
          </a:p>
          <a:p>
            <a:r>
              <a:rPr lang="en-US" altLang="zh-CN" dirty="0" smtClean="0"/>
              <a:t>16</a:t>
            </a:r>
            <a:r>
              <a:rPr lang="zh-CN" altLang="en-US" dirty="0" smtClean="0"/>
              <a:t>行是仿真时间分辨率的设置，这里使用的是默认最小的分辨率。</a:t>
            </a:r>
            <a:endParaRPr lang="en-US" altLang="zh-CN" dirty="0" smtClean="0"/>
          </a:p>
          <a:p>
            <a:r>
              <a:rPr lang="en-US" altLang="zh-CN" dirty="0" smtClean="0"/>
              <a:t>17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18</a:t>
            </a:r>
            <a:r>
              <a:rPr lang="zh-CN" altLang="en-US" dirty="0" smtClean="0"/>
              <a:t>行是日志等级设置。在这里设置好我们需要的日志等级后，我们可以更方便的进行输出，知道通信过程中都发生了什么事情。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09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接下来来到仿真代码的主体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首先我们建立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（相当于裸机）。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时，我们利用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类的方法进行创建。</a:t>
            </a:r>
            <a:endParaRPr lang="en-US" altLang="zh-CN" dirty="0" smtClean="0"/>
          </a:p>
          <a:p>
            <a:r>
              <a:rPr lang="zh-CN" altLang="en-US" dirty="0" smtClean="0"/>
              <a:t>首先是声明一个</a:t>
            </a:r>
            <a:r>
              <a:rPr lang="en-US" altLang="zh-CN" dirty="0" err="1" smtClean="0"/>
              <a:t>NodeContainer</a:t>
            </a:r>
            <a:r>
              <a:rPr lang="zh-CN" altLang="en-US" dirty="0" smtClean="0"/>
              <a:t>类型的变量，命名为</a:t>
            </a:r>
            <a:r>
              <a:rPr lang="en-US" altLang="zh-CN" dirty="0" smtClean="0"/>
              <a:t>nodes</a:t>
            </a:r>
            <a:r>
              <a:rPr lang="zh-CN" altLang="en-US" dirty="0" smtClean="0"/>
              <a:t>，之后利用</a:t>
            </a:r>
            <a:r>
              <a:rPr lang="en-US" altLang="zh-CN" dirty="0" err="1" smtClean="0"/>
              <a:t>NodeContainer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方法创建我们需要的数目的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这里我们就成功创建了两个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09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建立好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之后，下面进行网络相关的配置</a:t>
            </a:r>
            <a:endParaRPr lang="en-US" altLang="zh-CN" dirty="0" smtClean="0"/>
          </a:p>
          <a:p>
            <a:r>
              <a:rPr lang="en-US" altLang="zh-CN" dirty="0" smtClean="0"/>
              <a:t>23-25</a:t>
            </a:r>
            <a:r>
              <a:rPr lang="zh-CN" altLang="en-US" dirty="0" smtClean="0"/>
              <a:t>行，我们通过</a:t>
            </a:r>
            <a:r>
              <a:rPr lang="en-US" altLang="zh-CN" dirty="0" err="1" smtClean="0"/>
              <a:t>PointToPointHelper</a:t>
            </a:r>
            <a:r>
              <a:rPr lang="zh-CN" altLang="en-US" dirty="0" smtClean="0"/>
              <a:t>类的两个方法，设置了</a:t>
            </a:r>
            <a:r>
              <a:rPr lang="en-US" altLang="zh-CN" dirty="0" smtClean="0"/>
              <a:t>P2P</a:t>
            </a:r>
            <a:r>
              <a:rPr lang="zh-CN" altLang="en-US" dirty="0" smtClean="0"/>
              <a:t>网络的基本参数：速率与时延</a:t>
            </a:r>
            <a:endParaRPr lang="en-US" altLang="zh-CN" dirty="0" smtClean="0"/>
          </a:p>
          <a:p>
            <a:r>
              <a:rPr lang="zh-CN" altLang="en-US" dirty="0" smtClean="0"/>
              <a:t>设置好之后，我们在</a:t>
            </a:r>
            <a:r>
              <a:rPr lang="en-US" altLang="zh-CN" dirty="0" smtClean="0"/>
              <a:t>27-28</a:t>
            </a:r>
            <a:r>
              <a:rPr lang="zh-CN" altLang="en-US" dirty="0" smtClean="0"/>
              <a:t>行利用</a:t>
            </a:r>
            <a:r>
              <a:rPr lang="en-US" altLang="zh-CN" dirty="0" err="1" smtClean="0"/>
              <a:t>PointToPointHelper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方法给上面的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进行安装</a:t>
            </a:r>
            <a:r>
              <a:rPr lang="en-US" altLang="zh-CN" dirty="0" err="1" smtClean="0"/>
              <a:t>NetDevice</a:t>
            </a:r>
            <a:r>
              <a:rPr lang="zh-CN" altLang="en-US" dirty="0" smtClean="0"/>
              <a:t>（网卡），并返回一个</a:t>
            </a:r>
            <a:r>
              <a:rPr lang="en-US" altLang="zh-CN" dirty="0" err="1" smtClean="0"/>
              <a:t>NetDeviceContainer</a:t>
            </a:r>
            <a:r>
              <a:rPr lang="zh-CN" altLang="en-US" dirty="0" smtClean="0"/>
              <a:t>的对象。</a:t>
            </a:r>
            <a:endParaRPr lang="en-US" altLang="zh-CN" dirty="0" smtClean="0"/>
          </a:p>
          <a:p>
            <a:r>
              <a:rPr lang="zh-CN" altLang="en-US" dirty="0" smtClean="0"/>
              <a:t>安装好网卡后，我们需要安装协议栈，这里我们用到了</a:t>
            </a:r>
            <a:r>
              <a:rPr lang="en-US" altLang="zh-CN" dirty="0" err="1" smtClean="0"/>
              <a:t>InternetStackHelper</a:t>
            </a:r>
            <a:r>
              <a:rPr lang="zh-CN" altLang="en-US" dirty="0" smtClean="0"/>
              <a:t>类，我们用这个类的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方法进行协议栈的安装。</a:t>
            </a:r>
            <a:endParaRPr lang="en-US" altLang="zh-CN" dirty="0" smtClean="0"/>
          </a:p>
          <a:p>
            <a:r>
              <a:rPr lang="zh-CN" altLang="en-US" dirty="0" smtClean="0"/>
              <a:t>安装好协议栈之后，我们需要分配一下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地址：这里使用了</a:t>
            </a:r>
            <a:r>
              <a:rPr lang="en-US" altLang="zh-CN" dirty="0" smtClean="0"/>
              <a:t>Ipv4AddressHelper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SetBase</a:t>
            </a:r>
            <a:r>
              <a:rPr lang="zh-CN" altLang="en-US" dirty="0" smtClean="0"/>
              <a:t>方法进行设置。两个参数分别是子网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地址和子网掩码。</a:t>
            </a:r>
            <a:endParaRPr lang="en-US" altLang="zh-CN" dirty="0" smtClean="0"/>
          </a:p>
          <a:p>
            <a:r>
              <a:rPr lang="zh-CN" altLang="en-US" dirty="0" smtClean="0"/>
              <a:t>设置好之后，利用</a:t>
            </a:r>
            <a:r>
              <a:rPr lang="en-US" altLang="zh-CN" dirty="0" smtClean="0"/>
              <a:t>assign</a:t>
            </a:r>
            <a:r>
              <a:rPr lang="zh-CN" altLang="en-US" dirty="0" smtClean="0"/>
              <a:t>方法将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地址分给装好网卡之后的设备。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82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安装好网卡、协议栈，分配好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地址之后，一般来说我们的网络配置就基本完成了。接下来我们就可以进行软件的安装了。</a:t>
            </a:r>
            <a:endParaRPr lang="en-US" altLang="zh-CN" dirty="0" smtClean="0"/>
          </a:p>
          <a:p>
            <a:r>
              <a:rPr lang="zh-CN" altLang="en-US" dirty="0" smtClean="0"/>
              <a:t>首先我们安装服务器端。</a:t>
            </a:r>
            <a:endParaRPr lang="en-US" altLang="zh-CN" dirty="0" smtClean="0"/>
          </a:p>
          <a:p>
            <a:r>
              <a:rPr lang="zh-CN" altLang="en-US" dirty="0" smtClean="0"/>
              <a:t>与之前类似的，我们依然通过相应的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方法进行安装。在这里由于我们是仿真</a:t>
            </a:r>
            <a:r>
              <a:rPr lang="en-US" altLang="zh-CN" dirty="0" smtClean="0"/>
              <a:t>UDP</a:t>
            </a:r>
            <a:r>
              <a:rPr lang="zh-CN" altLang="en-US" dirty="0" smtClean="0"/>
              <a:t>通信的应用，我们就使用</a:t>
            </a:r>
            <a:r>
              <a:rPr lang="en-US" altLang="zh-CN" dirty="0" err="1" smtClean="0"/>
              <a:t>UdpEchoServerHelper</a:t>
            </a:r>
            <a:r>
              <a:rPr lang="zh-CN" altLang="en-US" dirty="0" smtClean="0"/>
              <a:t>来进行安装。安装的时候需要传入一个端口号，这里我们使用</a:t>
            </a:r>
            <a:r>
              <a:rPr lang="en-US" altLang="zh-CN" dirty="0" smtClean="0"/>
              <a:t>9</a:t>
            </a:r>
            <a:r>
              <a:rPr lang="zh-CN" altLang="en-US" dirty="0" smtClean="0"/>
              <a:t>作为端口号。</a:t>
            </a:r>
            <a:endParaRPr lang="en-US" altLang="zh-CN" dirty="0" smtClean="0"/>
          </a:p>
          <a:p>
            <a:r>
              <a:rPr lang="zh-CN" altLang="en-US" dirty="0" smtClean="0"/>
              <a:t>在接下来的三行，我们利用</a:t>
            </a:r>
            <a:r>
              <a:rPr lang="en-US" altLang="zh-CN" dirty="0" err="1" smtClean="0"/>
              <a:t>UdpEchoServerHelper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方法，把第二个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（索引值为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）作为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安装相应的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，并设置好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开启与停止的时间。</a:t>
            </a:r>
            <a:endParaRPr lang="en-US" altLang="zh-CN" dirty="0" smtClean="0"/>
          </a:p>
          <a:p>
            <a:r>
              <a:rPr lang="zh-CN" altLang="en-US" dirty="0" smtClean="0"/>
              <a:t>其中，</a:t>
            </a:r>
            <a:r>
              <a:rPr lang="en-US" altLang="zh-CN" dirty="0" err="1" smtClean="0"/>
              <a:t>UdpEchoServerHelper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方法接收一个指向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的指针，并把指针指向的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进行相应的安装。</a:t>
            </a:r>
            <a:r>
              <a:rPr lang="en-US" altLang="zh-CN" dirty="0" err="1" smtClean="0"/>
              <a:t>Nodes.get</a:t>
            </a:r>
            <a:r>
              <a:rPr lang="zh-CN" altLang="en-US" dirty="0" smtClean="0"/>
              <a:t>方法会返回这个指针。</a:t>
            </a:r>
            <a:endParaRPr lang="en-US" altLang="zh-CN" dirty="0" smtClean="0"/>
          </a:p>
          <a:p>
            <a:r>
              <a:rPr lang="zh-CN" altLang="en-US" dirty="0" smtClean="0"/>
              <a:t>类似的，我们声明一个</a:t>
            </a:r>
            <a:r>
              <a:rPr lang="en-US" altLang="zh-CN" dirty="0" err="1" smtClean="0"/>
              <a:t>UdpEchoClientHelper</a:t>
            </a:r>
            <a:r>
              <a:rPr lang="zh-CN" altLang="en-US" dirty="0" smtClean="0"/>
              <a:t>变量，并作相应的设置， 设置好之后利用</a:t>
            </a:r>
            <a:r>
              <a:rPr lang="en-US" altLang="zh-CN" dirty="0" err="1" smtClean="0"/>
              <a:t>ApplicationContainer</a:t>
            </a:r>
            <a:r>
              <a:rPr lang="zh-CN" altLang="en-US" dirty="0" smtClean="0"/>
              <a:t>进行安装：</a:t>
            </a:r>
            <a:endParaRPr lang="en-US" altLang="zh-CN" dirty="0" smtClean="0"/>
          </a:p>
          <a:p>
            <a:r>
              <a:rPr lang="zh-CN" altLang="en-US" dirty="0" smtClean="0"/>
              <a:t>具体来说，我们先声明一个</a:t>
            </a:r>
            <a:r>
              <a:rPr lang="en-US" altLang="zh-CN" dirty="0" err="1" smtClean="0"/>
              <a:t>UdpEchoClientHelper</a:t>
            </a:r>
            <a:r>
              <a:rPr lang="zh-CN" altLang="en-US" dirty="0" smtClean="0"/>
              <a:t>变量，并说明一下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地址与端口号，得到</a:t>
            </a:r>
            <a:r>
              <a:rPr lang="en-US" altLang="zh-CN" dirty="0" err="1" smtClean="0"/>
              <a:t>echoClient</a:t>
            </a:r>
            <a:r>
              <a:rPr lang="zh-CN" altLang="en-US" dirty="0" smtClean="0"/>
              <a:t>，之后分别设置仿真中的最大包数，包与包之间的间隔，以及包的大小。</a:t>
            </a:r>
            <a:endParaRPr lang="en-US" altLang="zh-CN" dirty="0" smtClean="0"/>
          </a:p>
          <a:p>
            <a:r>
              <a:rPr lang="en-US" altLang="zh-CN" dirty="0" smtClean="0"/>
              <a:t>Helper</a:t>
            </a:r>
            <a:r>
              <a:rPr lang="zh-CN" altLang="en-US" dirty="0" smtClean="0"/>
              <a:t>变量建立完后，我们就进行安装，安装在第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上（索引值为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），安装好之后也设置好开始与结束的时间。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48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以上这些完成之后，我们就可以直接进行仿真了</a:t>
            </a:r>
            <a:endParaRPr lang="en-US" altLang="zh-CN" dirty="0" smtClean="0"/>
          </a:p>
          <a:p>
            <a:r>
              <a:rPr lang="zh-CN" altLang="en-US" dirty="0" smtClean="0"/>
              <a:t>先利用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方法开启仿真，之后再利用</a:t>
            </a:r>
            <a:r>
              <a:rPr lang="en-US" altLang="zh-CN" dirty="0" err="1" smtClean="0"/>
              <a:t>destory</a:t>
            </a:r>
            <a:r>
              <a:rPr lang="zh-CN" altLang="en-US" dirty="0" smtClean="0"/>
              <a:t>方法结束仿真。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94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代码写完之后，我们就可以进行跑代码了。</a:t>
            </a:r>
            <a:endParaRPr lang="en-US" altLang="zh-CN" dirty="0" smtClean="0"/>
          </a:p>
          <a:p>
            <a:r>
              <a:rPr lang="zh-CN" altLang="en-US" dirty="0" smtClean="0"/>
              <a:t>我们需要先使用</a:t>
            </a:r>
            <a:r>
              <a:rPr lang="en-US" altLang="zh-CN" dirty="0" err="1" smtClean="0"/>
              <a:t>waf</a:t>
            </a:r>
            <a:r>
              <a:rPr lang="zh-CN" altLang="en-US" dirty="0" smtClean="0"/>
              <a:t>进行编译</a:t>
            </a:r>
            <a:endParaRPr lang="en-US" altLang="zh-CN" dirty="0" smtClean="0"/>
          </a:p>
          <a:p>
            <a:r>
              <a:rPr lang="zh-CN" altLang="en-US" dirty="0" smtClean="0"/>
              <a:t>编译好之后再使用</a:t>
            </a:r>
            <a:r>
              <a:rPr lang="en-US" altLang="zh-CN" dirty="0" err="1" smtClean="0"/>
              <a:t>waf</a:t>
            </a:r>
            <a:r>
              <a:rPr lang="en-US" altLang="zh-CN" dirty="0" smtClean="0"/>
              <a:t>—run</a:t>
            </a:r>
            <a:r>
              <a:rPr lang="zh-CN" altLang="en-US" dirty="0" smtClean="0"/>
              <a:t>进行运行。</a:t>
            </a:r>
            <a:endParaRPr lang="en-US" altLang="zh-CN" dirty="0" smtClean="0"/>
          </a:p>
          <a:p>
            <a:r>
              <a:rPr lang="zh-CN" altLang="en-US" dirty="0" smtClean="0"/>
              <a:t>最终得到的运行效果是这样的。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51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4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18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29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31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88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965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828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88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17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0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0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4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0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9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2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06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2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0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08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2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9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8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9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5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9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1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9BEA-1272-4BBB-9A01-7E0432A17A2F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6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27514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无线通信网实验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3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27514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代码样例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40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6417" y="1581662"/>
            <a:ext cx="823784" cy="144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50471" y="1581662"/>
            <a:ext cx="823784" cy="1449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46418" y="2085539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50470" y="2085539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>
            <a:off x="2570202" y="2270205"/>
            <a:ext cx="2780268" cy="3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412519" y="1900873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31601" y="3923263"/>
            <a:ext cx="309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通信服务类型：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31601" y="3438599"/>
            <a:ext cx="263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移动性：不考虑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601" y="913365"/>
            <a:ext cx="263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网络拓扑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3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1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9620" y="832021"/>
            <a:ext cx="4264039" cy="5679905"/>
            <a:chOff x="769620" y="832021"/>
            <a:chExt cx="4264039" cy="5679905"/>
          </a:xfrm>
        </p:grpSpPr>
        <p:sp>
          <p:nvSpPr>
            <p:cNvPr id="5" name="矩形 4"/>
            <p:cNvSpPr/>
            <p:nvPr/>
          </p:nvSpPr>
          <p:spPr>
            <a:xfrm>
              <a:off x="769620" y="832022"/>
              <a:ext cx="235395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392" t="7207" r="59866" b="9550"/>
            <a:stretch/>
          </p:blipFill>
          <p:spPr>
            <a:xfrm>
              <a:off x="830510" y="832021"/>
              <a:ext cx="4192488" cy="493960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/>
            <a:srcRect l="495" t="55535" r="61881" b="32110"/>
            <a:stretch/>
          </p:blipFill>
          <p:spPr>
            <a:xfrm>
              <a:off x="841171" y="5771626"/>
              <a:ext cx="4007895" cy="74029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764947" y="832022"/>
              <a:ext cx="268712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392" t="7087" r="67920" b="75997"/>
          <a:stretch/>
        </p:blipFill>
        <p:spPr>
          <a:xfrm>
            <a:off x="5188326" y="823785"/>
            <a:ext cx="6727416" cy="20200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65905" y="897923"/>
            <a:ext cx="3242484" cy="972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1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9620" y="832021"/>
            <a:ext cx="4264039" cy="5679905"/>
            <a:chOff x="769620" y="832021"/>
            <a:chExt cx="4264039" cy="5679905"/>
          </a:xfrm>
        </p:grpSpPr>
        <p:sp>
          <p:nvSpPr>
            <p:cNvPr id="5" name="矩形 4"/>
            <p:cNvSpPr/>
            <p:nvPr/>
          </p:nvSpPr>
          <p:spPr>
            <a:xfrm>
              <a:off x="769620" y="832022"/>
              <a:ext cx="235395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392" t="7207" r="59866" b="9550"/>
            <a:stretch/>
          </p:blipFill>
          <p:spPr>
            <a:xfrm>
              <a:off x="830510" y="832021"/>
              <a:ext cx="4192488" cy="493960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/>
            <a:srcRect l="495" t="55535" r="61881" b="32110"/>
            <a:stretch/>
          </p:blipFill>
          <p:spPr>
            <a:xfrm>
              <a:off x="841171" y="5771626"/>
              <a:ext cx="4007895" cy="74029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764947" y="832022"/>
              <a:ext cx="268712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065905" y="1852613"/>
            <a:ext cx="3346922" cy="808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2753" t="24433" r="66872" b="61854"/>
          <a:stretch/>
        </p:blipFill>
        <p:spPr>
          <a:xfrm>
            <a:off x="5496546" y="832021"/>
            <a:ext cx="6163397" cy="156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1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9620" y="832021"/>
            <a:ext cx="4264039" cy="5679905"/>
            <a:chOff x="769620" y="832021"/>
            <a:chExt cx="4264039" cy="5679905"/>
          </a:xfrm>
        </p:grpSpPr>
        <p:sp>
          <p:nvSpPr>
            <p:cNvPr id="5" name="矩形 4"/>
            <p:cNvSpPr/>
            <p:nvPr/>
          </p:nvSpPr>
          <p:spPr>
            <a:xfrm>
              <a:off x="769620" y="832022"/>
              <a:ext cx="235395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392" t="7207" r="59866" b="9550"/>
            <a:stretch/>
          </p:blipFill>
          <p:spPr>
            <a:xfrm>
              <a:off x="830510" y="832021"/>
              <a:ext cx="4192488" cy="493960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/>
            <a:srcRect l="495" t="55535" r="61881" b="32110"/>
            <a:stretch/>
          </p:blipFill>
          <p:spPr>
            <a:xfrm>
              <a:off x="841171" y="5771626"/>
              <a:ext cx="4007895" cy="74029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764947" y="832022"/>
              <a:ext cx="268712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065905" y="2659380"/>
            <a:ext cx="3346922" cy="29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2763" t="37649" r="85721" b="56733"/>
          <a:stretch/>
        </p:blipFill>
        <p:spPr>
          <a:xfrm>
            <a:off x="6457949" y="832021"/>
            <a:ext cx="4742961" cy="13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1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9620" y="832021"/>
            <a:ext cx="4264039" cy="5679905"/>
            <a:chOff x="769620" y="832021"/>
            <a:chExt cx="4264039" cy="5679905"/>
          </a:xfrm>
        </p:grpSpPr>
        <p:sp>
          <p:nvSpPr>
            <p:cNvPr id="5" name="矩形 4"/>
            <p:cNvSpPr/>
            <p:nvPr/>
          </p:nvSpPr>
          <p:spPr>
            <a:xfrm>
              <a:off x="769620" y="832022"/>
              <a:ext cx="235395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392" t="7207" r="59866" b="9550"/>
            <a:stretch/>
          </p:blipFill>
          <p:spPr>
            <a:xfrm>
              <a:off x="830510" y="832021"/>
              <a:ext cx="4192488" cy="493960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/>
            <a:srcRect l="495" t="55535" r="61881" b="32110"/>
            <a:stretch/>
          </p:blipFill>
          <p:spPr>
            <a:xfrm>
              <a:off x="841171" y="5771626"/>
              <a:ext cx="4007895" cy="74029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764947" y="832022"/>
              <a:ext cx="268712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065905" y="2965622"/>
            <a:ext cx="3346922" cy="1501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3041" t="43050" r="65866" b="31373"/>
          <a:stretch/>
        </p:blipFill>
        <p:spPr>
          <a:xfrm>
            <a:off x="5375118" y="832021"/>
            <a:ext cx="6497687" cy="300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1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9620" y="832021"/>
            <a:ext cx="4264039" cy="5679905"/>
            <a:chOff x="769620" y="832021"/>
            <a:chExt cx="4264039" cy="5679905"/>
          </a:xfrm>
        </p:grpSpPr>
        <p:sp>
          <p:nvSpPr>
            <p:cNvPr id="5" name="矩形 4"/>
            <p:cNvSpPr/>
            <p:nvPr/>
          </p:nvSpPr>
          <p:spPr>
            <a:xfrm>
              <a:off x="769620" y="832022"/>
              <a:ext cx="235395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392" t="7207" r="59866" b="9550"/>
            <a:stretch/>
          </p:blipFill>
          <p:spPr>
            <a:xfrm>
              <a:off x="830510" y="832021"/>
              <a:ext cx="4192488" cy="493960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/>
            <a:srcRect l="495" t="55535" r="61881" b="32110"/>
            <a:stretch/>
          </p:blipFill>
          <p:spPr>
            <a:xfrm>
              <a:off x="841171" y="5771626"/>
              <a:ext cx="4007895" cy="74029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764947" y="832022"/>
              <a:ext cx="268712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170343" y="4429126"/>
            <a:ext cx="3242484" cy="1477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375118" y="832021"/>
            <a:ext cx="6491174" cy="2810378"/>
            <a:chOff x="5375118" y="447675"/>
            <a:chExt cx="6491174" cy="281037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l="3386" t="68300" r="64805" b="9548"/>
            <a:stretch/>
          </p:blipFill>
          <p:spPr>
            <a:xfrm>
              <a:off x="5375118" y="447675"/>
              <a:ext cx="6491174" cy="254266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4"/>
            <a:srcRect l="3563" t="55535" r="73038" b="42149"/>
            <a:stretch/>
          </p:blipFill>
          <p:spPr>
            <a:xfrm>
              <a:off x="5408674" y="2990335"/>
              <a:ext cx="4809117" cy="267718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0133901" y="2927758"/>
              <a:ext cx="1732391" cy="330295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75118" y="2743200"/>
              <a:ext cx="102893" cy="514853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1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9620" y="832021"/>
            <a:ext cx="4264039" cy="5679905"/>
            <a:chOff x="769620" y="832021"/>
            <a:chExt cx="4264039" cy="5679905"/>
          </a:xfrm>
        </p:grpSpPr>
        <p:sp>
          <p:nvSpPr>
            <p:cNvPr id="5" name="矩形 4"/>
            <p:cNvSpPr/>
            <p:nvPr/>
          </p:nvSpPr>
          <p:spPr>
            <a:xfrm>
              <a:off x="769620" y="832022"/>
              <a:ext cx="235395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392" t="7207" r="59866" b="9550"/>
            <a:stretch/>
          </p:blipFill>
          <p:spPr>
            <a:xfrm>
              <a:off x="830510" y="832021"/>
              <a:ext cx="4192488" cy="493960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/>
            <a:srcRect l="495" t="55535" r="61881" b="32110"/>
            <a:stretch/>
          </p:blipFill>
          <p:spPr>
            <a:xfrm>
              <a:off x="841171" y="5771626"/>
              <a:ext cx="4007895" cy="74029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764947" y="832022"/>
              <a:ext cx="268712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170343" y="5914768"/>
            <a:ext cx="3242484" cy="362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2543" t="57890" r="85039" b="33920"/>
          <a:stretch/>
        </p:blipFill>
        <p:spPr>
          <a:xfrm>
            <a:off x="5668355" y="832021"/>
            <a:ext cx="4993981" cy="185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1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Ubuntu18.04 [正在运行] - Oracle VM VirtualB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1" t="18258" r="19406" b="3784"/>
          <a:stretch/>
        </p:blipFill>
        <p:spPr>
          <a:xfrm>
            <a:off x="5527590" y="873211"/>
            <a:ext cx="5865340" cy="53463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0171" y="2397213"/>
            <a:ext cx="310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编译（在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ns-3.30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下打开终端）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waf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./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171" y="3569049"/>
            <a:ext cx="4053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ns-3.30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下打开终端）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--run scratch/filename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--run scratch/filename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170" y="1225377"/>
            <a:ext cx="310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Path	…/ns-3.30/scratch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.cc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4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27514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6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27514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实验准备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0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40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171" y="836140"/>
            <a:ext cx="40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6417" y="2166551"/>
            <a:ext cx="823784" cy="144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50471" y="2166551"/>
            <a:ext cx="823784" cy="1449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46418" y="2670428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50470" y="2670428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>
            <a:off x="2570202" y="2855094"/>
            <a:ext cx="2780268" cy="3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412519" y="2485762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31600" y="4023488"/>
            <a:ext cx="4414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移动性：不考虑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通信服务类型：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601" y="1498254"/>
            <a:ext cx="263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网络拓扑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31601" y="4992816"/>
            <a:ext cx="845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参数要求：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最大发送分组数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=n*(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学号尾数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自选（大于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的正整数）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其他参数自选。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1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0" y="255373"/>
            <a:ext cx="54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CSMA/CD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0170" y="2780940"/>
            <a:ext cx="109480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CSMA/CD协议的工作过程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）准备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发送：适配器从网络层获得一个分组，加上以太网的首部和尾部，组成以太网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帧，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放入网卡的缓存中，但在发送之前，必须先检测信道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）检测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信道：不停地检测信道，一直等待信道空闲，并在96比特时间内信道保持空闲（保证了帧间最小时间间隔），就发送这个帧。在发送过程中仍不停地检测信道，即网络适配器要边发送边监听。这里只有两种可能性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成功：在争用期内一直未检测到碰撞，这个帧发送成功，回到（1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：在争用期内检测到碰撞，这是立即停止发送数据，并按规定发送认为干扰信号。适配器接着就执行指数退避算法，等待r倍512比特时间后，返回到步骤（2），继续检测信道。若重传16次仍不能成功，则停止重传向上报错。以太网每发完一帧，一定要把已经发送的帧暂时保留一下。如果在争用期内检测出发生了碰撞，那么还要在推迟一段时间后再把这个帧重传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img-blog.csdn.net/20180126170519644?watermark/2/text/aHR0cDovL2Jsb2cuY3Nkbi5uZXQvbG92ZUNDX29yYW5nZQ==/font/5a6L5L2T/fontsize/400/fill/I0JBQkFCMA==/dissolve/70/gravity/SouthEa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t="29260" r="2772" b="11184"/>
          <a:stretch/>
        </p:blipFill>
        <p:spPr bwMode="auto">
          <a:xfrm>
            <a:off x="3542270" y="961003"/>
            <a:ext cx="4489623" cy="148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8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0" y="255373"/>
            <a:ext cx="54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CSMA/CD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171" y="836140"/>
            <a:ext cx="40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46417" y="1924048"/>
            <a:ext cx="823784" cy="144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50471" y="1924048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46418" y="2427925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2570202" y="2612591"/>
            <a:ext cx="2780268" cy="3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412519" y="2243259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</a:p>
        </p:txBody>
      </p:sp>
      <p:sp>
        <p:nvSpPr>
          <p:cNvPr id="12" name="矩形 11"/>
          <p:cNvSpPr/>
          <p:nvPr/>
        </p:nvSpPr>
        <p:spPr>
          <a:xfrm>
            <a:off x="7578806" y="1924048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64635" y="1924048"/>
            <a:ext cx="823784" cy="144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464636" y="2427925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07144" y="1915807"/>
            <a:ext cx="823784" cy="1449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807143" y="2419684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18" name="肘形连接符 17"/>
          <p:cNvCxnSpPr>
            <a:stCxn id="6" idx="2"/>
            <a:endCxn id="15" idx="2"/>
          </p:cNvCxnSpPr>
          <p:nvPr/>
        </p:nvCxnSpPr>
        <p:spPr>
          <a:xfrm rot="5400000" flipH="1" flipV="1">
            <a:off x="7986578" y="1141450"/>
            <a:ext cx="8241" cy="4456673"/>
          </a:xfrm>
          <a:prstGeom prst="bentConnector3">
            <a:avLst>
              <a:gd name="adj1" fmla="val -277393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2"/>
          </p:cNvCxnSpPr>
          <p:nvPr/>
        </p:nvCxnSpPr>
        <p:spPr>
          <a:xfrm>
            <a:off x="6876527" y="3373907"/>
            <a:ext cx="4" cy="222422"/>
          </a:xfrm>
          <a:prstGeom prst="line">
            <a:avLst/>
          </a:prstGeom>
          <a:ln w="12700">
            <a:solidFill>
              <a:srgbClr val="2829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990698" y="3375794"/>
            <a:ext cx="4" cy="222422"/>
          </a:xfrm>
          <a:prstGeom prst="line">
            <a:avLst/>
          </a:prstGeom>
          <a:ln w="12700">
            <a:solidFill>
              <a:srgbClr val="2829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31601" y="4837322"/>
            <a:ext cx="8459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参数要求：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最大发送分组数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=n*(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学号尾数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自选（大于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的正整数）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其他参数自选。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2.P2P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CSMA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至少在第三位开始不同，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P2P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10.1.1.1,   10.1.1.2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CSMA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10.1.2.1,   10.1.2.2,   ……	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52150" y="3589978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CSMA</a:t>
            </a:r>
          </a:p>
        </p:txBody>
      </p:sp>
      <p:sp>
        <p:nvSpPr>
          <p:cNvPr id="28" name="矩形 27"/>
          <p:cNvSpPr/>
          <p:nvPr/>
        </p:nvSpPr>
        <p:spPr>
          <a:xfrm>
            <a:off x="8692977" y="1930398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9104861" y="3381455"/>
            <a:ext cx="4" cy="222422"/>
          </a:xfrm>
          <a:prstGeom prst="line">
            <a:avLst/>
          </a:prstGeom>
          <a:ln w="12700">
            <a:solidFill>
              <a:srgbClr val="2829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631601" y="1307673"/>
            <a:ext cx="263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网络拓扑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31601" y="3907642"/>
            <a:ext cx="4414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移动性：不考虑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通信服务类型：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1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0" y="255373"/>
            <a:ext cx="54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实验三：基于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的移动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171" y="836140"/>
            <a:ext cx="40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69380" y="2045895"/>
            <a:ext cx="823784" cy="144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26796" y="2035774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69381" y="2549772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212744" y="2727752"/>
            <a:ext cx="12140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53934" y="2354985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</a:p>
        </p:txBody>
      </p:sp>
      <p:sp>
        <p:nvSpPr>
          <p:cNvPr id="10" name="矩形 9"/>
          <p:cNvSpPr/>
          <p:nvPr/>
        </p:nvSpPr>
        <p:spPr>
          <a:xfrm>
            <a:off x="8655131" y="2035774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40960" y="2035774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69298" y="2045896"/>
            <a:ext cx="823784" cy="1449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69297" y="2549773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6838688" y="3485631"/>
            <a:ext cx="3342502" cy="254927"/>
            <a:chOff x="6838688" y="3469155"/>
            <a:chExt cx="3342502" cy="254927"/>
          </a:xfrm>
        </p:grpSpPr>
        <p:cxnSp>
          <p:nvCxnSpPr>
            <p:cNvPr id="15" name="肘形连接符 14"/>
            <p:cNvCxnSpPr>
              <a:stCxn id="5" idx="2"/>
              <a:endCxn id="13" idx="2"/>
            </p:cNvCxnSpPr>
            <p:nvPr/>
          </p:nvCxnSpPr>
          <p:spPr>
            <a:xfrm rot="16200000" flipH="1">
              <a:off x="8504878" y="1811205"/>
              <a:ext cx="10122" cy="3342502"/>
            </a:xfrm>
            <a:prstGeom prst="bentConnector3">
              <a:avLst>
                <a:gd name="adj1" fmla="val 2358447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1" idx="2"/>
            </p:cNvCxnSpPr>
            <p:nvPr/>
          </p:nvCxnSpPr>
          <p:spPr>
            <a:xfrm>
              <a:off x="7952852" y="3485633"/>
              <a:ext cx="0" cy="238449"/>
            </a:xfrm>
            <a:prstGeom prst="line">
              <a:avLst/>
            </a:prstGeom>
            <a:ln w="12700">
              <a:solidFill>
                <a:srgbClr val="282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061610" y="3469155"/>
              <a:ext cx="0" cy="238451"/>
            </a:xfrm>
            <a:prstGeom prst="line">
              <a:avLst/>
            </a:prstGeom>
            <a:ln w="12700">
              <a:solidFill>
                <a:srgbClr val="282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7962123" y="3724082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CSMA</a:t>
            </a:r>
          </a:p>
        </p:txBody>
      </p:sp>
      <p:sp>
        <p:nvSpPr>
          <p:cNvPr id="25" name="矩形 24"/>
          <p:cNvSpPr/>
          <p:nvPr/>
        </p:nvSpPr>
        <p:spPr>
          <a:xfrm>
            <a:off x="1030222" y="2045895"/>
            <a:ext cx="823784" cy="144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30223" y="2549772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388959" y="2045895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149801" y="2045895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2149" y="1424625"/>
            <a:ext cx="263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网络拓扑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442114" y="3509241"/>
            <a:ext cx="3342502" cy="238451"/>
            <a:chOff x="6838688" y="3469155"/>
            <a:chExt cx="3342502" cy="238451"/>
          </a:xfrm>
        </p:grpSpPr>
        <p:cxnSp>
          <p:nvCxnSpPr>
            <p:cNvPr id="34" name="肘形连接符 33"/>
            <p:cNvCxnSpPr/>
            <p:nvPr/>
          </p:nvCxnSpPr>
          <p:spPr>
            <a:xfrm rot="16200000" flipH="1">
              <a:off x="8504878" y="1802967"/>
              <a:ext cx="10122" cy="3342502"/>
            </a:xfrm>
            <a:prstGeom prst="bentConnector3">
              <a:avLst>
                <a:gd name="adj1" fmla="val 2358447"/>
              </a:avLst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952852" y="3469157"/>
              <a:ext cx="0" cy="238449"/>
            </a:xfrm>
            <a:prstGeom prst="line">
              <a:avLst/>
            </a:prstGeom>
            <a:ln w="12700">
              <a:solidFill>
                <a:srgbClr val="28292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9061610" y="3469155"/>
              <a:ext cx="0" cy="238451"/>
            </a:xfrm>
            <a:prstGeom prst="line">
              <a:avLst/>
            </a:prstGeom>
            <a:ln w="12700">
              <a:solidFill>
                <a:srgbClr val="28292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2565549" y="3755585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</a:p>
        </p:txBody>
      </p:sp>
      <p:sp>
        <p:nvSpPr>
          <p:cNvPr id="38" name="矩形 37"/>
          <p:cNvSpPr/>
          <p:nvPr/>
        </p:nvSpPr>
        <p:spPr>
          <a:xfrm>
            <a:off x="1033396" y="2052245"/>
            <a:ext cx="823785" cy="1327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152975" y="2052245"/>
            <a:ext cx="823785" cy="1327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269379" y="2052245"/>
            <a:ext cx="823785" cy="1327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26108" y="4361137"/>
            <a:ext cx="772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移动性：            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个矩形区域内二维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服务类型：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69379" y="4492805"/>
            <a:ext cx="823785" cy="1327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0" y="255373"/>
            <a:ext cx="54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实验三：基于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的移动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171" y="836140"/>
            <a:ext cx="40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69380" y="2029419"/>
            <a:ext cx="823784" cy="144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26796" y="2019298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69381" y="2533296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212744" y="2711276"/>
            <a:ext cx="12140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70410" y="2338509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</a:p>
        </p:txBody>
      </p:sp>
      <p:sp>
        <p:nvSpPr>
          <p:cNvPr id="10" name="矩形 9"/>
          <p:cNvSpPr/>
          <p:nvPr/>
        </p:nvSpPr>
        <p:spPr>
          <a:xfrm>
            <a:off x="8655131" y="2019298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40960" y="2019298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69298" y="2029420"/>
            <a:ext cx="823784" cy="1449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69297" y="2533297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6838688" y="3469155"/>
            <a:ext cx="3342502" cy="238451"/>
            <a:chOff x="6838688" y="3469155"/>
            <a:chExt cx="3342502" cy="238451"/>
          </a:xfrm>
        </p:grpSpPr>
        <p:cxnSp>
          <p:nvCxnSpPr>
            <p:cNvPr id="15" name="肘形连接符 14"/>
            <p:cNvCxnSpPr>
              <a:stCxn id="5" idx="2"/>
              <a:endCxn id="13" idx="2"/>
            </p:cNvCxnSpPr>
            <p:nvPr/>
          </p:nvCxnSpPr>
          <p:spPr>
            <a:xfrm rot="16200000" flipH="1">
              <a:off x="8504878" y="1802967"/>
              <a:ext cx="10122" cy="3342502"/>
            </a:xfrm>
            <a:prstGeom prst="bentConnector3">
              <a:avLst>
                <a:gd name="adj1" fmla="val 2358447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1" idx="2"/>
            </p:cNvCxnSpPr>
            <p:nvPr/>
          </p:nvCxnSpPr>
          <p:spPr>
            <a:xfrm>
              <a:off x="7952852" y="3469157"/>
              <a:ext cx="0" cy="238449"/>
            </a:xfrm>
            <a:prstGeom prst="line">
              <a:avLst/>
            </a:prstGeom>
            <a:ln w="12700">
              <a:solidFill>
                <a:srgbClr val="282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061610" y="3469155"/>
              <a:ext cx="0" cy="238451"/>
            </a:xfrm>
            <a:prstGeom prst="line">
              <a:avLst/>
            </a:prstGeom>
            <a:ln w="12700">
              <a:solidFill>
                <a:srgbClr val="282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7962123" y="3707606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CSMA</a:t>
            </a:r>
          </a:p>
        </p:txBody>
      </p:sp>
      <p:sp>
        <p:nvSpPr>
          <p:cNvPr id="25" name="矩形 24"/>
          <p:cNvSpPr/>
          <p:nvPr/>
        </p:nvSpPr>
        <p:spPr>
          <a:xfrm>
            <a:off x="1030222" y="2029419"/>
            <a:ext cx="823784" cy="144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30223" y="2533296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388959" y="2029419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149801" y="2029419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2149" y="1408149"/>
            <a:ext cx="263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网络拓扑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442114" y="3492765"/>
            <a:ext cx="3342502" cy="238451"/>
            <a:chOff x="6838688" y="3469155"/>
            <a:chExt cx="3342502" cy="238451"/>
          </a:xfrm>
        </p:grpSpPr>
        <p:cxnSp>
          <p:nvCxnSpPr>
            <p:cNvPr id="34" name="肘形连接符 33"/>
            <p:cNvCxnSpPr/>
            <p:nvPr/>
          </p:nvCxnSpPr>
          <p:spPr>
            <a:xfrm rot="16200000" flipH="1">
              <a:off x="8504878" y="1802967"/>
              <a:ext cx="10122" cy="3342502"/>
            </a:xfrm>
            <a:prstGeom prst="bentConnector3">
              <a:avLst>
                <a:gd name="adj1" fmla="val 2358447"/>
              </a:avLst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952852" y="3469157"/>
              <a:ext cx="0" cy="238449"/>
            </a:xfrm>
            <a:prstGeom prst="line">
              <a:avLst/>
            </a:prstGeom>
            <a:ln w="12700">
              <a:solidFill>
                <a:srgbClr val="28292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9061610" y="3469155"/>
              <a:ext cx="0" cy="238451"/>
            </a:xfrm>
            <a:prstGeom prst="line">
              <a:avLst/>
            </a:prstGeom>
            <a:ln w="12700">
              <a:solidFill>
                <a:srgbClr val="28292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2565549" y="3739109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</a:p>
        </p:txBody>
      </p:sp>
      <p:sp>
        <p:nvSpPr>
          <p:cNvPr id="38" name="矩形 37"/>
          <p:cNvSpPr/>
          <p:nvPr/>
        </p:nvSpPr>
        <p:spPr>
          <a:xfrm>
            <a:off x="1033396" y="2035769"/>
            <a:ext cx="823785" cy="1327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152975" y="2035769"/>
            <a:ext cx="823785" cy="1327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269379" y="2035769"/>
            <a:ext cx="823785" cy="1327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32149" y="4517572"/>
            <a:ext cx="9809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参数要求：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最大发送分组数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=n*(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学号尾数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自选（大于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的正整数）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其他参数自选。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2.P2P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CSMA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至少在第三位开始不同，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P2P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10.1.1.0,   10.1.1.1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CSMA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10.1.2.0,   10.1.2.1,   ……	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Wi-Fi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10.1.3.0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10.1.3.1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移动游走区域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长宽均大于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89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0" y="255373"/>
            <a:ext cx="612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实验四：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WLAN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隐藏节点问题下的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RTS/CTS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171" y="836140"/>
            <a:ext cx="40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32149" y="1408149"/>
            <a:ext cx="263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网络拓扑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834570" y="1980158"/>
            <a:ext cx="5484889" cy="3536711"/>
            <a:chOff x="1837792" y="2143693"/>
            <a:chExt cx="5484889" cy="3536711"/>
          </a:xfrm>
        </p:grpSpPr>
        <p:grpSp>
          <p:nvGrpSpPr>
            <p:cNvPr id="23" name="组合 22"/>
            <p:cNvGrpSpPr/>
            <p:nvPr/>
          </p:nvGrpSpPr>
          <p:grpSpPr>
            <a:xfrm>
              <a:off x="4168345" y="2143693"/>
              <a:ext cx="823785" cy="1449859"/>
              <a:chOff x="3859424" y="2902628"/>
              <a:chExt cx="823785" cy="1449859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3859424" y="2902628"/>
                <a:ext cx="823785" cy="1449859"/>
                <a:chOff x="3269379" y="2029419"/>
                <a:chExt cx="823785" cy="1449859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3269380" y="2029419"/>
                  <a:ext cx="823784" cy="144985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269379" y="2094244"/>
                  <a:ext cx="8237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CBR Server</a:t>
                  </a:r>
                  <a:endParaRPr lang="zh-CN" altLang="en-US" dirty="0"/>
                </a:p>
              </p:txBody>
            </p:sp>
          </p:grpSp>
          <p:sp>
            <p:nvSpPr>
              <p:cNvPr id="47" name="文本框 46"/>
              <p:cNvSpPr txBox="1"/>
              <p:nvPr/>
            </p:nvSpPr>
            <p:spPr>
              <a:xfrm>
                <a:off x="3859424" y="3678609"/>
                <a:ext cx="8237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UDP</a:t>
                </a:r>
                <a:r>
                  <a:rPr lang="en-US" altLang="zh-CN" dirty="0" smtClean="0"/>
                  <a:t> Server</a:t>
                </a:r>
                <a:endParaRPr lang="zh-CN" altLang="en-US" dirty="0"/>
              </a:p>
            </p:txBody>
          </p:sp>
          <p:cxnSp>
            <p:nvCxnSpPr>
              <p:cNvPr id="22" name="直接连接符 21"/>
              <p:cNvCxnSpPr>
                <a:stCxn id="45" idx="1"/>
                <a:endCxn id="45" idx="3"/>
              </p:cNvCxnSpPr>
              <p:nvPr/>
            </p:nvCxnSpPr>
            <p:spPr>
              <a:xfrm>
                <a:off x="3859425" y="3627558"/>
                <a:ext cx="82378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/>
          </p:nvGrpSpPr>
          <p:grpSpPr>
            <a:xfrm>
              <a:off x="1837792" y="4230545"/>
              <a:ext cx="823785" cy="1449859"/>
              <a:chOff x="3859424" y="2902628"/>
              <a:chExt cx="823785" cy="1449859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3859424" y="2902628"/>
                <a:ext cx="823785" cy="1449859"/>
                <a:chOff x="3269379" y="2029419"/>
                <a:chExt cx="823785" cy="1449859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3269380" y="2029419"/>
                  <a:ext cx="823784" cy="1449859"/>
                </a:xfrm>
                <a:prstGeom prst="rect">
                  <a:avLst/>
                </a:prstGeom>
                <a:noFill/>
                <a:ln>
                  <a:solidFill>
                    <a:srgbClr val="2E75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3269379" y="2094244"/>
                  <a:ext cx="8237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CBR Client</a:t>
                  </a:r>
                  <a:endParaRPr lang="zh-CN" altLang="en-US" dirty="0"/>
                </a:p>
              </p:txBody>
            </p:sp>
          </p:grpSp>
          <p:sp>
            <p:nvSpPr>
              <p:cNvPr id="50" name="文本框 49"/>
              <p:cNvSpPr txBox="1"/>
              <p:nvPr/>
            </p:nvSpPr>
            <p:spPr>
              <a:xfrm>
                <a:off x="3859424" y="3678609"/>
                <a:ext cx="8237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UDP Client</a:t>
                </a:r>
                <a:endParaRPr lang="zh-CN" altLang="en-US" dirty="0"/>
              </a:p>
            </p:txBody>
          </p:sp>
          <p:cxnSp>
            <p:nvCxnSpPr>
              <p:cNvPr id="51" name="直接连接符 50"/>
              <p:cNvCxnSpPr>
                <a:stCxn id="52" idx="1"/>
                <a:endCxn id="52" idx="3"/>
              </p:cNvCxnSpPr>
              <p:nvPr/>
            </p:nvCxnSpPr>
            <p:spPr>
              <a:xfrm>
                <a:off x="3859425" y="3627558"/>
                <a:ext cx="823784" cy="0"/>
              </a:xfrm>
              <a:prstGeom prst="line">
                <a:avLst/>
              </a:prstGeom>
              <a:ln w="19050">
                <a:solidFill>
                  <a:srgbClr val="2E75B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6498896" y="4230544"/>
              <a:ext cx="823785" cy="1449859"/>
              <a:chOff x="3859424" y="2902628"/>
              <a:chExt cx="823785" cy="1449859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3859424" y="2902628"/>
                <a:ext cx="823785" cy="1449859"/>
                <a:chOff x="3269379" y="2029419"/>
                <a:chExt cx="823785" cy="1449859"/>
              </a:xfrm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3269380" y="2029419"/>
                  <a:ext cx="823784" cy="1449859"/>
                </a:xfrm>
                <a:prstGeom prst="rect">
                  <a:avLst/>
                </a:prstGeom>
                <a:noFill/>
                <a:ln>
                  <a:solidFill>
                    <a:srgbClr val="2E75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3269379" y="2094244"/>
                  <a:ext cx="8237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CBR Client</a:t>
                  </a:r>
                  <a:endParaRPr lang="zh-CN" altLang="en-US" dirty="0"/>
                </a:p>
              </p:txBody>
            </p:sp>
          </p:grpSp>
          <p:sp>
            <p:nvSpPr>
              <p:cNvPr id="62" name="文本框 61"/>
              <p:cNvSpPr txBox="1"/>
              <p:nvPr/>
            </p:nvSpPr>
            <p:spPr>
              <a:xfrm>
                <a:off x="3859424" y="3678609"/>
                <a:ext cx="8237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UDP Client</a:t>
                </a:r>
                <a:endParaRPr lang="zh-CN" altLang="en-US" dirty="0"/>
              </a:p>
            </p:txBody>
          </p:sp>
          <p:cxnSp>
            <p:nvCxnSpPr>
              <p:cNvPr id="63" name="直接连接符 62"/>
              <p:cNvCxnSpPr>
                <a:stCxn id="64" idx="1"/>
                <a:endCxn id="64" idx="3"/>
              </p:cNvCxnSpPr>
              <p:nvPr/>
            </p:nvCxnSpPr>
            <p:spPr>
              <a:xfrm>
                <a:off x="3859425" y="3627558"/>
                <a:ext cx="823784" cy="0"/>
              </a:xfrm>
              <a:prstGeom prst="line">
                <a:avLst/>
              </a:prstGeom>
              <a:ln w="19050">
                <a:solidFill>
                  <a:srgbClr val="2E75B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/>
            <p:cNvGrpSpPr/>
            <p:nvPr/>
          </p:nvGrpSpPr>
          <p:grpSpPr>
            <a:xfrm>
              <a:off x="4168344" y="4230544"/>
              <a:ext cx="823785" cy="1449859"/>
              <a:chOff x="3859424" y="2902628"/>
              <a:chExt cx="823785" cy="1449859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3859424" y="2902628"/>
                <a:ext cx="823785" cy="1449859"/>
                <a:chOff x="3269379" y="2029419"/>
                <a:chExt cx="823785" cy="1449859"/>
              </a:xfrm>
            </p:grpSpPr>
            <p:sp>
              <p:nvSpPr>
                <p:cNvPr id="70" name="矩形 69"/>
                <p:cNvSpPr/>
                <p:nvPr/>
              </p:nvSpPr>
              <p:spPr>
                <a:xfrm>
                  <a:off x="3269380" y="2029419"/>
                  <a:ext cx="823784" cy="1449859"/>
                </a:xfrm>
                <a:prstGeom prst="rect">
                  <a:avLst/>
                </a:prstGeom>
                <a:noFill/>
                <a:ln>
                  <a:solidFill>
                    <a:srgbClr val="2E75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3269379" y="2094244"/>
                  <a:ext cx="8237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CBR Client</a:t>
                  </a:r>
                  <a:endParaRPr lang="zh-CN" altLang="en-US" dirty="0"/>
                </a:p>
              </p:txBody>
            </p:sp>
          </p:grpSp>
          <p:sp>
            <p:nvSpPr>
              <p:cNvPr id="68" name="文本框 67"/>
              <p:cNvSpPr txBox="1"/>
              <p:nvPr/>
            </p:nvSpPr>
            <p:spPr>
              <a:xfrm>
                <a:off x="3859424" y="3678609"/>
                <a:ext cx="8237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UDP Client</a:t>
                </a:r>
                <a:endParaRPr lang="zh-CN" altLang="en-US" dirty="0"/>
              </a:p>
            </p:txBody>
          </p:sp>
          <p:cxnSp>
            <p:nvCxnSpPr>
              <p:cNvPr id="69" name="直接连接符 68"/>
              <p:cNvCxnSpPr>
                <a:stCxn id="70" idx="1"/>
                <a:endCxn id="70" idx="3"/>
              </p:cNvCxnSpPr>
              <p:nvPr/>
            </p:nvCxnSpPr>
            <p:spPr>
              <a:xfrm>
                <a:off x="3859425" y="3627558"/>
                <a:ext cx="823784" cy="0"/>
              </a:xfrm>
              <a:prstGeom prst="line">
                <a:avLst/>
              </a:prstGeom>
              <a:ln w="19050">
                <a:solidFill>
                  <a:srgbClr val="2E75B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直接箭头连接符 71"/>
            <p:cNvCxnSpPr>
              <a:stCxn id="52" idx="0"/>
              <a:endCxn id="45" idx="1"/>
            </p:cNvCxnSpPr>
            <p:nvPr/>
          </p:nvCxnSpPr>
          <p:spPr>
            <a:xfrm flipV="1">
              <a:off x="2249685" y="2868623"/>
              <a:ext cx="1918661" cy="13619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3474684" y="3741154"/>
              <a:ext cx="109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802.11b</a:t>
              </a:r>
            </a:p>
          </p:txBody>
        </p:sp>
        <p:cxnSp>
          <p:nvCxnSpPr>
            <p:cNvPr id="74" name="直接箭头连接符 73"/>
            <p:cNvCxnSpPr>
              <a:stCxn id="64" idx="0"/>
              <a:endCxn id="45" idx="3"/>
            </p:cNvCxnSpPr>
            <p:nvPr/>
          </p:nvCxnSpPr>
          <p:spPr>
            <a:xfrm flipH="1" flipV="1">
              <a:off x="4992130" y="2868623"/>
              <a:ext cx="1918659" cy="13619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70" idx="0"/>
              <a:endCxn id="45" idx="2"/>
            </p:cNvCxnSpPr>
            <p:nvPr/>
          </p:nvCxnSpPr>
          <p:spPr>
            <a:xfrm flipV="1">
              <a:off x="4580237" y="3593552"/>
              <a:ext cx="1" cy="6369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6041700" y="3058173"/>
              <a:ext cx="109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802.11b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113383" y="3058173"/>
              <a:ext cx="109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802.11b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977459" y="3371823"/>
              <a:ext cx="109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50dB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462845" y="3741154"/>
              <a:ext cx="109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50dB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5891359" y="3364917"/>
              <a:ext cx="109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68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0" y="255373"/>
            <a:ext cx="612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实验四：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WLAN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隐藏节点问题下的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RTS/CTS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171" y="836140"/>
            <a:ext cx="40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101" y="1416907"/>
            <a:ext cx="9809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RTS/CTS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机制使用与否对通信系统性能的影响。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系统性能要展示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项：发送与接收数据包数、发送与接收数据字节数、系统吞吐量。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仿真时间分成两段，前一阶段，节点间进行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通信，后一阶段，节点间进行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CBR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不考虑移动性。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5101" y="3171233"/>
            <a:ext cx="9809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参数要求：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最大发送分组数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=n*(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学号尾数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自选（大于等于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的正整数）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其他参数自选。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CBR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CBR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应用起始时间间隔为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0.001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8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0170" y="255373"/>
            <a:ext cx="54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附录 可复制代码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5632" y="978075"/>
            <a:ext cx="74305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/* -*- Mode:C++; c-file-style:"gnu"; indent-tabs-mode:nil; -*- */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"ns3/core-module.h"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"ns3/network-module.h"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"ns3/internet-module.h"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"ns3/point-to-point-module.h"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"ns3/applications-module.h"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using namespace ns3;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//NS_LOG_COMPONENT_DEFINE ("balabala");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main (int argc, char *argv[])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Time::SetResolution (Time::NS);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LogComponentEnable ("UdpEchoClientApplication", LOG_LEVEL_INFO);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LogComponentEnable ("UdpEchoServerApplication", LOG_LEVEL_INFO);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NodeContainer nodes;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nodes.Create (2);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PointToPointHelper pointToPoint;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pointToPoint.SetDeviceAttribute ("DataRate", StringValue ("5Mbps"));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pointToPoint.SetChannelAttribute ("Delay", StringValue ("2ms"));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NetDeviceContainer devices;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devices = pointToPoint.Install (nodes);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InternetStackHelper stack;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stack.Install (nodes);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Ipv4AddressHelper address;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address.SetBase ("10.1.1.0", "255.255.255.0");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Ipv4InterfaceContainer interfaces = address.Assign (devices);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UdpEchoServerHelper echoServer (9);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ApplicationContainer serverApps = echoServer.Install (nodes.Get (1));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serverApps.Start (Seconds (1.0));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serverApps.Stop (Seconds (10.0));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UdpEchoClientHelper echoClient (interfaces.GetAddress (1), 9);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echoClient.SetAttribute ("MaxPackets", UintegerValue (1));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echoClient.SetAttribute ("Interval", TimeValue (Seconds (1.0)));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echoClient.SetAttribute ("PacketSize", UintegerValue (1024));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ApplicationContainer clientApps = echoClient.Install (nodes.Get (0));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clientApps.Start (Seconds (2.0));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clientApps.Stop (Seconds (10.0));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Simulator::Run ();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Simulator::Destroy ();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return 0;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988907" y="109783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&lt;string&gt;</a:t>
            </a:r>
          </a:p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yangGuo{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std::string name = "Yang, Guo";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response(){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std::cout &lt;&lt; "Gu Gu, I am here." &lt;&lt; std::endl;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xiaoLongNv{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std::string name = "Xiao Long Nv";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wake();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xiaoLongNv::wake(){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std::cout &lt;&lt; "Guo er, where are you?" &lt;&lt; std::endl;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xiaoLongNv XLV1;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XLV1.wake();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yangGuo YG1;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YG1.response();</a:t>
            </a:r>
          </a:p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7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464" y="851759"/>
            <a:ext cx="5009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 Box</a:t>
            </a:r>
          </a:p>
          <a:p>
            <a:r>
              <a:rPr lang="en-US" altLang="zh-CN" b="0" i="0" dirty="0" smtClean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https://www.virtualbox.org/wiki/Downloads</a:t>
            </a:r>
          </a:p>
        </p:txBody>
      </p:sp>
      <p:sp>
        <p:nvSpPr>
          <p:cNvPr id="6" name="矩形 5"/>
          <p:cNvSpPr/>
          <p:nvPr/>
        </p:nvSpPr>
        <p:spPr>
          <a:xfrm>
            <a:off x="1141464" y="1720333"/>
            <a:ext cx="5674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Ubuntu (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科大镜像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源</a:t>
            </a:r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http://mirrors.ustc.edu.cn/ubuntu-releases/18.04/</a:t>
            </a:r>
            <a:endParaRPr lang="zh-CN" altLang="en-US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0171" y="255373"/>
            <a:ext cx="25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35892" y="2588907"/>
            <a:ext cx="8114270" cy="3262184"/>
            <a:chOff x="1935892" y="2588907"/>
            <a:chExt cx="8114270" cy="3262184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/>
            <a:srcRect l="16351" t="33994" r="17095" b="18438"/>
            <a:stretch/>
          </p:blipFill>
          <p:spPr>
            <a:xfrm>
              <a:off x="1935892" y="2588907"/>
              <a:ext cx="8114270" cy="3262184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2117357" y="4596715"/>
              <a:ext cx="1489339" cy="1681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53015" y="4542304"/>
              <a:ext cx="43083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同时，建议小于</a:t>
              </a:r>
              <a:r>
                <a:rPr lang="en-US" altLang="zh-CN" sz="1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1/2</a:t>
              </a:r>
              <a:r>
                <a:rPr lang="zh-CN" altLang="en-US" sz="1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的物理内存</a:t>
              </a:r>
              <a:endPara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85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1464" y="901856"/>
            <a:ext cx="6247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https://blog.csdn.net/baidu_37503452/article/details/78707806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0171" y="333365"/>
            <a:ext cx="25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共享粘贴板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1464" y="1470347"/>
            <a:ext cx="37818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Remark: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、重启命令：</a:t>
            </a:r>
            <a:r>
              <a:rPr lang="en-US" altLang="zh-CN" dirty="0" smtClean="0"/>
              <a:t>reboot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、虚拟机关机时才能进行下图设置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83692" y="2658607"/>
            <a:ext cx="4720280" cy="3501862"/>
            <a:chOff x="3789407" y="4049639"/>
            <a:chExt cx="3144456" cy="218046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/>
            <a:srcRect l="34392" t="38078" r="28581" b="16276"/>
            <a:stretch/>
          </p:blipFill>
          <p:spPr>
            <a:xfrm>
              <a:off x="3789407" y="4049639"/>
              <a:ext cx="3144456" cy="218046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5824151" y="4819135"/>
              <a:ext cx="992136" cy="906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521860" y="2658607"/>
            <a:ext cx="5122405" cy="3501862"/>
            <a:chOff x="6521860" y="2658607"/>
            <a:chExt cx="5122405" cy="35018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/>
            <a:srcRect l="34189" t="38318" r="28649" b="16516"/>
            <a:stretch/>
          </p:blipFill>
          <p:spPr>
            <a:xfrm>
              <a:off x="6521860" y="2658607"/>
              <a:ext cx="5122405" cy="3501862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10070756" y="3559730"/>
              <a:ext cx="992136" cy="114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30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464" y="851759"/>
            <a:ext cx="6506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https://blog.csdn.net/yanerhao/article/details/52956063/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0171" y="255373"/>
            <a:ext cx="25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1464" y="1470347"/>
            <a:ext cx="6282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Remark: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build.py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运行时若报错，有可能时虚拟机内存分配过小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Oracle VM VirtualBox 管理器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64" y="2365934"/>
            <a:ext cx="5606866" cy="4141958"/>
          </a:xfrm>
          <a:prstGeom prst="rect">
            <a:avLst/>
          </a:prstGeom>
        </p:spPr>
      </p:pic>
      <p:pic>
        <p:nvPicPr>
          <p:cNvPr id="3" name="图片 2" descr="Ubuntu18.04 [正在运行] - Oracle VM Virtual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198" y="2365934"/>
            <a:ext cx="4829879" cy="414195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383131" y="5181601"/>
            <a:ext cx="1194254" cy="156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27514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5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34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C++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685" y="771787"/>
            <a:ext cx="5156887" cy="5722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487296" y="771787"/>
            <a:ext cx="5156887" cy="5722871"/>
            <a:chOff x="6487296" y="771787"/>
            <a:chExt cx="5156887" cy="5722871"/>
          </a:xfrm>
        </p:grpSpPr>
        <p:pic>
          <p:nvPicPr>
            <p:cNvPr id="3" name="图片 2" descr="main.cpp [hello] - Code::Blocks 17.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93" t="12746" r="63378" b="34051"/>
            <a:stretch/>
          </p:blipFill>
          <p:spPr>
            <a:xfrm>
              <a:off x="6487296" y="771787"/>
              <a:ext cx="4876801" cy="572287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6487296" y="771787"/>
              <a:ext cx="5156887" cy="5722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 descr="main.cpp [hello] - Code::Blocks 17.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0" t="12683" r="60580" b="32402"/>
          <a:stretch/>
        </p:blipFill>
        <p:spPr>
          <a:xfrm>
            <a:off x="902757" y="803045"/>
            <a:ext cx="4995329" cy="565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&quot;D:\Users\LJJ_student\Desktop\wireless communication network\hello\bin\Debug\hello.exe&quot; 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 t="5971" r="52525" b="71535"/>
          <a:stretch/>
        </p:blipFill>
        <p:spPr>
          <a:xfrm>
            <a:off x="1482811" y="2306595"/>
            <a:ext cx="9207888" cy="23148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0171" y="255373"/>
            <a:ext cx="334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C++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4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44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NS3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Protocols – AODV, DSDV - Google Docs.pdf - Sumatra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9992" r="49325" b="7914"/>
          <a:stretch/>
        </p:blipFill>
        <p:spPr>
          <a:xfrm>
            <a:off x="1398371" y="1018143"/>
            <a:ext cx="3188043" cy="47944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5875" y="18838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相当于计算机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95875" y="128819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相当于软件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05400" y="247959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相当于网卡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endCxn id="5" idx="1"/>
          </p:cNvCxnSpPr>
          <p:nvPr/>
        </p:nvCxnSpPr>
        <p:spPr>
          <a:xfrm>
            <a:off x="2924175" y="1472863"/>
            <a:ext cx="21717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152775" y="2664261"/>
            <a:ext cx="19431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429000" y="2046773"/>
            <a:ext cx="166687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>
            <a:off x="6715126" y="1400175"/>
            <a:ext cx="226694" cy="1352550"/>
          </a:xfrm>
          <a:prstGeom prst="rightBrace">
            <a:avLst/>
          </a:prstGeom>
          <a:ln w="19050">
            <a:solidFill>
              <a:srgbClr val="2829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126503" y="1743775"/>
            <a:ext cx="326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如何“安装”？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通过内置的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XXXHelper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271962" y="3408848"/>
            <a:ext cx="274796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126503" y="3230687"/>
            <a:ext cx="46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 Device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相一致的信道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152775" y="4312086"/>
            <a:ext cx="19431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152775" y="5397163"/>
            <a:ext cx="195262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大括号 25"/>
          <p:cNvSpPr/>
          <p:nvPr/>
        </p:nvSpPr>
        <p:spPr>
          <a:xfrm>
            <a:off x="5310729" y="4309347"/>
            <a:ext cx="108996" cy="1087816"/>
          </a:xfrm>
          <a:prstGeom prst="rightBrace">
            <a:avLst/>
          </a:prstGeom>
          <a:ln w="19050">
            <a:solidFill>
              <a:srgbClr val="2829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773953" y="4530089"/>
            <a:ext cx="469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对多个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可以集群操作（如安装等）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通过内置的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XXXContainer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4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2173</Words>
  <Application>Microsoft Office PowerPoint</Application>
  <PresentationFormat>宽屏</PresentationFormat>
  <Paragraphs>288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LJJ_student</dc:creator>
  <cp:lastModifiedBy>sanxixi</cp:lastModifiedBy>
  <cp:revision>482</cp:revision>
  <cp:lastPrinted>2020-09-21T06:07:56Z</cp:lastPrinted>
  <dcterms:created xsi:type="dcterms:W3CDTF">2019-10-31T07:11:48Z</dcterms:created>
  <dcterms:modified xsi:type="dcterms:W3CDTF">2020-09-23T07:37:46Z</dcterms:modified>
</cp:coreProperties>
</file>