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70" r:id="rId3"/>
    <p:sldId id="271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14.04.2016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Logical Design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 smtClean="0"/>
              <a:t>Feistritzer</a:t>
            </a:r>
            <a:r>
              <a:rPr lang="de-AT" dirty="0" smtClean="0"/>
              <a:t> Weinberger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4697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(3/3)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Cohesion</a:t>
            </a:r>
            <a:endParaRPr lang="de-AT" dirty="0" smtClean="0"/>
          </a:p>
          <a:p>
            <a:pPr lvl="1"/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generalization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1:1 </a:t>
            </a:r>
            <a:r>
              <a:rPr lang="de-AT" dirty="0" err="1" smtClean="0"/>
              <a:t>relation</a:t>
            </a:r>
            <a:endParaRPr lang="de-AT" dirty="0" smtClean="0"/>
          </a:p>
          <a:p>
            <a:pPr lvl="1"/>
            <a:endParaRPr lang="de-AT" dirty="0" smtClean="0"/>
          </a:p>
          <a:p>
            <a:pPr lvl="1"/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37" y="2954013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5052"/>
            <a:ext cx="36290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5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Flattening</a:t>
            </a:r>
            <a:r>
              <a:rPr lang="de-AT" dirty="0" smtClean="0"/>
              <a:t> </a:t>
            </a:r>
            <a:r>
              <a:rPr lang="de-AT" dirty="0" err="1" smtClean="0"/>
              <a:t>Strategy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operation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endParaRPr lang="de-AT" dirty="0" smtClean="0"/>
          </a:p>
          <a:p>
            <a:pPr marL="914400" lvl="1" indent="-514350"/>
            <a:r>
              <a:rPr lang="de-AT" sz="1900" dirty="0" smtClean="0"/>
              <a:t>S1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the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914400" lvl="1" indent="-514350"/>
            <a:r>
              <a:rPr lang="de-AT" sz="1900" dirty="0" smtClean="0"/>
              <a:t>S2 </a:t>
            </a:r>
            <a:r>
              <a:rPr lang="de-AT" sz="1900" dirty="0" err="1" smtClean="0"/>
              <a:t>set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</a:t>
            </a:r>
            <a:r>
              <a:rPr lang="de-AT" sz="1900" dirty="0" err="1" smtClean="0"/>
              <a:t>operations</a:t>
            </a:r>
            <a:r>
              <a:rPr lang="de-AT" sz="1900" dirty="0" smtClean="0"/>
              <a:t>, </a:t>
            </a:r>
            <a:r>
              <a:rPr lang="de-AT" sz="1900" dirty="0" err="1" smtClean="0"/>
              <a:t>which</a:t>
            </a:r>
            <a:r>
              <a:rPr lang="de-AT" sz="1900" dirty="0" smtClean="0"/>
              <a:t> </a:t>
            </a:r>
            <a:r>
              <a:rPr lang="de-AT" sz="1900" dirty="0" err="1" smtClean="0"/>
              <a:t>access</a:t>
            </a:r>
            <a:r>
              <a:rPr lang="de-AT" sz="1900" dirty="0" smtClean="0"/>
              <a:t> </a:t>
            </a:r>
            <a:r>
              <a:rPr lang="de-AT" sz="1900" dirty="0" err="1" smtClean="0"/>
              <a:t>attributes</a:t>
            </a:r>
            <a:r>
              <a:rPr lang="de-AT" sz="1900" dirty="0" smtClean="0"/>
              <a:t> </a:t>
            </a:r>
            <a:r>
              <a:rPr lang="de-AT" sz="1900" dirty="0" err="1" smtClean="0"/>
              <a:t>of</a:t>
            </a:r>
            <a:r>
              <a:rPr lang="de-AT" sz="1900" dirty="0" smtClean="0"/>
              <a:t> super-</a:t>
            </a:r>
            <a:r>
              <a:rPr lang="de-AT" sz="1900" dirty="0" err="1" smtClean="0"/>
              <a:t>class</a:t>
            </a:r>
            <a:r>
              <a:rPr lang="de-AT" sz="1900" dirty="0" smtClean="0"/>
              <a:t> </a:t>
            </a:r>
            <a:r>
              <a:rPr lang="de-AT" sz="1900" dirty="0" err="1" smtClean="0"/>
              <a:t>and</a:t>
            </a:r>
            <a:r>
              <a:rPr lang="de-AT" sz="1900" dirty="0" smtClean="0"/>
              <a:t> </a:t>
            </a:r>
            <a:r>
              <a:rPr lang="de-AT" sz="1900" dirty="0" err="1" smtClean="0"/>
              <a:t>one</a:t>
            </a:r>
            <a:r>
              <a:rPr lang="de-AT" sz="1900" dirty="0" smtClean="0"/>
              <a:t> sub-</a:t>
            </a:r>
            <a:r>
              <a:rPr lang="de-AT" sz="1900" dirty="0" err="1" smtClean="0"/>
              <a:t>class</a:t>
            </a:r>
            <a:endParaRPr lang="de-AT" sz="1900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Calculate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counts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S1 </a:t>
            </a:r>
            <a:r>
              <a:rPr lang="de-AT" dirty="0" err="1" smtClean="0"/>
              <a:t>and</a:t>
            </a:r>
            <a:r>
              <a:rPr lang="de-AT" dirty="0" smtClean="0"/>
              <a:t> S2</a:t>
            </a:r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Decide</a:t>
            </a:r>
            <a:endParaRPr lang="de-AT" dirty="0" smtClean="0"/>
          </a:p>
          <a:p>
            <a:pPr marL="400050" lvl="1" indent="0">
              <a:buNone/>
            </a:pPr>
            <a:r>
              <a:rPr lang="de-AT" dirty="0" err="1" smtClean="0"/>
              <a:t>if</a:t>
            </a:r>
            <a:r>
              <a:rPr lang="de-AT" dirty="0" smtClean="0"/>
              <a:t> S2 </a:t>
            </a:r>
            <a:r>
              <a:rPr lang="de-AT" dirty="0" err="1" smtClean="0"/>
              <a:t>dominates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</a:t>
            </a:r>
            <a:r>
              <a:rPr lang="de-AT" dirty="0" err="1" smtClean="0">
                <a:sym typeface="Wingdings" panose="05000000000000000000" pitchFamily="2" charset="2"/>
              </a:rPr>
              <a:t>floor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 err="1" smtClean="0">
                <a:sym typeface="Wingdings" panose="05000000000000000000" pitchFamily="2" charset="2"/>
              </a:rPr>
              <a:t>else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analyse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data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manipulation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endParaRPr lang="de-AT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err="1" smtClean="0">
                <a:sym typeface="Wingdings" panose="05000000000000000000" pitchFamily="2" charset="2"/>
              </a:rPr>
              <a:t>if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domination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of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operations</a:t>
            </a:r>
            <a:r>
              <a:rPr lang="de-AT" dirty="0" smtClean="0">
                <a:sym typeface="Wingdings" panose="05000000000000000000" pitchFamily="2" charset="2"/>
              </a:rPr>
              <a:t> </a:t>
            </a:r>
            <a:r>
              <a:rPr lang="de-AT" dirty="0" err="1" smtClean="0">
                <a:sym typeface="Wingdings" panose="05000000000000000000" pitchFamily="2" charset="2"/>
              </a:rPr>
              <a:t>that</a:t>
            </a:r>
            <a:r>
              <a:rPr lang="de-AT" dirty="0" smtClean="0">
                <a:sym typeface="Wingdings" panose="05000000000000000000" pitchFamily="2" charset="2"/>
              </a:rPr>
              <a:t> ..</a:t>
            </a:r>
          </a:p>
          <a:p>
            <a:pPr marL="400050" lvl="1" indent="0">
              <a:buNone/>
            </a:pPr>
            <a:r>
              <a:rPr lang="de-AT" dirty="0">
                <a:sym typeface="Wingdings" panose="05000000000000000000" pitchFamily="2" charset="2"/>
              </a:rPr>
              <a:t>	</a:t>
            </a:r>
            <a:r>
              <a:rPr lang="de-AT" dirty="0" smtClean="0">
                <a:sym typeface="Wingdings" panose="05000000000000000000" pitchFamily="2" charset="2"/>
              </a:rPr>
              <a:t>    </a:t>
            </a:r>
            <a:r>
              <a:rPr lang="de-AT" sz="2600" dirty="0" smtClean="0">
                <a:sym typeface="Wingdings" panose="05000000000000000000" pitchFamily="2" charset="2"/>
              </a:rPr>
              <a:t>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both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and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ceiling</a:t>
            </a:r>
            <a:endParaRPr lang="de-AT" sz="2600" dirty="0" smtClean="0">
              <a:sym typeface="Wingdings" panose="05000000000000000000" pitchFamily="2" charset="2"/>
            </a:endParaRPr>
          </a:p>
          <a:p>
            <a:pPr marL="400050" lvl="1" indent="0">
              <a:buNone/>
            </a:pPr>
            <a:r>
              <a:rPr lang="de-AT" sz="2600" dirty="0">
                <a:sym typeface="Wingdings" panose="05000000000000000000" pitchFamily="2" charset="2"/>
              </a:rPr>
              <a:t>	 </a:t>
            </a:r>
            <a:r>
              <a:rPr lang="de-AT" sz="2600" dirty="0" smtClean="0">
                <a:sym typeface="Wingdings" panose="05000000000000000000" pitchFamily="2" charset="2"/>
              </a:rPr>
              <a:t>   ..</a:t>
            </a:r>
            <a:r>
              <a:rPr lang="de-AT" sz="2600" dirty="0" err="1" smtClean="0">
                <a:sym typeface="Wingdings" panose="05000000000000000000" pitchFamily="2" charset="2"/>
              </a:rPr>
              <a:t>access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attributes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of</a:t>
            </a:r>
            <a:r>
              <a:rPr lang="de-AT" sz="2600" dirty="0" smtClean="0">
                <a:sym typeface="Wingdings" panose="05000000000000000000" pitchFamily="2" charset="2"/>
              </a:rPr>
              <a:t> </a:t>
            </a:r>
            <a:r>
              <a:rPr lang="de-AT" sz="2600" dirty="0" err="1" smtClean="0">
                <a:sym typeface="Wingdings" panose="05000000000000000000" pitchFamily="2" charset="2"/>
              </a:rPr>
              <a:t>either</a:t>
            </a:r>
            <a:r>
              <a:rPr lang="de-AT" sz="2600" dirty="0" smtClean="0">
                <a:sym typeface="Wingdings" panose="05000000000000000000" pitchFamily="2" charset="2"/>
              </a:rPr>
              <a:t> super- </a:t>
            </a:r>
            <a:r>
              <a:rPr lang="de-AT" sz="2600" dirty="0" err="1" smtClean="0">
                <a:sym typeface="Wingdings" panose="05000000000000000000" pitchFamily="2" charset="2"/>
              </a:rPr>
              <a:t>or</a:t>
            </a:r>
            <a:r>
              <a:rPr lang="de-AT" sz="2600" dirty="0" smtClean="0">
                <a:sym typeface="Wingdings" panose="05000000000000000000" pitchFamily="2" charset="2"/>
              </a:rPr>
              <a:t> sub-</a:t>
            </a:r>
            <a:r>
              <a:rPr lang="de-AT" sz="2600" dirty="0" err="1" smtClean="0">
                <a:sym typeface="Wingdings" panose="05000000000000000000" pitchFamily="2" charset="2"/>
              </a:rPr>
              <a:t>class</a:t>
            </a:r>
            <a:r>
              <a:rPr lang="de-AT" sz="2600" dirty="0" smtClean="0">
                <a:sym typeface="Wingdings" panose="05000000000000000000" pitchFamily="2" charset="2"/>
              </a:rPr>
              <a:t>  </a:t>
            </a:r>
            <a:r>
              <a:rPr lang="de-AT" sz="2600" dirty="0" err="1" smtClean="0">
                <a:sym typeface="Wingdings" panose="05000000000000000000" pitchFamily="2" charset="2"/>
              </a:rPr>
              <a:t>cohesion</a:t>
            </a:r>
            <a:endParaRPr lang="de-AT" sz="26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09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5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vertical partitioning, what is horizontal partitioning? Explain it with an example of your own. </a:t>
            </a:r>
          </a:p>
          <a:p>
            <a:r>
              <a:rPr lang="en-US" dirty="0" smtClean="0"/>
              <a:t>Why </a:t>
            </a:r>
            <a:r>
              <a:rPr lang="en-US" dirty="0"/>
              <a:t>might partitioning be necessary? </a:t>
            </a:r>
          </a:p>
          <a:p>
            <a:r>
              <a:rPr lang="en-US" dirty="0" smtClean="0"/>
              <a:t>What </a:t>
            </a:r>
            <a:r>
              <a:rPr lang="en-US" dirty="0"/>
              <a:t>do you have to consider before partitioning – how do you decide?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7075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(1/2)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vertically </a:t>
            </a:r>
          </a:p>
          <a:p>
            <a:r>
              <a:rPr lang="en-US" dirty="0" smtClean="0"/>
              <a:t>new </a:t>
            </a:r>
            <a:r>
              <a:rPr lang="en-US" dirty="0"/>
              <a:t>classes have different set of attributes </a:t>
            </a:r>
          </a:p>
          <a:p>
            <a:r>
              <a:rPr lang="en-US" dirty="0" smtClean="0"/>
              <a:t>needs </a:t>
            </a:r>
            <a:r>
              <a:rPr lang="en-US" dirty="0"/>
              <a:t>join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5725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split class horizontally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classes have same set of attributes </a:t>
            </a:r>
          </a:p>
          <a:p>
            <a:r>
              <a:rPr lang="en-US" dirty="0" smtClean="0"/>
              <a:t>multiplication </a:t>
            </a:r>
            <a:r>
              <a:rPr lang="en-US" dirty="0"/>
              <a:t>of original associations required </a:t>
            </a:r>
          </a:p>
          <a:p>
            <a:r>
              <a:rPr lang="en-US" dirty="0" smtClean="0"/>
              <a:t>needs </a:t>
            </a:r>
            <a:r>
              <a:rPr lang="en-US" dirty="0"/>
              <a:t>union operation to retrieve original set of instances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815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8887431" cy="433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de-AT" dirty="0" err="1" smtClean="0"/>
              <a:t>vertical</a:t>
            </a:r>
            <a:r>
              <a:rPr lang="de-AT" dirty="0" smtClean="0"/>
              <a:t> / horizontal </a:t>
            </a:r>
            <a:r>
              <a:rPr lang="de-AT" dirty="0" err="1" smtClean="0"/>
              <a:t>example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45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why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r>
              <a:rPr lang="de-AT" dirty="0" smtClean="0"/>
              <a:t>?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horizontal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instances</a:t>
            </a:r>
          </a:p>
          <a:p>
            <a:r>
              <a:rPr lang="de-AT" dirty="0" err="1"/>
              <a:t>vertical</a:t>
            </a:r>
            <a:r>
              <a:rPr lang="de-AT" dirty="0"/>
              <a:t> </a:t>
            </a:r>
            <a:r>
              <a:rPr lang="de-AT" dirty="0" err="1" smtClean="0"/>
              <a:t>partitioning</a:t>
            </a:r>
            <a:endParaRPr lang="de-AT" dirty="0" smtClean="0"/>
          </a:p>
          <a:p>
            <a:pPr lvl="1"/>
            <a:r>
              <a:rPr lang="en-US" dirty="0"/>
              <a:t>many operations on different sets of </a:t>
            </a:r>
            <a:r>
              <a:rPr lang="en-US" dirty="0" smtClean="0"/>
              <a:t>attributes</a:t>
            </a:r>
          </a:p>
          <a:p>
            <a:r>
              <a:rPr lang="en-US" dirty="0"/>
              <a:t>split huge attributes (BLOBs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security aspects</a:t>
            </a:r>
          </a:p>
          <a:p>
            <a:r>
              <a:rPr lang="en-US" dirty="0" smtClean="0"/>
              <a:t>reduce </a:t>
            </a:r>
            <a:r>
              <a:rPr lang="en-US" dirty="0"/>
              <a:t>networking traffic in distributed databases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242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consider</a:t>
            </a:r>
            <a:r>
              <a:rPr lang="de-AT" dirty="0" smtClean="0"/>
              <a:t> </a:t>
            </a:r>
            <a:r>
              <a:rPr lang="de-AT" dirty="0" err="1" smtClean="0"/>
              <a:t>before</a:t>
            </a:r>
            <a:r>
              <a:rPr lang="de-AT" dirty="0" smtClean="0"/>
              <a:t> </a:t>
            </a:r>
            <a:r>
              <a:rPr lang="de-AT" dirty="0" err="1" smtClean="0"/>
              <a:t>partitioning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instances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</a:p>
          <a:p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attributes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in </a:t>
            </a:r>
            <a:r>
              <a:rPr lang="de-AT" dirty="0" err="1" smtClean="0"/>
              <a:t>use</a:t>
            </a:r>
            <a:r>
              <a:rPr lang="de-AT" dirty="0" smtClean="0"/>
              <a:t>?</a:t>
            </a:r>
            <a:endParaRPr lang="de-AT" dirty="0"/>
          </a:p>
          <a:p>
            <a:endParaRPr lang="de-AT" dirty="0" smtClean="0"/>
          </a:p>
          <a:p>
            <a:endParaRPr lang="de-AT" dirty="0" smtClean="0"/>
          </a:p>
          <a:p>
            <a:pPr marL="365760" lvl="1" indent="0">
              <a:buNone/>
            </a:pPr>
            <a:endParaRPr lang="de-AT" dirty="0" smtClean="0"/>
          </a:p>
          <a:p>
            <a:pPr lvl="1"/>
            <a:r>
              <a:rPr lang="de-AT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programmaticaly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db</a:t>
            </a:r>
            <a:endParaRPr lang="de-AT" dirty="0" smtClean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5022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1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 </a:t>
            </a:r>
            <a:r>
              <a:rPr lang="de-AT" dirty="0" err="1"/>
              <a:t>Integrate</a:t>
            </a:r>
            <a:r>
              <a:rPr lang="de-AT" dirty="0"/>
              <a:t> </a:t>
            </a:r>
            <a:r>
              <a:rPr lang="de-AT" dirty="0" err="1"/>
              <a:t>these</a:t>
            </a:r>
            <a:r>
              <a:rPr lang="de-AT" dirty="0"/>
              <a:t> </a:t>
            </a:r>
            <a:r>
              <a:rPr lang="de-AT" dirty="0" err="1"/>
              <a:t>views</a:t>
            </a:r>
            <a:r>
              <a:rPr lang="de-AT" dirty="0"/>
              <a:t>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identify </a:t>
            </a:r>
            <a:r>
              <a:rPr lang="en-US" dirty="0"/>
              <a:t>conflicts (and their conflict types) </a:t>
            </a:r>
          </a:p>
          <a:p>
            <a:pPr marL="914400" lvl="1" indent="-514350">
              <a:buFont typeface="+mj-lt"/>
              <a:buAutoNum type="alphaLcParenR"/>
            </a:pPr>
            <a:r>
              <a:rPr lang="de-AT" dirty="0" err="1" smtClean="0"/>
              <a:t>propose</a:t>
            </a:r>
            <a:r>
              <a:rPr lang="de-AT" dirty="0" smtClean="0"/>
              <a:t> </a:t>
            </a:r>
            <a:r>
              <a:rPr lang="de-AT" dirty="0" err="1"/>
              <a:t>scenarios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interschema</a:t>
            </a:r>
            <a:r>
              <a:rPr lang="de-AT" dirty="0"/>
              <a:t> </a:t>
            </a:r>
            <a:r>
              <a:rPr lang="de-AT" dirty="0" err="1"/>
              <a:t>properties</a:t>
            </a:r>
            <a:r>
              <a:rPr lang="de-AT" dirty="0"/>
              <a:t>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integrate </a:t>
            </a:r>
            <a:r>
              <a:rPr lang="en-US" dirty="0"/>
              <a:t>the schemas into one schema. 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038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conflicts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naming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MT : </a:t>
            </a:r>
            <a:r>
              <a:rPr lang="de-AT" dirty="0" err="1" smtClean="0">
                <a:sym typeface="Wingdings" panose="05000000000000000000" pitchFamily="2" charset="2"/>
              </a:rPr>
              <a:t>needs</a:t>
            </a:r>
            <a:r>
              <a:rPr lang="de-AT" dirty="0" smtClean="0">
                <a:sym typeface="Wingdings" panose="05000000000000000000" pitchFamily="2" charset="2"/>
              </a:rPr>
              <a:t> / </a:t>
            </a:r>
            <a:r>
              <a:rPr lang="de-AT" dirty="0" err="1" smtClean="0">
                <a:sym typeface="Wingdings" panose="05000000000000000000" pitchFamily="2" charset="2"/>
              </a:rPr>
              <a:t>has</a:t>
            </a:r>
            <a:endParaRPr lang="de-AT" dirty="0"/>
          </a:p>
          <a:p>
            <a:r>
              <a:rPr lang="de-AT" dirty="0" err="1" smtClean="0"/>
              <a:t>stuctural</a:t>
            </a:r>
            <a:r>
              <a:rPr lang="de-AT" dirty="0" smtClean="0"/>
              <a:t> </a:t>
            </a:r>
            <a:r>
              <a:rPr lang="de-AT" dirty="0" err="1" smtClean="0"/>
              <a:t>conflicts</a:t>
            </a:r>
            <a:endParaRPr lang="de-AT" dirty="0" smtClean="0"/>
          </a:p>
          <a:p>
            <a:pPr lvl="1"/>
            <a:r>
              <a:rPr lang="de-AT" dirty="0"/>
              <a:t>Stadium : </a:t>
            </a:r>
            <a:r>
              <a:rPr lang="de-AT" dirty="0" err="1"/>
              <a:t>capacity</a:t>
            </a:r>
            <a:r>
              <a:rPr lang="de-AT" dirty="0"/>
              <a:t> in </a:t>
            </a:r>
            <a:r>
              <a:rPr lang="de-AT" dirty="0" smtClean="0"/>
              <a:t>EV</a:t>
            </a:r>
          </a:p>
          <a:p>
            <a:pPr lvl="1"/>
            <a:r>
              <a:rPr lang="de-AT" dirty="0" smtClean="0"/>
              <a:t>Player : </a:t>
            </a:r>
            <a:r>
              <a:rPr lang="de-AT" dirty="0" err="1" smtClean="0"/>
              <a:t>team</a:t>
            </a:r>
            <a:endParaRPr lang="de-AT" dirty="0" smtClean="0"/>
          </a:p>
          <a:p>
            <a:pPr lvl="1"/>
            <a:r>
              <a:rPr lang="de-AT" dirty="0" err="1" smtClean="0"/>
              <a:t>Competition</a:t>
            </a:r>
            <a:endParaRPr lang="de-AT" dirty="0" smtClean="0"/>
          </a:p>
          <a:p>
            <a:pPr lvl="1"/>
            <a:r>
              <a:rPr lang="de-AT" dirty="0" err="1" smtClean="0"/>
              <a:t>Injury</a:t>
            </a:r>
            <a:r>
              <a:rPr lang="de-AT" dirty="0" smtClean="0"/>
              <a:t> </a:t>
            </a:r>
            <a:r>
              <a:rPr lang="de-AT" dirty="0" smtClean="0">
                <a:sym typeface="Wingdings" panose="05000000000000000000" pitchFamily="2" charset="2"/>
              </a:rPr>
              <a:t> Player fehlt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539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schemas</a:t>
            </a:r>
            <a:endParaRPr lang="de-AT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281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57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4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de-AT" dirty="0"/>
          </a:p>
          <a:p>
            <a:endParaRPr lang="de-AT" dirty="0"/>
          </a:p>
          <a:p>
            <a:r>
              <a:rPr lang="en-US" dirty="0" smtClean="0"/>
              <a:t>Explain </a:t>
            </a:r>
            <a:r>
              <a:rPr lang="en-US" dirty="0"/>
              <a:t>the notions total, partial, exclusive, and overlapping in the context of generalization. </a:t>
            </a:r>
          </a:p>
          <a:p>
            <a:r>
              <a:rPr lang="en-US" dirty="0" smtClean="0"/>
              <a:t>What </a:t>
            </a:r>
            <a:r>
              <a:rPr lang="en-US" dirty="0"/>
              <a:t>kind of flattening strategies exist for generalization hierarchies? Explain them with an example of your own. </a:t>
            </a:r>
          </a:p>
          <a:p>
            <a:r>
              <a:rPr lang="en-US" dirty="0" smtClean="0"/>
              <a:t>How </a:t>
            </a:r>
            <a:r>
              <a:rPr lang="en-US" dirty="0"/>
              <a:t>can you determine, which flattening strategy should be used? What data do you need for the decision? 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8249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total </a:t>
            </a:r>
            <a:r>
              <a:rPr lang="de-AT" dirty="0" err="1" smtClean="0"/>
              <a:t>vs</a:t>
            </a:r>
            <a:r>
              <a:rPr lang="de-AT" dirty="0" smtClean="0"/>
              <a:t> partial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smtClean="0"/>
              <a:t>total</a:t>
            </a:r>
          </a:p>
          <a:p>
            <a:pPr lvl="1"/>
            <a:r>
              <a:rPr lang="de-AT" dirty="0" err="1" smtClean="0"/>
              <a:t>every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also an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(</a:t>
            </a:r>
            <a:r>
              <a:rPr lang="de-AT" dirty="0" err="1" smtClean="0"/>
              <a:t>direct</a:t>
            </a:r>
            <a:r>
              <a:rPr lang="de-AT" dirty="0" smtClean="0"/>
              <a:t>) sub-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children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smtClean="0"/>
              <a:t>partial</a:t>
            </a:r>
          </a:p>
          <a:p>
            <a:pPr lvl="1"/>
            <a:r>
              <a:rPr lang="de-AT" dirty="0" err="1" smtClean="0"/>
              <a:t>otherwise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4158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  <a:r>
              <a:rPr lang="de-AT" dirty="0" err="1" smtClean="0"/>
              <a:t>vs</a:t>
            </a:r>
            <a:r>
              <a:rPr lang="de-AT" dirty="0" smtClean="0"/>
              <a:t> </a:t>
            </a:r>
            <a:r>
              <a:rPr lang="de-AT" dirty="0" err="1" smtClean="0"/>
              <a:t>overlapping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exclusive</a:t>
            </a:r>
            <a:r>
              <a:rPr lang="de-AT" dirty="0" smtClean="0"/>
              <a:t> 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instance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super-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belongs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sub-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overlapping</a:t>
            </a:r>
            <a:r>
              <a:rPr lang="de-AT" dirty="0" smtClean="0"/>
              <a:t> </a:t>
            </a:r>
            <a:r>
              <a:rPr lang="de-AT" dirty="0" err="1" smtClean="0"/>
              <a:t>otherwise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6915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(1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Ceiling</a:t>
            </a:r>
            <a:endParaRPr lang="de-AT" dirty="0" smtClean="0"/>
          </a:p>
          <a:p>
            <a:pPr lvl="1"/>
            <a:r>
              <a:rPr lang="de-AT" dirty="0" smtClean="0"/>
              <a:t>nur </a:t>
            </a:r>
            <a:r>
              <a:rPr lang="de-AT" dirty="0" err="1" smtClean="0"/>
              <a:t>Superclasse</a:t>
            </a:r>
            <a:endParaRPr lang="de-AT" dirty="0" smtClean="0"/>
          </a:p>
          <a:p>
            <a:pPr lvl="1"/>
            <a:r>
              <a:rPr lang="de-AT" dirty="0" smtClean="0"/>
              <a:t>hat alle </a:t>
            </a:r>
            <a:r>
              <a:rPr lang="de-AT" dirty="0" err="1" smtClean="0"/>
              <a:t>Attrubute</a:t>
            </a:r>
            <a:r>
              <a:rPr lang="de-AT" dirty="0" smtClean="0"/>
              <a:t> von </a:t>
            </a:r>
            <a:r>
              <a:rPr lang="de-AT" dirty="0" err="1" smtClean="0"/>
              <a:t>Subclassen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56383"/>
            <a:ext cx="201622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94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Flattening</a:t>
            </a:r>
            <a:r>
              <a:rPr lang="de-AT" dirty="0" smtClean="0"/>
              <a:t>(2</a:t>
            </a:r>
            <a:r>
              <a:rPr lang="de-AT" dirty="0"/>
              <a:t>/3)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AT" dirty="0" err="1" smtClean="0"/>
              <a:t>Floor</a:t>
            </a:r>
            <a:endParaRPr lang="de-AT" dirty="0" smtClean="0"/>
          </a:p>
          <a:p>
            <a:pPr lvl="1"/>
            <a:r>
              <a:rPr lang="de-AT" dirty="0" smtClean="0"/>
              <a:t>nur Klassen die Blätter im </a:t>
            </a:r>
            <a:r>
              <a:rPr lang="de-AT" dirty="0" err="1"/>
              <a:t>g</a:t>
            </a:r>
            <a:r>
              <a:rPr lang="de-AT" dirty="0" err="1" smtClean="0"/>
              <a:t>eneralization</a:t>
            </a:r>
            <a:r>
              <a:rPr lang="de-AT" dirty="0" smtClean="0"/>
              <a:t> </a:t>
            </a:r>
            <a:r>
              <a:rPr lang="de-AT" dirty="0" err="1" smtClean="0"/>
              <a:t>hirarchy</a:t>
            </a:r>
            <a:r>
              <a:rPr lang="de-AT" dirty="0" smtClean="0"/>
              <a:t> </a:t>
            </a:r>
            <a:r>
              <a:rPr lang="de-AT" dirty="0" err="1" smtClean="0"/>
              <a:t>tree</a:t>
            </a:r>
            <a:r>
              <a:rPr lang="de-AT" dirty="0" smtClean="0"/>
              <a:t> sind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58" y="3284984"/>
            <a:ext cx="3003514" cy="35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40968"/>
            <a:ext cx="35909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1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Apotheke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391</Words>
  <Application>Microsoft Office PowerPoint</Application>
  <PresentationFormat>Bildschirmpräsentation (4:3)</PresentationFormat>
  <Paragraphs>83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Galathea</vt:lpstr>
      <vt:lpstr>Logical Design</vt:lpstr>
      <vt:lpstr>Exercise 1</vt:lpstr>
      <vt:lpstr>identify conflicts</vt:lpstr>
      <vt:lpstr>integrate the schemas</vt:lpstr>
      <vt:lpstr>Exercise 4</vt:lpstr>
      <vt:lpstr>total vs partial</vt:lpstr>
      <vt:lpstr>exclusive vs overlapping</vt:lpstr>
      <vt:lpstr>Flattening(1/3)</vt:lpstr>
      <vt:lpstr>Flattening(2/3)</vt:lpstr>
      <vt:lpstr>Flattening(3/3)</vt:lpstr>
      <vt:lpstr>Which Flattening Strategy?</vt:lpstr>
      <vt:lpstr>Exercise 5</vt:lpstr>
      <vt:lpstr>Vertical partitioning(1/2)</vt:lpstr>
      <vt:lpstr>Horizontal partitioning</vt:lpstr>
      <vt:lpstr>vertical / horizontal example</vt:lpstr>
      <vt:lpstr>why partitioning?</vt:lpstr>
      <vt:lpstr>consider before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Design</dc:title>
  <dc:creator>Luki</dc:creator>
  <cp:lastModifiedBy>Windows User</cp:lastModifiedBy>
  <cp:revision>32</cp:revision>
  <dcterms:created xsi:type="dcterms:W3CDTF">2016-04-13T09:50:12Z</dcterms:created>
  <dcterms:modified xsi:type="dcterms:W3CDTF">2016-04-14T13:04:23Z</dcterms:modified>
</cp:coreProperties>
</file>