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70" r:id="rId3"/>
    <p:sldId id="287" r:id="rId4"/>
    <p:sldId id="288" r:id="rId5"/>
    <p:sldId id="289" r:id="rId6"/>
    <p:sldId id="271" r:id="rId7"/>
    <p:sldId id="273" r:id="rId8"/>
    <p:sldId id="285" r:id="rId9"/>
    <p:sldId id="286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2" r:id="rId18"/>
    <p:sldId id="281" r:id="rId19"/>
    <p:sldId id="283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68" r:id="rId32"/>
    <p:sldId id="269" r:id="rId3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15.04.2016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BA50D42-C9CD-4801-B293-61D1F53EC57E}" type="datetimeFigureOut">
              <a:rPr lang="de-DE" smtClean="0"/>
              <a:t>15.04.2016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7" name="Rechtec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15.04.2016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BA50D42-C9CD-4801-B293-61D1F53EC57E}" type="datetimeFigureOut">
              <a:rPr lang="de-DE" smtClean="0"/>
              <a:t>15.04.2016</a:t>
            </a:fld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BA50D42-C9CD-4801-B293-61D1F53EC57E}" type="datetimeFigureOut">
              <a:rPr lang="de-DE" smtClean="0"/>
              <a:t>15.04.2016</a:t>
            </a:fld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15.04.2016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15.04.2016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8" name="Rechtec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Rechtec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BA50D42-C9CD-4801-B293-61D1F53EC57E}" type="datetimeFigureOut">
              <a:rPr lang="de-DE" smtClean="0"/>
              <a:t>15.04.2016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15.04.2016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Logical Design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err="1" smtClean="0"/>
              <a:t>Feistritzer</a:t>
            </a:r>
            <a:r>
              <a:rPr lang="de-AT" dirty="0" smtClean="0"/>
              <a:t> Weinberger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4697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 smtClean="0"/>
              <a:t>Exercise</a:t>
            </a:r>
            <a:r>
              <a:rPr lang="de-AT" dirty="0" smtClean="0"/>
              <a:t> 2 – </a:t>
            </a:r>
            <a:br>
              <a:rPr lang="de-AT" dirty="0" smtClean="0"/>
            </a:br>
            <a:r>
              <a:rPr lang="de-AT" dirty="0" smtClean="0"/>
              <a:t>Determination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Quantities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23" y="1556792"/>
            <a:ext cx="5611008" cy="3391374"/>
          </a:xfrm>
        </p:spPr>
      </p:pic>
      <p:sp>
        <p:nvSpPr>
          <p:cNvPr id="5" name="Textfeld 4"/>
          <p:cNvSpPr txBox="1"/>
          <p:nvPr/>
        </p:nvSpPr>
        <p:spPr>
          <a:xfrm>
            <a:off x="810105" y="4797152"/>
            <a:ext cx="79208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N(publisher) x N (publisher, publishes ) = N (publishes)  = N(book</a:t>
            </a:r>
            <a:r>
              <a:rPr lang="en-GB" sz="1400" dirty="0" smtClean="0"/>
              <a:t>)</a:t>
            </a:r>
          </a:p>
          <a:p>
            <a:pPr marL="285750" indent="-285750">
              <a:buFont typeface="Symbol"/>
              <a:buChar char="Þ"/>
            </a:pPr>
            <a:r>
              <a:rPr lang="en-GB" sz="1400" dirty="0" smtClean="0"/>
              <a:t>N(book) = N(publishes) = 100 x 1.000 = 100.000</a:t>
            </a:r>
          </a:p>
          <a:p>
            <a:endParaRPr lang="de-AT" sz="1400" dirty="0" smtClean="0"/>
          </a:p>
          <a:p>
            <a:r>
              <a:rPr lang="en-GB" sz="1400" dirty="0"/>
              <a:t>N(author) = N(writes) / N(writes, author)</a:t>
            </a:r>
            <a:endParaRPr lang="de-AT" sz="1400" dirty="0"/>
          </a:p>
          <a:p>
            <a:pPr marL="285750" indent="-285750">
              <a:buFont typeface="Symbol"/>
              <a:buChar char="Þ"/>
            </a:pPr>
            <a:r>
              <a:rPr lang="en-GB" sz="1400" dirty="0" smtClean="0"/>
              <a:t>N(author) = 400.000 / 20 = 20.000</a:t>
            </a:r>
          </a:p>
          <a:p>
            <a:pPr marL="285750" indent="-285750">
              <a:buFont typeface="Symbol"/>
              <a:buChar char="Þ"/>
            </a:pPr>
            <a:endParaRPr lang="en-GB" sz="1400" dirty="0"/>
          </a:p>
          <a:p>
            <a:r>
              <a:rPr lang="en-GB" sz="1400" dirty="0"/>
              <a:t>N(book, writes) = N (writes) / N(books</a:t>
            </a:r>
            <a:r>
              <a:rPr lang="en-GB" sz="1400" dirty="0" smtClean="0"/>
              <a:t>)</a:t>
            </a:r>
            <a:endParaRPr lang="en-GB" dirty="0"/>
          </a:p>
          <a:p>
            <a:pPr marL="285750" indent="-285750">
              <a:buFont typeface="Symbol"/>
              <a:buChar char="Þ"/>
            </a:pPr>
            <a:r>
              <a:rPr lang="en-GB" sz="1400" dirty="0" smtClean="0"/>
              <a:t>N(book, writes) = 400.000 / 100.000 = 4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763688" y="1516783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 smtClean="0">
                <a:solidFill>
                  <a:srgbClr val="FF0000"/>
                </a:solidFill>
              </a:rPr>
              <a:t>&lt;100.000&gt;</a:t>
            </a:r>
            <a:endParaRPr lang="de-AT" sz="1200" b="1" dirty="0">
              <a:solidFill>
                <a:srgbClr val="FF0000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427984" y="1514181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 smtClean="0">
                <a:solidFill>
                  <a:srgbClr val="FF0000"/>
                </a:solidFill>
              </a:rPr>
              <a:t>&lt;100.000&gt;</a:t>
            </a:r>
            <a:endParaRPr lang="de-AT" sz="1200" b="1" dirty="0">
              <a:solidFill>
                <a:srgbClr val="FF000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506258" y="2852936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 smtClean="0">
                <a:solidFill>
                  <a:srgbClr val="FF0000"/>
                </a:solidFill>
              </a:rPr>
              <a:t>&lt;4&gt;</a:t>
            </a:r>
            <a:endParaRPr lang="de-AT" sz="1200" b="1" dirty="0">
              <a:solidFill>
                <a:srgbClr val="FF0000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5483825" y="418730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 smtClean="0">
                <a:solidFill>
                  <a:srgbClr val="FF0000"/>
                </a:solidFill>
              </a:rPr>
              <a:t>&lt;20.000&gt;</a:t>
            </a:r>
            <a:endParaRPr lang="de-AT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703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2 - Navigation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To get the result of a query or to execute an operation, multiple entity types and relations might have to be accessed.</a:t>
            </a:r>
          </a:p>
          <a:p>
            <a:r>
              <a:rPr lang="en-GB" dirty="0" smtClean="0"/>
              <a:t>Navigation path shows, which entity types and relations are accessed and in which order.</a:t>
            </a:r>
          </a:p>
          <a:p>
            <a:r>
              <a:rPr lang="en-GB" dirty="0" smtClean="0"/>
              <a:t>Necessary for evaluating costs of database operations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8079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3 – </a:t>
            </a:r>
            <a:r>
              <a:rPr lang="de-AT" dirty="0" err="1" smtClean="0"/>
              <a:t>Redundancy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AT" dirty="0" err="1" smtClean="0"/>
              <a:t>Redundancy</a:t>
            </a:r>
            <a:r>
              <a:rPr lang="de-AT" dirty="0" smtClean="0"/>
              <a:t> </a:t>
            </a:r>
            <a:r>
              <a:rPr lang="de-AT" dirty="0" err="1" smtClean="0"/>
              <a:t>occurs</a:t>
            </a:r>
            <a:r>
              <a:rPr lang="de-AT" dirty="0" smtClean="0"/>
              <a:t>, </a:t>
            </a:r>
            <a:r>
              <a:rPr lang="de-AT" dirty="0" err="1" smtClean="0"/>
              <a:t>if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same </a:t>
            </a:r>
            <a:r>
              <a:rPr lang="de-AT" dirty="0" err="1" smtClean="0"/>
              <a:t>information</a:t>
            </a:r>
            <a:r>
              <a:rPr lang="de-AT" dirty="0" smtClean="0"/>
              <a:t> </a:t>
            </a:r>
            <a:r>
              <a:rPr lang="de-AT" dirty="0" err="1" smtClean="0"/>
              <a:t>or</a:t>
            </a:r>
            <a:r>
              <a:rPr lang="de-AT" dirty="0" smtClean="0"/>
              <a:t> </a:t>
            </a:r>
            <a:r>
              <a:rPr lang="de-AT" dirty="0" err="1" smtClean="0"/>
              <a:t>derivable</a:t>
            </a:r>
            <a:r>
              <a:rPr lang="de-AT" dirty="0" smtClean="0"/>
              <a:t> </a:t>
            </a:r>
            <a:r>
              <a:rPr lang="de-AT" dirty="0" err="1" smtClean="0"/>
              <a:t>information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</a:t>
            </a:r>
            <a:r>
              <a:rPr lang="de-AT" dirty="0" err="1" smtClean="0"/>
              <a:t>stored</a:t>
            </a:r>
            <a:r>
              <a:rPr lang="de-AT" dirty="0" smtClean="0"/>
              <a:t> multiple </a:t>
            </a:r>
            <a:r>
              <a:rPr lang="de-AT" dirty="0" err="1" smtClean="0"/>
              <a:t>times</a:t>
            </a:r>
            <a:r>
              <a:rPr lang="de-AT" dirty="0" smtClean="0"/>
              <a:t>.</a:t>
            </a:r>
          </a:p>
          <a:p>
            <a:endParaRPr lang="de-AT" dirty="0"/>
          </a:p>
          <a:p>
            <a:r>
              <a:rPr lang="de-AT" dirty="0" smtClean="0"/>
              <a:t>Pros:</a:t>
            </a:r>
          </a:p>
          <a:p>
            <a:pPr lvl="1"/>
            <a:r>
              <a:rPr lang="de-AT" dirty="0" smtClean="0"/>
              <a:t>Speeds </a:t>
            </a:r>
            <a:r>
              <a:rPr lang="de-AT" dirty="0" err="1" smtClean="0"/>
              <a:t>up</a:t>
            </a:r>
            <a:r>
              <a:rPr lang="de-AT" dirty="0" smtClean="0"/>
              <a:t> </a:t>
            </a:r>
            <a:r>
              <a:rPr lang="de-AT" dirty="0" err="1" smtClean="0"/>
              <a:t>data</a:t>
            </a:r>
            <a:r>
              <a:rPr lang="de-AT" dirty="0" smtClean="0"/>
              <a:t> </a:t>
            </a:r>
            <a:r>
              <a:rPr lang="de-AT" dirty="0" err="1" smtClean="0"/>
              <a:t>access</a:t>
            </a:r>
            <a:r>
              <a:rPr lang="de-AT" dirty="0" smtClean="0"/>
              <a:t> (</a:t>
            </a:r>
            <a:r>
              <a:rPr lang="de-AT" dirty="0" err="1" smtClean="0"/>
              <a:t>navigation</a:t>
            </a:r>
            <a:r>
              <a:rPr lang="de-AT" dirty="0" smtClean="0"/>
              <a:t> </a:t>
            </a:r>
            <a:r>
              <a:rPr lang="de-AT" dirty="0" err="1" smtClean="0"/>
              <a:t>path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</a:t>
            </a:r>
            <a:r>
              <a:rPr lang="de-AT" dirty="0" err="1" smtClean="0"/>
              <a:t>shortened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some</a:t>
            </a:r>
            <a:r>
              <a:rPr lang="de-AT" dirty="0" smtClean="0"/>
              <a:t> </a:t>
            </a:r>
            <a:r>
              <a:rPr lang="de-AT" dirty="0" err="1" smtClean="0"/>
              <a:t>operations</a:t>
            </a:r>
            <a:r>
              <a:rPr lang="de-AT" dirty="0" smtClean="0"/>
              <a:t>)</a:t>
            </a:r>
          </a:p>
          <a:p>
            <a:pPr lvl="1"/>
            <a:endParaRPr lang="de-AT" dirty="0"/>
          </a:p>
          <a:p>
            <a:r>
              <a:rPr lang="de-AT" dirty="0" err="1" smtClean="0"/>
              <a:t>Cons</a:t>
            </a:r>
            <a:r>
              <a:rPr lang="de-AT" dirty="0" smtClean="0"/>
              <a:t>:</a:t>
            </a:r>
          </a:p>
          <a:p>
            <a:pPr lvl="1"/>
            <a:r>
              <a:rPr lang="de-AT" dirty="0" smtClean="0"/>
              <a:t>Additional </a:t>
            </a:r>
            <a:r>
              <a:rPr lang="de-AT" dirty="0" err="1" smtClean="0"/>
              <a:t>updates</a:t>
            </a:r>
            <a:endParaRPr lang="de-AT" dirty="0" smtClean="0"/>
          </a:p>
          <a:p>
            <a:pPr lvl="1"/>
            <a:r>
              <a:rPr lang="de-AT" dirty="0" err="1" smtClean="0"/>
              <a:t>Risk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inconsistency</a:t>
            </a:r>
            <a:r>
              <a:rPr lang="de-AT" dirty="0" smtClean="0"/>
              <a:t> ( =&gt; </a:t>
            </a:r>
            <a:r>
              <a:rPr lang="de-AT" dirty="0" err="1" smtClean="0"/>
              <a:t>more</a:t>
            </a:r>
            <a:r>
              <a:rPr lang="de-AT" dirty="0" smtClean="0"/>
              <a:t> </a:t>
            </a:r>
            <a:r>
              <a:rPr lang="de-AT" dirty="0" err="1" smtClean="0"/>
              <a:t>consistency</a:t>
            </a:r>
            <a:r>
              <a:rPr lang="de-AT" dirty="0" smtClean="0"/>
              <a:t> </a:t>
            </a:r>
            <a:r>
              <a:rPr lang="de-AT" dirty="0" err="1" smtClean="0"/>
              <a:t>checks</a:t>
            </a:r>
            <a:r>
              <a:rPr lang="de-AT" dirty="0" smtClean="0"/>
              <a:t> </a:t>
            </a:r>
            <a:r>
              <a:rPr lang="de-AT" dirty="0" err="1" smtClean="0"/>
              <a:t>needed</a:t>
            </a:r>
            <a:r>
              <a:rPr lang="de-AT" dirty="0" smtClean="0"/>
              <a:t>)</a:t>
            </a:r>
          </a:p>
          <a:p>
            <a:pPr lvl="1"/>
            <a:r>
              <a:rPr lang="de-AT" dirty="0" smtClean="0"/>
              <a:t>Additional </a:t>
            </a:r>
            <a:r>
              <a:rPr lang="de-AT" dirty="0" err="1" smtClean="0"/>
              <a:t>storage</a:t>
            </a:r>
            <a:r>
              <a:rPr lang="de-AT" dirty="0" smtClean="0"/>
              <a:t> </a:t>
            </a:r>
            <a:r>
              <a:rPr lang="de-AT" dirty="0" err="1" smtClean="0"/>
              <a:t>space</a:t>
            </a:r>
            <a:endParaRPr lang="de-AT" dirty="0" smtClean="0"/>
          </a:p>
          <a:p>
            <a:pPr lvl="1"/>
            <a:endParaRPr lang="de-AT" dirty="0"/>
          </a:p>
          <a:p>
            <a:pPr marL="365760" lvl="1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26241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Redundant Attribute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85" y="2151515"/>
            <a:ext cx="5613979" cy="3393169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41" y="2052055"/>
            <a:ext cx="5613979" cy="3393169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971600" y="5661248"/>
            <a:ext cx="763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READ: </a:t>
            </a:r>
            <a:r>
              <a:rPr lang="de-AT" dirty="0" err="1" smtClean="0"/>
              <a:t>Saves</a:t>
            </a:r>
            <a:r>
              <a:rPr lang="de-AT" dirty="0" smtClean="0"/>
              <a:t> </a:t>
            </a:r>
            <a:r>
              <a:rPr lang="de-AT" dirty="0" err="1" smtClean="0"/>
              <a:t>access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writes</a:t>
            </a:r>
            <a:endParaRPr lang="de-AT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AT" dirty="0" smtClean="0">
                <a:latin typeface="+mj-lt"/>
                <a:cs typeface="Courier New" panose="02070309020205020404" pitchFamily="49" charset="0"/>
              </a:rPr>
              <a:t>WRITE: Every </a:t>
            </a:r>
            <a:r>
              <a:rPr lang="de-AT" dirty="0" err="1" smtClean="0">
                <a:latin typeface="+mj-lt"/>
                <a:cs typeface="Courier New" panose="02070309020205020404" pitchFamily="49" charset="0"/>
              </a:rPr>
              <a:t>insert</a:t>
            </a:r>
            <a:r>
              <a:rPr lang="de-AT" dirty="0">
                <a:latin typeface="+mj-lt"/>
                <a:cs typeface="Courier New" panose="02070309020205020404" pitchFamily="49" charset="0"/>
              </a:rPr>
              <a:t> </a:t>
            </a:r>
            <a:r>
              <a:rPr lang="de-AT" dirty="0" err="1" smtClean="0">
                <a:latin typeface="+mj-lt"/>
                <a:cs typeface="Courier New" panose="02070309020205020404" pitchFamily="49" charset="0"/>
              </a:rPr>
              <a:t>and</a:t>
            </a:r>
            <a:r>
              <a:rPr lang="de-AT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de-AT" dirty="0" err="1" smtClean="0">
                <a:latin typeface="+mj-lt"/>
                <a:cs typeface="Courier New" panose="02070309020205020404" pitchFamily="49" charset="0"/>
              </a:rPr>
              <a:t>delete</a:t>
            </a:r>
            <a:r>
              <a:rPr lang="de-AT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de-AT" dirty="0" err="1" smtClean="0">
                <a:latin typeface="+mj-lt"/>
                <a:cs typeface="Courier New" panose="02070309020205020404" pitchFamily="49" charset="0"/>
              </a:rPr>
              <a:t>and</a:t>
            </a:r>
            <a:r>
              <a:rPr lang="de-AT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de-AT" dirty="0" err="1" smtClean="0">
                <a:latin typeface="+mj-lt"/>
                <a:cs typeface="Courier New" panose="02070309020205020404" pitchFamily="49" charset="0"/>
              </a:rPr>
              <a:t>some</a:t>
            </a:r>
            <a:r>
              <a:rPr lang="de-AT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de-AT" dirty="0" err="1" smtClean="0">
                <a:latin typeface="+mj-lt"/>
                <a:cs typeface="Courier New" panose="02070309020205020404" pitchFamily="49" charset="0"/>
              </a:rPr>
              <a:t>updates</a:t>
            </a:r>
            <a:r>
              <a:rPr lang="de-AT" dirty="0" smtClean="0">
                <a:latin typeface="+mj-lt"/>
                <a:cs typeface="Courier New" panose="02070309020205020404" pitchFamily="49" charset="0"/>
              </a:rPr>
              <a:t> in </a:t>
            </a:r>
            <a:r>
              <a:rPr lang="de-A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writes</a:t>
            </a:r>
            <a:r>
              <a:rPr lang="de-AT" dirty="0">
                <a:latin typeface="+mj-lt"/>
                <a:cs typeface="Courier New" panose="02070309020205020404" pitchFamily="49" charset="0"/>
              </a:rPr>
              <a:t> </a:t>
            </a:r>
            <a:r>
              <a:rPr lang="de-AT" dirty="0" err="1" smtClean="0">
                <a:latin typeface="+mj-lt"/>
                <a:cs typeface="Courier New" panose="02070309020205020404" pitchFamily="49" charset="0"/>
              </a:rPr>
              <a:t>forces</a:t>
            </a:r>
            <a:r>
              <a:rPr lang="de-AT" dirty="0" smtClean="0">
                <a:latin typeface="+mj-lt"/>
                <a:cs typeface="Courier New" panose="02070309020205020404" pitchFamily="49" charset="0"/>
              </a:rPr>
              <a:t> update </a:t>
            </a:r>
            <a:r>
              <a:rPr lang="de-AT" dirty="0" err="1" smtClean="0">
                <a:latin typeface="+mj-lt"/>
                <a:cs typeface="Courier New" panose="02070309020205020404" pitchFamily="49" charset="0"/>
              </a:rPr>
              <a:t>of</a:t>
            </a:r>
            <a:r>
              <a:rPr lang="de-AT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de-AT" dirty="0" err="1" smtClean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number_authors</a:t>
            </a:r>
            <a:r>
              <a:rPr lang="de-AT" dirty="0" smtClean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de-AT" dirty="0" smtClean="0">
                <a:latin typeface="+mj-lt"/>
                <a:cs typeface="Courier New" panose="02070309020205020404" pitchFamily="49" charset="0"/>
              </a:rPr>
              <a:t>in </a:t>
            </a:r>
            <a:r>
              <a:rPr lang="de-AT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publisher</a:t>
            </a:r>
            <a:endParaRPr lang="de-AT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442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Redundant </a:t>
            </a:r>
            <a:r>
              <a:rPr lang="de-AT" dirty="0" err="1" smtClean="0"/>
              <a:t>Association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85" y="2151515"/>
            <a:ext cx="5613979" cy="3393169"/>
          </a:xfr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41" y="2124063"/>
            <a:ext cx="5613979" cy="3393169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899592" y="5620598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READ: </a:t>
            </a:r>
            <a:r>
              <a:rPr lang="de-AT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de-AT" dirty="0" smtClean="0"/>
              <a:t> </a:t>
            </a:r>
            <a:r>
              <a:rPr lang="de-AT" dirty="0" err="1" smtClean="0"/>
              <a:t>class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not </a:t>
            </a:r>
            <a:r>
              <a:rPr lang="de-AT" dirty="0" err="1" smtClean="0"/>
              <a:t>needed</a:t>
            </a:r>
            <a:r>
              <a:rPr lang="de-AT" dirty="0" smtClean="0"/>
              <a:t> in </a:t>
            </a:r>
            <a:r>
              <a:rPr lang="de-AT" dirty="0" err="1" smtClean="0"/>
              <a:t>navigation</a:t>
            </a:r>
            <a:r>
              <a:rPr lang="de-AT" dirty="0" smtClean="0"/>
              <a:t> </a:t>
            </a:r>
            <a:r>
              <a:rPr lang="de-AT" dirty="0" err="1" smtClean="0"/>
              <a:t>path</a:t>
            </a:r>
            <a:r>
              <a:rPr lang="de-AT" dirty="0" smtClean="0"/>
              <a:t> (w.r.t </a:t>
            </a:r>
            <a:r>
              <a:rPr lang="de-AT" dirty="0" err="1" smtClean="0"/>
              <a:t>publisher</a:t>
            </a:r>
            <a:r>
              <a:rPr lang="de-AT" dirty="0" smtClean="0"/>
              <a:t> -&gt; </a:t>
            </a:r>
            <a:r>
              <a:rPr lang="de-AT" dirty="0" err="1" smtClean="0"/>
              <a:t>author</a:t>
            </a:r>
            <a:r>
              <a:rPr lang="de-AT" dirty="0" smtClean="0"/>
              <a:t>)</a:t>
            </a:r>
          </a:p>
          <a:p>
            <a:r>
              <a:rPr lang="de-AT" dirty="0" smtClean="0"/>
              <a:t>WRITE: Insert/Update/Delete </a:t>
            </a:r>
            <a:r>
              <a:rPr lang="de-AT" dirty="0" err="1" smtClean="0"/>
              <a:t>operations</a:t>
            </a:r>
            <a:r>
              <a:rPr lang="de-AT" dirty="0" smtClean="0"/>
              <a:t> on </a:t>
            </a:r>
            <a:r>
              <a:rPr lang="de-AT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writes</a:t>
            </a:r>
            <a:r>
              <a:rPr lang="de-AT" dirty="0" smtClean="0"/>
              <a:t> </a:t>
            </a:r>
            <a:r>
              <a:rPr lang="de-AT" dirty="0" err="1" smtClean="0"/>
              <a:t>might</a:t>
            </a:r>
            <a:r>
              <a:rPr lang="de-AT" dirty="0" smtClean="0"/>
              <a:t> </a:t>
            </a:r>
            <a:r>
              <a:rPr lang="de-AT" dirty="0" err="1" smtClean="0"/>
              <a:t>trigger</a:t>
            </a:r>
            <a:r>
              <a:rPr lang="de-AT" dirty="0" smtClean="0"/>
              <a:t> Insert </a:t>
            </a:r>
            <a:r>
              <a:rPr lang="de-AT" dirty="0" err="1" smtClean="0"/>
              <a:t>and</a:t>
            </a:r>
            <a:r>
              <a:rPr lang="de-AT" dirty="0" smtClean="0"/>
              <a:t> Delete </a:t>
            </a:r>
            <a:r>
              <a:rPr lang="de-AT" dirty="0" err="1" smtClean="0"/>
              <a:t>operations</a:t>
            </a:r>
            <a:r>
              <a:rPr lang="de-AT" dirty="0" smtClean="0"/>
              <a:t> on </a:t>
            </a:r>
            <a:r>
              <a:rPr lang="de-AT" i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works_with</a:t>
            </a:r>
            <a:endParaRPr lang="de-AT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286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Redundancy</a:t>
            </a:r>
            <a:r>
              <a:rPr lang="de-AT" dirty="0"/>
              <a:t> </a:t>
            </a:r>
            <a:r>
              <a:rPr lang="de-AT" dirty="0" smtClean="0"/>
              <a:t>– </a:t>
            </a:r>
            <a:r>
              <a:rPr lang="de-AT" dirty="0" err="1" smtClean="0"/>
              <a:t>How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Decide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Look at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operations</a:t>
            </a:r>
            <a:r>
              <a:rPr lang="de-AT" dirty="0" smtClean="0"/>
              <a:t> </a:t>
            </a:r>
            <a:r>
              <a:rPr lang="de-AT" dirty="0" err="1" smtClean="0"/>
              <a:t>influenced</a:t>
            </a:r>
            <a:r>
              <a:rPr lang="de-AT" dirty="0" smtClean="0"/>
              <a:t> </a:t>
            </a:r>
            <a:r>
              <a:rPr lang="de-AT" dirty="0" err="1" smtClean="0"/>
              <a:t>by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redundancy</a:t>
            </a:r>
            <a:endParaRPr lang="de-AT" dirty="0" smtClean="0"/>
          </a:p>
          <a:p>
            <a:r>
              <a:rPr lang="de-AT" dirty="0" err="1" smtClean="0"/>
              <a:t>Calculate</a:t>
            </a:r>
            <a:r>
              <a:rPr lang="de-AT" dirty="0" smtClean="0"/>
              <a:t> </a:t>
            </a:r>
            <a:r>
              <a:rPr lang="de-AT" dirty="0" err="1" smtClean="0"/>
              <a:t>number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accesses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these</a:t>
            </a:r>
            <a:r>
              <a:rPr lang="de-AT" dirty="0" smtClean="0"/>
              <a:t> </a:t>
            </a:r>
            <a:r>
              <a:rPr lang="de-AT" dirty="0" err="1" smtClean="0"/>
              <a:t>operations</a:t>
            </a:r>
            <a:endParaRPr lang="de-AT" dirty="0"/>
          </a:p>
          <a:p>
            <a:pPr lvl="1"/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redundancy</a:t>
            </a:r>
            <a:endParaRPr lang="de-AT" dirty="0" smtClean="0"/>
          </a:p>
          <a:p>
            <a:pPr lvl="1"/>
            <a:r>
              <a:rPr lang="de-AT" dirty="0" err="1" smtClean="0"/>
              <a:t>without</a:t>
            </a:r>
            <a:r>
              <a:rPr lang="de-AT" dirty="0" smtClean="0"/>
              <a:t> </a:t>
            </a:r>
            <a:r>
              <a:rPr lang="de-AT" dirty="0" err="1" smtClean="0"/>
              <a:t>redundancy</a:t>
            </a:r>
            <a:endParaRPr lang="de-AT" dirty="0" smtClean="0"/>
          </a:p>
          <a:p>
            <a:r>
              <a:rPr lang="de-AT" dirty="0" err="1" smtClean="0"/>
              <a:t>If</a:t>
            </a:r>
            <a:r>
              <a:rPr lang="de-AT" dirty="0" smtClean="0"/>
              <a:t> #</a:t>
            </a:r>
            <a:r>
              <a:rPr lang="de-AT" dirty="0" err="1" smtClean="0"/>
              <a:t>Accesses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redundancy</a:t>
            </a:r>
            <a:r>
              <a:rPr lang="de-AT" dirty="0" smtClean="0"/>
              <a:t> &lt; #</a:t>
            </a:r>
            <a:r>
              <a:rPr lang="de-AT" dirty="0" err="1" smtClean="0"/>
              <a:t>Accesses</a:t>
            </a:r>
            <a:r>
              <a:rPr lang="de-AT" dirty="0" smtClean="0"/>
              <a:t> </a:t>
            </a:r>
            <a:r>
              <a:rPr lang="de-AT" dirty="0" err="1" smtClean="0"/>
              <a:t>without</a:t>
            </a:r>
            <a:r>
              <a:rPr lang="de-AT" dirty="0" smtClean="0"/>
              <a:t> </a:t>
            </a:r>
            <a:r>
              <a:rPr lang="de-AT" dirty="0" err="1" smtClean="0"/>
              <a:t>redundancy</a:t>
            </a:r>
            <a:r>
              <a:rPr lang="de-AT" dirty="0" smtClean="0"/>
              <a:t> =&gt; Keep </a:t>
            </a:r>
            <a:r>
              <a:rPr lang="de-AT" dirty="0" err="1" smtClean="0"/>
              <a:t>redundancy</a:t>
            </a:r>
            <a:endParaRPr lang="de-AT" dirty="0"/>
          </a:p>
          <a:p>
            <a:r>
              <a:rPr lang="de-AT" dirty="0" smtClean="0"/>
              <a:t>Else: Remove </a:t>
            </a:r>
            <a:r>
              <a:rPr lang="de-AT" dirty="0" err="1" smtClean="0"/>
              <a:t>redundancy</a:t>
            </a:r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3212579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err="1" smtClean="0"/>
              <a:t>Exercise</a:t>
            </a:r>
            <a:r>
              <a:rPr lang="de-AT" dirty="0" smtClean="0"/>
              <a:t> 3b</a:t>
            </a:r>
            <a:endParaRPr lang="de-AT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564904"/>
            <a:ext cx="6647279" cy="3240360"/>
          </a:xfrm>
        </p:spPr>
      </p:pic>
      <p:sp>
        <p:nvSpPr>
          <p:cNvPr id="6" name="Textfeld 5"/>
          <p:cNvSpPr txBox="1"/>
          <p:nvPr/>
        </p:nvSpPr>
        <p:spPr>
          <a:xfrm>
            <a:off x="1403648" y="1844824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Check, </a:t>
            </a:r>
            <a:r>
              <a:rPr lang="de-AT" dirty="0" err="1" smtClean="0"/>
              <a:t>if</a:t>
            </a:r>
            <a:r>
              <a:rPr lang="de-AT" dirty="0" smtClean="0"/>
              <a:t> </a:t>
            </a:r>
            <a:r>
              <a:rPr lang="de-AT" dirty="0" err="1" smtClean="0"/>
              <a:t>we</a:t>
            </a:r>
            <a:r>
              <a:rPr lang="de-AT" dirty="0" smtClean="0"/>
              <a:t> </a:t>
            </a:r>
            <a:r>
              <a:rPr lang="de-AT" dirty="0" err="1" smtClean="0"/>
              <a:t>should</a:t>
            </a:r>
            <a:r>
              <a:rPr lang="de-AT" dirty="0" smtClean="0"/>
              <a:t> </a:t>
            </a:r>
            <a:r>
              <a:rPr lang="de-AT" dirty="0" err="1" smtClean="0"/>
              <a:t>keep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redundant </a:t>
            </a:r>
            <a:r>
              <a:rPr lang="de-AT" dirty="0" err="1" smtClean="0"/>
              <a:t>attribute</a:t>
            </a:r>
            <a:r>
              <a:rPr lang="de-AT" dirty="0" smtClean="0"/>
              <a:t> </a:t>
            </a:r>
            <a:r>
              <a:rPr lang="de-AT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total_quantity</a:t>
            </a:r>
            <a:endParaRPr lang="de-AT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997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3b - </a:t>
            </a:r>
            <a:r>
              <a:rPr lang="de-AT" dirty="0" err="1" smtClean="0"/>
              <a:t>Operations</a:t>
            </a:r>
            <a:endParaRPr lang="de-AT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8705097"/>
              </p:ext>
            </p:extLst>
          </p:nvPr>
        </p:nvGraphicFramePr>
        <p:xfrm>
          <a:off x="467544" y="1700808"/>
          <a:ext cx="81534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929"/>
                <a:gridCol w="2592288"/>
                <a:gridCol w="4266183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Operation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Description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Frequency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T1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Insert a </a:t>
                      </a:r>
                      <a:r>
                        <a:rPr lang="de-AT" dirty="0" err="1" smtClean="0"/>
                        <a:t>new</a:t>
                      </a:r>
                      <a:r>
                        <a:rPr lang="de-AT" dirty="0" smtClean="0"/>
                        <a:t> </a:t>
                      </a:r>
                      <a:r>
                        <a:rPr lang="de-AT" dirty="0" err="1" smtClean="0"/>
                        <a:t>customer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50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times</a:t>
                      </a:r>
                      <a:r>
                        <a:rPr lang="de-AT" baseline="0" dirty="0" smtClean="0"/>
                        <a:t> / </a:t>
                      </a:r>
                      <a:r>
                        <a:rPr lang="de-AT" baseline="0" dirty="0" err="1" smtClean="0"/>
                        <a:t>month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T2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Insert a </a:t>
                      </a:r>
                      <a:r>
                        <a:rPr lang="de-AT" dirty="0" err="1" smtClean="0"/>
                        <a:t>new</a:t>
                      </a:r>
                      <a:r>
                        <a:rPr lang="de-AT" dirty="0" smtClean="0"/>
                        <a:t> </a:t>
                      </a:r>
                      <a:r>
                        <a:rPr lang="de-AT" dirty="0" err="1" smtClean="0"/>
                        <a:t>product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5 </a:t>
                      </a:r>
                      <a:r>
                        <a:rPr lang="de-AT" dirty="0" err="1" smtClean="0"/>
                        <a:t>times</a:t>
                      </a:r>
                      <a:r>
                        <a:rPr lang="de-AT" dirty="0" smtClean="0"/>
                        <a:t> /</a:t>
                      </a:r>
                      <a:r>
                        <a:rPr lang="de-AT" dirty="0" err="1" smtClean="0"/>
                        <a:t>month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T3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Insert </a:t>
                      </a:r>
                      <a:r>
                        <a:rPr lang="de-AT" dirty="0" err="1" smtClean="0"/>
                        <a:t>of</a:t>
                      </a:r>
                      <a:r>
                        <a:rPr lang="de-AT" dirty="0" smtClean="0"/>
                        <a:t> a „</a:t>
                      </a:r>
                      <a:r>
                        <a:rPr lang="de-AT" dirty="0" err="1" smtClean="0"/>
                        <a:t>Buying</a:t>
                      </a:r>
                      <a:r>
                        <a:rPr lang="de-AT" dirty="0" smtClean="0"/>
                        <a:t>“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50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times</a:t>
                      </a:r>
                      <a:r>
                        <a:rPr lang="de-AT" baseline="0" dirty="0" smtClean="0"/>
                        <a:t> / </a:t>
                      </a:r>
                      <a:r>
                        <a:rPr lang="de-AT" baseline="0" dirty="0" err="1" smtClean="0"/>
                        <a:t>day</a:t>
                      </a:r>
                      <a:r>
                        <a:rPr lang="de-AT" baseline="0" dirty="0" smtClean="0"/>
                        <a:t> ( = 1000 </a:t>
                      </a:r>
                      <a:r>
                        <a:rPr lang="de-AT" baseline="0" dirty="0" err="1" smtClean="0"/>
                        <a:t>times</a:t>
                      </a:r>
                      <a:r>
                        <a:rPr lang="de-AT" baseline="0" dirty="0" smtClean="0"/>
                        <a:t> / </a:t>
                      </a:r>
                      <a:r>
                        <a:rPr lang="de-AT" baseline="0" dirty="0" err="1" smtClean="0"/>
                        <a:t>month</a:t>
                      </a:r>
                      <a:r>
                        <a:rPr lang="de-AT" baseline="0" dirty="0" smtClean="0"/>
                        <a:t>) *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T4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Listing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of</a:t>
                      </a:r>
                      <a:r>
                        <a:rPr lang="de-AT" baseline="0" dirty="0" smtClean="0"/>
                        <a:t> total </a:t>
                      </a:r>
                      <a:r>
                        <a:rPr lang="de-AT" baseline="0" dirty="0" err="1" smtClean="0"/>
                        <a:t>quantitiy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for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each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customer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2 </a:t>
                      </a:r>
                      <a:r>
                        <a:rPr lang="de-AT" dirty="0" err="1" smtClean="0"/>
                        <a:t>times</a:t>
                      </a:r>
                      <a:r>
                        <a:rPr lang="de-AT" dirty="0" smtClean="0"/>
                        <a:t> /</a:t>
                      </a:r>
                      <a:r>
                        <a:rPr lang="de-AT" dirty="0" err="1" smtClean="0"/>
                        <a:t>month</a:t>
                      </a:r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432826" y="4724530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Next: </a:t>
            </a:r>
            <a:r>
              <a:rPr lang="de-AT" dirty="0" err="1" smtClean="0"/>
              <a:t>calculate</a:t>
            </a:r>
            <a:r>
              <a:rPr lang="de-AT" dirty="0" smtClean="0"/>
              <a:t> </a:t>
            </a:r>
            <a:r>
              <a:rPr lang="de-AT" dirty="0" err="1" smtClean="0"/>
              <a:t>accesses</a:t>
            </a:r>
            <a:r>
              <a:rPr lang="de-AT" dirty="0" smtClean="0"/>
              <a:t> per </a:t>
            </a:r>
            <a:r>
              <a:rPr lang="de-AT" dirty="0" err="1" smtClean="0"/>
              <a:t>operation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without</a:t>
            </a:r>
            <a:r>
              <a:rPr lang="de-AT" dirty="0" smtClean="0"/>
              <a:t> </a:t>
            </a:r>
            <a:r>
              <a:rPr lang="de-AT" dirty="0" err="1" smtClean="0"/>
              <a:t>redundancy</a:t>
            </a:r>
            <a:r>
              <a:rPr lang="de-AT" dirty="0" smtClean="0"/>
              <a:t>, </a:t>
            </a:r>
            <a:r>
              <a:rPr lang="de-AT" dirty="0" err="1" smtClean="0"/>
              <a:t>where</a:t>
            </a:r>
            <a:r>
              <a:rPr lang="de-AT" dirty="0"/>
              <a:t> </a:t>
            </a:r>
            <a:r>
              <a:rPr lang="de-AT" dirty="0" smtClean="0"/>
              <a:t>…</a:t>
            </a:r>
          </a:p>
          <a:p>
            <a:r>
              <a:rPr lang="de-AT" dirty="0"/>
              <a:t>	</a:t>
            </a:r>
            <a:r>
              <a:rPr lang="de-AT" dirty="0" smtClean="0"/>
              <a:t>… </a:t>
            </a:r>
            <a:r>
              <a:rPr lang="de-AT" dirty="0" err="1" smtClean="0"/>
              <a:t>read</a:t>
            </a:r>
            <a:r>
              <a:rPr lang="de-AT" dirty="0" smtClean="0"/>
              <a:t> </a:t>
            </a:r>
            <a:r>
              <a:rPr lang="de-AT" dirty="0" err="1" smtClean="0"/>
              <a:t>accesses</a:t>
            </a:r>
            <a:r>
              <a:rPr lang="de-AT" dirty="0" smtClean="0"/>
              <a:t> </a:t>
            </a:r>
            <a:r>
              <a:rPr lang="de-AT" dirty="0" err="1" smtClean="0"/>
              <a:t>have</a:t>
            </a:r>
            <a:r>
              <a:rPr lang="de-AT" dirty="0" smtClean="0"/>
              <a:t> </a:t>
            </a:r>
            <a:r>
              <a:rPr lang="de-AT" dirty="0" err="1" smtClean="0"/>
              <a:t>weight</a:t>
            </a:r>
            <a:r>
              <a:rPr lang="de-AT" dirty="0" smtClean="0"/>
              <a:t> 	1</a:t>
            </a:r>
          </a:p>
          <a:p>
            <a:r>
              <a:rPr lang="de-AT" dirty="0"/>
              <a:t>	</a:t>
            </a:r>
            <a:r>
              <a:rPr lang="de-AT" dirty="0" smtClean="0"/>
              <a:t>… </a:t>
            </a:r>
            <a:r>
              <a:rPr lang="de-AT" dirty="0" err="1" smtClean="0"/>
              <a:t>write</a:t>
            </a:r>
            <a:r>
              <a:rPr lang="de-AT" dirty="0" smtClean="0"/>
              <a:t> </a:t>
            </a:r>
            <a:r>
              <a:rPr lang="de-AT" dirty="0" err="1" smtClean="0"/>
              <a:t>accesses</a:t>
            </a:r>
            <a:r>
              <a:rPr lang="de-AT" dirty="0" smtClean="0"/>
              <a:t> </a:t>
            </a:r>
            <a:r>
              <a:rPr lang="de-AT" dirty="0" err="1" smtClean="0"/>
              <a:t>have</a:t>
            </a:r>
            <a:r>
              <a:rPr lang="de-AT" dirty="0" smtClean="0"/>
              <a:t> </a:t>
            </a:r>
            <a:r>
              <a:rPr lang="de-AT" dirty="0" err="1" smtClean="0"/>
              <a:t>weight</a:t>
            </a:r>
            <a:r>
              <a:rPr lang="de-AT" dirty="0" smtClean="0"/>
              <a:t> 	2</a:t>
            </a:r>
          </a:p>
          <a:p>
            <a:r>
              <a:rPr lang="de-AT" dirty="0"/>
              <a:t>	</a:t>
            </a:r>
            <a:r>
              <a:rPr lang="de-AT" dirty="0" smtClean="0"/>
              <a:t>… update </a:t>
            </a:r>
            <a:r>
              <a:rPr lang="de-AT" dirty="0" err="1" smtClean="0"/>
              <a:t>accesses</a:t>
            </a:r>
            <a:r>
              <a:rPr lang="de-AT" dirty="0" smtClean="0"/>
              <a:t> </a:t>
            </a:r>
            <a:r>
              <a:rPr lang="de-AT" dirty="0" err="1" smtClean="0"/>
              <a:t>have</a:t>
            </a:r>
            <a:r>
              <a:rPr lang="de-AT" dirty="0" smtClean="0"/>
              <a:t> </a:t>
            </a:r>
            <a:r>
              <a:rPr lang="de-AT" dirty="0" err="1" smtClean="0"/>
              <a:t>weight</a:t>
            </a:r>
            <a:r>
              <a:rPr lang="de-AT" dirty="0" smtClean="0"/>
              <a:t> 	3</a:t>
            </a:r>
            <a:endParaRPr lang="de-AT" dirty="0"/>
          </a:p>
        </p:txBody>
      </p:sp>
      <p:sp>
        <p:nvSpPr>
          <p:cNvPr id="6" name="Textfeld 5"/>
          <p:cNvSpPr txBox="1"/>
          <p:nvPr/>
        </p:nvSpPr>
        <p:spPr>
          <a:xfrm>
            <a:off x="432826" y="3983946"/>
            <a:ext cx="8027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b="1" dirty="0" smtClean="0"/>
              <a:t>*) Note: A </a:t>
            </a:r>
            <a:r>
              <a:rPr lang="de-AT" sz="1400" b="1" dirty="0" err="1" smtClean="0"/>
              <a:t>month</a:t>
            </a:r>
            <a:r>
              <a:rPr lang="de-AT" sz="1400" b="1" dirty="0" smtClean="0"/>
              <a:t> </a:t>
            </a:r>
            <a:r>
              <a:rPr lang="de-AT" sz="1400" b="1" dirty="0" err="1" smtClean="0"/>
              <a:t>has</a:t>
            </a:r>
            <a:r>
              <a:rPr lang="de-AT" sz="1400" b="1" dirty="0" smtClean="0"/>
              <a:t> 20 </a:t>
            </a:r>
            <a:r>
              <a:rPr lang="de-AT" sz="1400" b="1" dirty="0" err="1" smtClean="0"/>
              <a:t>working</a:t>
            </a:r>
            <a:r>
              <a:rPr lang="de-AT" sz="1400" b="1" dirty="0" smtClean="0"/>
              <a:t> </a:t>
            </a:r>
            <a:r>
              <a:rPr lang="de-AT" sz="1400" b="1" dirty="0" err="1" smtClean="0"/>
              <a:t>days</a:t>
            </a:r>
            <a:r>
              <a:rPr lang="de-AT" sz="1400" b="1" dirty="0" smtClean="0"/>
              <a:t>.</a:t>
            </a:r>
            <a:endParaRPr lang="de-AT" sz="1400" b="1" dirty="0"/>
          </a:p>
        </p:txBody>
      </p:sp>
    </p:spTree>
    <p:extLst>
      <p:ext uri="{BB962C8B-B14F-4D97-AF65-F5344CB8AC3E}">
        <p14:creationId xmlns:p14="http://schemas.microsoft.com/office/powerpoint/2010/main" val="3798952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3b – Data Access Table</a:t>
            </a:r>
            <a:endParaRPr lang="de-AT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860424"/>
              </p:ext>
            </p:extLst>
          </p:nvPr>
        </p:nvGraphicFramePr>
        <p:xfrm>
          <a:off x="612775" y="1600200"/>
          <a:ext cx="8203399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912"/>
                <a:gridCol w="3960440"/>
                <a:gridCol w="3042047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Operation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Accesses</a:t>
                      </a:r>
                      <a:r>
                        <a:rPr lang="de-AT" dirty="0" smtClean="0"/>
                        <a:t> </a:t>
                      </a:r>
                      <a:r>
                        <a:rPr lang="de-AT" dirty="0" err="1" smtClean="0"/>
                        <a:t>with</a:t>
                      </a:r>
                      <a:r>
                        <a:rPr lang="de-AT" dirty="0" smtClean="0"/>
                        <a:t> </a:t>
                      </a:r>
                      <a:r>
                        <a:rPr lang="de-AT" dirty="0" err="1" smtClean="0"/>
                        <a:t>redundancy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Accesses</a:t>
                      </a:r>
                      <a:r>
                        <a:rPr lang="de-AT" dirty="0" smtClean="0"/>
                        <a:t> </a:t>
                      </a:r>
                      <a:r>
                        <a:rPr lang="de-AT" dirty="0" err="1" smtClean="0"/>
                        <a:t>without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T1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 customer (write 50 * 2)</a:t>
                      </a:r>
                      <a:b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100</a:t>
                      </a:r>
                      <a:r>
                        <a:rPr kumimoji="0" lang="en-GB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accesses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 customer (write 50 * 2)</a:t>
                      </a:r>
                      <a:b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100 accesses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T2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 product  (write 5 * 2)</a:t>
                      </a:r>
                      <a:b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10 accesses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 product  (write 5 * 2)</a:t>
                      </a:r>
                      <a:b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10 accesses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T3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2.000 buys (write 1.000 * 2)</a:t>
                      </a:r>
                      <a:b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+ 3.000 customer (update 1.000 * 3)</a:t>
                      </a:r>
                      <a:b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5.000 accesses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2.000 buys (write 1.000 * 2)</a:t>
                      </a:r>
                      <a:b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2.000 accesses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T4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400.000 customer (200.000 read twice)</a:t>
                      </a:r>
                      <a:b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400.000 accesses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400.000 customer (read 200.000 twice)</a:t>
                      </a:r>
                      <a:endParaRPr kumimoji="0" lang="de-AT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+ 40.000.000 buys (read 20.000.000 twice)</a:t>
                      </a:r>
                      <a:endParaRPr kumimoji="0" lang="de-AT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40.400.000 accesses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Sum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405.110 accesses per month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40.402.110 accesses per month</a:t>
                      </a:r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209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3b </a:t>
            </a:r>
            <a:r>
              <a:rPr lang="de-AT" dirty="0"/>
              <a:t>– </a:t>
            </a:r>
            <a:r>
              <a:rPr lang="de-AT" dirty="0" err="1" smtClean="0"/>
              <a:t>Conclusion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err="1" smtClean="0"/>
              <a:t>Accesses</a:t>
            </a:r>
            <a:r>
              <a:rPr lang="de-AT" dirty="0" smtClean="0"/>
              <a:t> per </a:t>
            </a:r>
            <a:r>
              <a:rPr lang="de-AT" dirty="0" err="1" smtClean="0"/>
              <a:t>month</a:t>
            </a:r>
            <a:r>
              <a:rPr lang="de-AT" dirty="0" smtClean="0"/>
              <a:t> </a:t>
            </a:r>
            <a:r>
              <a:rPr lang="de-AT" dirty="0" err="1" smtClean="0"/>
              <a:t>without</a:t>
            </a:r>
            <a:r>
              <a:rPr lang="de-AT" dirty="0" smtClean="0"/>
              <a:t> </a:t>
            </a:r>
            <a:r>
              <a:rPr lang="de-AT" dirty="0" err="1" smtClean="0"/>
              <a:t>redundancy</a:t>
            </a:r>
            <a:r>
              <a:rPr lang="de-AT" dirty="0" smtClean="0"/>
              <a:t>:</a:t>
            </a:r>
          </a:p>
          <a:p>
            <a:pPr marL="365760" lvl="1" indent="0" algn="ctr">
              <a:buNone/>
            </a:pPr>
            <a:r>
              <a:rPr lang="de-AT" b="1" dirty="0" smtClean="0">
                <a:solidFill>
                  <a:srgbClr val="FF0000"/>
                </a:solidFill>
              </a:rPr>
              <a:t>40.402.110</a:t>
            </a:r>
            <a:endParaRPr lang="de-AT" b="1" dirty="0">
              <a:solidFill>
                <a:srgbClr val="FF0000"/>
              </a:solidFill>
            </a:endParaRPr>
          </a:p>
          <a:p>
            <a:r>
              <a:rPr lang="de-AT" dirty="0" err="1" smtClean="0"/>
              <a:t>Accesses</a:t>
            </a:r>
            <a:r>
              <a:rPr lang="de-AT" dirty="0" smtClean="0"/>
              <a:t> per </a:t>
            </a:r>
            <a:r>
              <a:rPr lang="de-AT" dirty="0" err="1" smtClean="0"/>
              <a:t>month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redundancy</a:t>
            </a:r>
            <a:r>
              <a:rPr lang="de-AT" dirty="0" smtClean="0"/>
              <a:t>:</a:t>
            </a:r>
          </a:p>
          <a:p>
            <a:pPr marL="365760" lvl="1" indent="0" algn="ctr">
              <a:buNone/>
            </a:pPr>
            <a:r>
              <a:rPr lang="de-AT" b="1" u="sng" dirty="0" smtClean="0">
                <a:solidFill>
                  <a:srgbClr val="92D050"/>
                </a:solidFill>
              </a:rPr>
              <a:t>405.110</a:t>
            </a:r>
            <a:endParaRPr lang="de-AT" b="1" u="sng" dirty="0">
              <a:solidFill>
                <a:srgbClr val="92D050"/>
              </a:solidFill>
            </a:endParaRPr>
          </a:p>
          <a:p>
            <a:endParaRPr lang="de-AT" dirty="0" smtClean="0"/>
          </a:p>
          <a:p>
            <a:r>
              <a:rPr lang="de-AT" b="1" dirty="0" err="1" smtClean="0"/>
              <a:t>Therefore</a:t>
            </a:r>
            <a:r>
              <a:rPr lang="de-AT" b="1" dirty="0" smtClean="0"/>
              <a:t>: Keep </a:t>
            </a:r>
            <a:r>
              <a:rPr lang="de-AT" b="1" dirty="0" err="1" smtClean="0"/>
              <a:t>redundancy</a:t>
            </a:r>
            <a:r>
              <a:rPr lang="de-AT" b="1" dirty="0" smtClean="0"/>
              <a:t>!</a:t>
            </a:r>
            <a:endParaRPr lang="de-AT" b="1" dirty="0"/>
          </a:p>
        </p:txBody>
      </p:sp>
    </p:spTree>
    <p:extLst>
      <p:ext uri="{BB962C8B-B14F-4D97-AF65-F5344CB8AC3E}">
        <p14:creationId xmlns:p14="http://schemas.microsoft.com/office/powerpoint/2010/main" val="1532810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1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smtClean="0"/>
              <a:t> </a:t>
            </a:r>
            <a:r>
              <a:rPr lang="de-AT" dirty="0" err="1"/>
              <a:t>Integrate</a:t>
            </a:r>
            <a:r>
              <a:rPr lang="de-AT" dirty="0"/>
              <a:t> </a:t>
            </a:r>
            <a:r>
              <a:rPr lang="de-AT" dirty="0" err="1"/>
              <a:t>these</a:t>
            </a:r>
            <a:r>
              <a:rPr lang="de-AT" dirty="0"/>
              <a:t> </a:t>
            </a:r>
            <a:r>
              <a:rPr lang="de-AT" dirty="0" err="1"/>
              <a:t>views</a:t>
            </a:r>
            <a:r>
              <a:rPr lang="de-AT" dirty="0"/>
              <a:t>: 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identify </a:t>
            </a:r>
            <a:r>
              <a:rPr lang="en-US" dirty="0"/>
              <a:t>conflicts (and their conflict types) </a:t>
            </a:r>
          </a:p>
          <a:p>
            <a:pPr marL="914400" lvl="1" indent="-514350">
              <a:buFont typeface="+mj-lt"/>
              <a:buAutoNum type="alphaLcParenR"/>
            </a:pPr>
            <a:r>
              <a:rPr lang="de-AT" dirty="0" err="1" smtClean="0"/>
              <a:t>propose</a:t>
            </a:r>
            <a:r>
              <a:rPr lang="de-AT" dirty="0" smtClean="0"/>
              <a:t> </a:t>
            </a:r>
            <a:r>
              <a:rPr lang="de-AT" dirty="0" err="1"/>
              <a:t>scenarios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interschema</a:t>
            </a:r>
            <a:r>
              <a:rPr lang="de-AT" dirty="0"/>
              <a:t> </a:t>
            </a:r>
            <a:r>
              <a:rPr lang="de-AT" dirty="0" err="1"/>
              <a:t>properties</a:t>
            </a:r>
            <a:r>
              <a:rPr lang="de-AT" dirty="0"/>
              <a:t> 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integrate </a:t>
            </a:r>
            <a:r>
              <a:rPr lang="en-US" dirty="0"/>
              <a:t>the schemas into one schema. 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60386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4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endParaRPr lang="de-AT" dirty="0"/>
          </a:p>
          <a:p>
            <a:endParaRPr lang="de-AT" dirty="0"/>
          </a:p>
          <a:p>
            <a:r>
              <a:rPr lang="en-US" dirty="0" smtClean="0"/>
              <a:t>Explain </a:t>
            </a:r>
            <a:r>
              <a:rPr lang="en-US" dirty="0"/>
              <a:t>the notions total, partial, exclusive, and overlapping in the context of generalization. </a:t>
            </a:r>
          </a:p>
          <a:p>
            <a:r>
              <a:rPr lang="en-US" dirty="0" smtClean="0"/>
              <a:t>What </a:t>
            </a:r>
            <a:r>
              <a:rPr lang="en-US" dirty="0"/>
              <a:t>kind of flattening strategies exist for generalization hierarchies? Explain them with an example of your own. </a:t>
            </a:r>
          </a:p>
          <a:p>
            <a:r>
              <a:rPr lang="en-US" dirty="0" smtClean="0"/>
              <a:t>How </a:t>
            </a:r>
            <a:r>
              <a:rPr lang="en-US" dirty="0"/>
              <a:t>can you determine, which flattening strategy should be used? What data do you need for the decision? 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8249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total </a:t>
            </a:r>
            <a:r>
              <a:rPr lang="de-AT" dirty="0" err="1" smtClean="0"/>
              <a:t>vs</a:t>
            </a:r>
            <a:r>
              <a:rPr lang="de-AT" dirty="0" smtClean="0"/>
              <a:t> partial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smtClean="0"/>
              <a:t>total</a:t>
            </a:r>
          </a:p>
          <a:p>
            <a:pPr lvl="1"/>
            <a:r>
              <a:rPr lang="de-AT" dirty="0" err="1" smtClean="0"/>
              <a:t>every</a:t>
            </a:r>
            <a:r>
              <a:rPr lang="de-AT" dirty="0" smtClean="0"/>
              <a:t> </a:t>
            </a:r>
            <a:r>
              <a:rPr lang="de-AT" dirty="0" err="1" smtClean="0"/>
              <a:t>instance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a super-</a:t>
            </a:r>
            <a:r>
              <a:rPr lang="de-AT" dirty="0" err="1" smtClean="0"/>
              <a:t>class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also an </a:t>
            </a:r>
            <a:r>
              <a:rPr lang="de-AT" dirty="0" err="1" smtClean="0"/>
              <a:t>instance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a (</a:t>
            </a:r>
            <a:r>
              <a:rPr lang="de-AT" dirty="0" err="1" smtClean="0"/>
              <a:t>direct</a:t>
            </a:r>
            <a:r>
              <a:rPr lang="de-AT" dirty="0" smtClean="0"/>
              <a:t>) sub-</a:t>
            </a:r>
            <a:r>
              <a:rPr lang="de-AT" dirty="0" err="1" smtClean="0"/>
              <a:t>class</a:t>
            </a:r>
            <a:r>
              <a:rPr lang="de-AT" dirty="0" smtClean="0"/>
              <a:t> </a:t>
            </a:r>
            <a:r>
              <a:rPr lang="de-AT" dirty="0" err="1" smtClean="0"/>
              <a:t>children</a:t>
            </a:r>
            <a:endParaRPr lang="de-AT" dirty="0" smtClean="0"/>
          </a:p>
          <a:p>
            <a:pPr lvl="1"/>
            <a:endParaRPr lang="de-AT" dirty="0"/>
          </a:p>
          <a:p>
            <a:r>
              <a:rPr lang="de-AT" dirty="0" smtClean="0"/>
              <a:t>partial</a:t>
            </a:r>
          </a:p>
          <a:p>
            <a:pPr lvl="1"/>
            <a:r>
              <a:rPr lang="de-AT" dirty="0" err="1" smtClean="0"/>
              <a:t>otherwise</a:t>
            </a:r>
            <a:endParaRPr lang="de-AT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780928"/>
            <a:ext cx="288607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005064"/>
            <a:ext cx="309562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581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exclusive</a:t>
            </a:r>
            <a:r>
              <a:rPr lang="de-AT" dirty="0" smtClean="0"/>
              <a:t> </a:t>
            </a:r>
            <a:r>
              <a:rPr lang="de-AT" dirty="0" err="1" smtClean="0"/>
              <a:t>vs</a:t>
            </a:r>
            <a:r>
              <a:rPr lang="de-AT" dirty="0" smtClean="0"/>
              <a:t> </a:t>
            </a:r>
            <a:r>
              <a:rPr lang="de-AT" dirty="0" err="1" smtClean="0"/>
              <a:t>overlapping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err="1" smtClean="0"/>
              <a:t>exclusive</a:t>
            </a:r>
            <a:r>
              <a:rPr lang="de-AT" dirty="0" smtClean="0"/>
              <a:t> </a:t>
            </a:r>
          </a:p>
          <a:p>
            <a:pPr lvl="1"/>
            <a:r>
              <a:rPr lang="de-AT" dirty="0" err="1" smtClean="0"/>
              <a:t>no</a:t>
            </a:r>
            <a:r>
              <a:rPr lang="de-AT" dirty="0" smtClean="0"/>
              <a:t> </a:t>
            </a:r>
            <a:r>
              <a:rPr lang="de-AT" dirty="0" err="1" smtClean="0"/>
              <a:t>instance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super-</a:t>
            </a:r>
            <a:r>
              <a:rPr lang="de-AT" dirty="0" err="1" smtClean="0"/>
              <a:t>class</a:t>
            </a:r>
            <a:r>
              <a:rPr lang="de-AT" dirty="0" smtClean="0"/>
              <a:t> </a:t>
            </a:r>
            <a:r>
              <a:rPr lang="de-AT" dirty="0" err="1" smtClean="0"/>
              <a:t>belongs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more</a:t>
            </a:r>
            <a:r>
              <a:rPr lang="de-AT" dirty="0" smtClean="0"/>
              <a:t> </a:t>
            </a:r>
            <a:r>
              <a:rPr lang="de-AT" dirty="0" err="1" smtClean="0"/>
              <a:t>than</a:t>
            </a:r>
            <a:r>
              <a:rPr lang="de-AT" dirty="0" smtClean="0"/>
              <a:t> </a:t>
            </a:r>
            <a:r>
              <a:rPr lang="de-AT" dirty="0" err="1" smtClean="0"/>
              <a:t>one</a:t>
            </a:r>
            <a:r>
              <a:rPr lang="de-AT" dirty="0" smtClean="0"/>
              <a:t> sub-</a:t>
            </a:r>
            <a:r>
              <a:rPr lang="de-AT" dirty="0" err="1" smtClean="0"/>
              <a:t>class</a:t>
            </a:r>
            <a:endParaRPr lang="de-AT" dirty="0" smtClean="0"/>
          </a:p>
          <a:p>
            <a:pPr lvl="1"/>
            <a:endParaRPr lang="de-AT" dirty="0"/>
          </a:p>
          <a:p>
            <a:r>
              <a:rPr lang="de-AT" dirty="0" err="1" smtClean="0"/>
              <a:t>overlapping</a:t>
            </a:r>
            <a:r>
              <a:rPr lang="de-AT" dirty="0" smtClean="0"/>
              <a:t> </a:t>
            </a:r>
          </a:p>
          <a:p>
            <a:pPr lvl="1"/>
            <a:r>
              <a:rPr lang="de-AT" dirty="0" err="1" smtClean="0"/>
              <a:t>otherwise</a:t>
            </a:r>
            <a:endParaRPr lang="de-AT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780928"/>
            <a:ext cx="28765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365104"/>
            <a:ext cx="35052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915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Flattening</a:t>
            </a:r>
            <a:r>
              <a:rPr lang="de-AT" dirty="0" smtClean="0"/>
              <a:t>(1</a:t>
            </a:r>
            <a:r>
              <a:rPr lang="de-AT" dirty="0"/>
              <a:t>/3)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err="1" smtClean="0"/>
              <a:t>Ceiling</a:t>
            </a:r>
            <a:endParaRPr lang="de-AT" dirty="0" smtClean="0"/>
          </a:p>
          <a:p>
            <a:pPr lvl="1"/>
            <a:r>
              <a:rPr lang="de-AT" dirty="0" smtClean="0"/>
              <a:t>nur </a:t>
            </a:r>
            <a:r>
              <a:rPr lang="de-AT" dirty="0" err="1" smtClean="0"/>
              <a:t>Superclasse</a:t>
            </a:r>
            <a:endParaRPr lang="de-AT" dirty="0" smtClean="0"/>
          </a:p>
          <a:p>
            <a:pPr lvl="1"/>
            <a:r>
              <a:rPr lang="de-AT" dirty="0" smtClean="0"/>
              <a:t>hat alle </a:t>
            </a:r>
            <a:r>
              <a:rPr lang="de-AT" dirty="0" err="1" smtClean="0"/>
              <a:t>Attrubute</a:t>
            </a:r>
            <a:r>
              <a:rPr lang="de-AT" dirty="0" smtClean="0"/>
              <a:t> von </a:t>
            </a:r>
            <a:r>
              <a:rPr lang="de-AT" dirty="0" err="1" smtClean="0"/>
              <a:t>Subclassen</a:t>
            </a:r>
            <a:endParaRPr lang="de-A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58" y="3284984"/>
            <a:ext cx="3003514" cy="3511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456383"/>
            <a:ext cx="2016224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949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Flattening</a:t>
            </a:r>
            <a:r>
              <a:rPr lang="de-AT" dirty="0" smtClean="0"/>
              <a:t>(2</a:t>
            </a:r>
            <a:r>
              <a:rPr lang="de-AT" dirty="0"/>
              <a:t>/3)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err="1" smtClean="0"/>
              <a:t>Floor</a:t>
            </a:r>
            <a:endParaRPr lang="de-AT" dirty="0" smtClean="0"/>
          </a:p>
          <a:p>
            <a:pPr lvl="1"/>
            <a:r>
              <a:rPr lang="de-AT" dirty="0" smtClean="0"/>
              <a:t>nur Klassen die Blätter im </a:t>
            </a:r>
            <a:r>
              <a:rPr lang="de-AT" dirty="0" err="1"/>
              <a:t>g</a:t>
            </a:r>
            <a:r>
              <a:rPr lang="de-AT" dirty="0" err="1" smtClean="0"/>
              <a:t>eneralization</a:t>
            </a:r>
            <a:r>
              <a:rPr lang="de-AT" dirty="0" smtClean="0"/>
              <a:t> </a:t>
            </a:r>
            <a:r>
              <a:rPr lang="de-AT" dirty="0" err="1" smtClean="0"/>
              <a:t>hirarchy</a:t>
            </a:r>
            <a:r>
              <a:rPr lang="de-AT" dirty="0" smtClean="0"/>
              <a:t> </a:t>
            </a:r>
            <a:r>
              <a:rPr lang="de-AT" dirty="0" err="1" smtClean="0"/>
              <a:t>tree</a:t>
            </a:r>
            <a:r>
              <a:rPr lang="de-AT" dirty="0" smtClean="0"/>
              <a:t> sind</a:t>
            </a:r>
            <a:endParaRPr lang="de-AT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58" y="3284984"/>
            <a:ext cx="3003514" cy="3511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140968"/>
            <a:ext cx="3590925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1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Flattening</a:t>
            </a:r>
            <a:r>
              <a:rPr lang="de-AT" dirty="0" smtClean="0"/>
              <a:t>(3/3)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err="1" smtClean="0"/>
              <a:t>Cohesion</a:t>
            </a:r>
            <a:endParaRPr lang="de-AT" dirty="0" smtClean="0"/>
          </a:p>
          <a:p>
            <a:pPr lvl="1"/>
            <a:r>
              <a:rPr lang="de-AT" dirty="0" err="1" smtClean="0"/>
              <a:t>each</a:t>
            </a:r>
            <a:r>
              <a:rPr lang="de-AT" dirty="0" smtClean="0"/>
              <a:t> </a:t>
            </a:r>
            <a:r>
              <a:rPr lang="de-AT" dirty="0" err="1" smtClean="0"/>
              <a:t>generalization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</a:t>
            </a:r>
            <a:r>
              <a:rPr lang="de-AT" dirty="0" err="1" smtClean="0"/>
              <a:t>represented</a:t>
            </a:r>
            <a:r>
              <a:rPr lang="de-AT" dirty="0" smtClean="0"/>
              <a:t> </a:t>
            </a:r>
            <a:r>
              <a:rPr lang="de-AT" dirty="0" err="1" smtClean="0"/>
              <a:t>as</a:t>
            </a:r>
            <a:r>
              <a:rPr lang="de-AT" dirty="0" smtClean="0"/>
              <a:t> 1:1 </a:t>
            </a:r>
            <a:r>
              <a:rPr lang="de-AT" dirty="0" err="1" smtClean="0"/>
              <a:t>relation</a:t>
            </a:r>
            <a:endParaRPr lang="de-AT" dirty="0" smtClean="0"/>
          </a:p>
          <a:p>
            <a:pPr lvl="1"/>
            <a:endParaRPr lang="de-AT" dirty="0" smtClean="0"/>
          </a:p>
          <a:p>
            <a:pPr lvl="1"/>
            <a:endParaRPr lang="de-AT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37" y="2954013"/>
            <a:ext cx="3003514" cy="3511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695052"/>
            <a:ext cx="3629025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535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Which</a:t>
            </a:r>
            <a:r>
              <a:rPr lang="de-AT" dirty="0" smtClean="0"/>
              <a:t> </a:t>
            </a:r>
            <a:r>
              <a:rPr lang="de-AT" dirty="0" err="1" smtClean="0"/>
              <a:t>Flattening</a:t>
            </a:r>
            <a:r>
              <a:rPr lang="de-AT" dirty="0" smtClean="0"/>
              <a:t> </a:t>
            </a:r>
            <a:r>
              <a:rPr lang="de-AT" dirty="0" err="1" smtClean="0"/>
              <a:t>Strategy</a:t>
            </a:r>
            <a:r>
              <a:rPr lang="de-AT" dirty="0" smtClean="0"/>
              <a:t>?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AT" dirty="0" err="1" smtClean="0"/>
              <a:t>Two</a:t>
            </a:r>
            <a:r>
              <a:rPr lang="de-AT" dirty="0" smtClean="0"/>
              <a:t> </a:t>
            </a:r>
            <a:r>
              <a:rPr lang="de-AT" dirty="0" err="1" smtClean="0"/>
              <a:t>operation</a:t>
            </a:r>
            <a:r>
              <a:rPr lang="de-AT" dirty="0" smtClean="0"/>
              <a:t> </a:t>
            </a:r>
            <a:r>
              <a:rPr lang="de-AT" dirty="0" err="1" smtClean="0"/>
              <a:t>sets</a:t>
            </a:r>
            <a:endParaRPr lang="de-AT" dirty="0" smtClean="0"/>
          </a:p>
          <a:p>
            <a:pPr marL="914400" lvl="1" indent="-514350"/>
            <a:r>
              <a:rPr lang="de-AT" sz="1900" dirty="0" smtClean="0"/>
              <a:t>S1 </a:t>
            </a:r>
            <a:r>
              <a:rPr lang="de-AT" sz="1900" dirty="0" err="1" smtClean="0"/>
              <a:t>set</a:t>
            </a:r>
            <a:r>
              <a:rPr lang="de-AT" sz="1900" dirty="0" smtClean="0"/>
              <a:t> </a:t>
            </a:r>
            <a:r>
              <a:rPr lang="de-AT" sz="1900" dirty="0" err="1" smtClean="0"/>
              <a:t>of</a:t>
            </a:r>
            <a:r>
              <a:rPr lang="de-AT" sz="1900" dirty="0" smtClean="0"/>
              <a:t> </a:t>
            </a:r>
            <a:r>
              <a:rPr lang="de-AT" sz="1900" dirty="0" err="1" smtClean="0"/>
              <a:t>operations</a:t>
            </a:r>
            <a:r>
              <a:rPr lang="de-AT" sz="1900" dirty="0" smtClean="0"/>
              <a:t>, </a:t>
            </a:r>
            <a:r>
              <a:rPr lang="de-AT" sz="1900" dirty="0" err="1" smtClean="0"/>
              <a:t>which</a:t>
            </a:r>
            <a:r>
              <a:rPr lang="de-AT" sz="1900" dirty="0" smtClean="0"/>
              <a:t> </a:t>
            </a:r>
            <a:r>
              <a:rPr lang="de-AT" sz="1900" dirty="0" err="1" smtClean="0"/>
              <a:t>access</a:t>
            </a:r>
            <a:r>
              <a:rPr lang="de-AT" sz="1900" dirty="0" smtClean="0"/>
              <a:t> </a:t>
            </a:r>
            <a:r>
              <a:rPr lang="de-AT" sz="1900" dirty="0" err="1" smtClean="0"/>
              <a:t>attributes</a:t>
            </a:r>
            <a:r>
              <a:rPr lang="de-AT" sz="1900" dirty="0" smtClean="0"/>
              <a:t> </a:t>
            </a:r>
            <a:r>
              <a:rPr lang="de-AT" sz="1900" dirty="0" err="1" smtClean="0"/>
              <a:t>of</a:t>
            </a:r>
            <a:r>
              <a:rPr lang="de-AT" sz="1900" dirty="0" smtClean="0"/>
              <a:t> </a:t>
            </a:r>
            <a:r>
              <a:rPr lang="de-AT" sz="1900" dirty="0" err="1" smtClean="0"/>
              <a:t>the</a:t>
            </a:r>
            <a:r>
              <a:rPr lang="de-AT" sz="1900" dirty="0" smtClean="0"/>
              <a:t> super-</a:t>
            </a:r>
            <a:r>
              <a:rPr lang="de-AT" sz="1900" dirty="0" err="1" smtClean="0"/>
              <a:t>class</a:t>
            </a:r>
            <a:endParaRPr lang="de-AT" sz="1900" dirty="0" smtClean="0"/>
          </a:p>
          <a:p>
            <a:pPr marL="914400" lvl="1" indent="-514350"/>
            <a:r>
              <a:rPr lang="de-AT" sz="1900" dirty="0" smtClean="0"/>
              <a:t>S2 </a:t>
            </a:r>
            <a:r>
              <a:rPr lang="de-AT" sz="1900" dirty="0" err="1" smtClean="0"/>
              <a:t>set</a:t>
            </a:r>
            <a:r>
              <a:rPr lang="de-AT" sz="1900" dirty="0" smtClean="0"/>
              <a:t> </a:t>
            </a:r>
            <a:r>
              <a:rPr lang="de-AT" sz="1900" dirty="0" err="1" smtClean="0"/>
              <a:t>of</a:t>
            </a:r>
            <a:r>
              <a:rPr lang="de-AT" sz="1900" dirty="0" smtClean="0"/>
              <a:t> </a:t>
            </a:r>
            <a:r>
              <a:rPr lang="de-AT" sz="1900" dirty="0" err="1" smtClean="0"/>
              <a:t>operations</a:t>
            </a:r>
            <a:r>
              <a:rPr lang="de-AT" sz="1900" dirty="0" smtClean="0"/>
              <a:t>, </a:t>
            </a:r>
            <a:r>
              <a:rPr lang="de-AT" sz="1900" dirty="0" err="1" smtClean="0"/>
              <a:t>which</a:t>
            </a:r>
            <a:r>
              <a:rPr lang="de-AT" sz="1900" dirty="0" smtClean="0"/>
              <a:t> </a:t>
            </a:r>
            <a:r>
              <a:rPr lang="de-AT" sz="1900" dirty="0" err="1" smtClean="0"/>
              <a:t>access</a:t>
            </a:r>
            <a:r>
              <a:rPr lang="de-AT" sz="1900" dirty="0" smtClean="0"/>
              <a:t> </a:t>
            </a:r>
            <a:r>
              <a:rPr lang="de-AT" sz="1900" dirty="0" err="1" smtClean="0"/>
              <a:t>attributes</a:t>
            </a:r>
            <a:r>
              <a:rPr lang="de-AT" sz="1900" dirty="0" smtClean="0"/>
              <a:t> </a:t>
            </a:r>
            <a:r>
              <a:rPr lang="de-AT" sz="1900" dirty="0" err="1" smtClean="0"/>
              <a:t>of</a:t>
            </a:r>
            <a:r>
              <a:rPr lang="de-AT" sz="1900" dirty="0" smtClean="0"/>
              <a:t> super-</a:t>
            </a:r>
            <a:r>
              <a:rPr lang="de-AT" sz="1900" dirty="0" err="1" smtClean="0"/>
              <a:t>class</a:t>
            </a:r>
            <a:r>
              <a:rPr lang="de-AT" sz="1900" dirty="0" smtClean="0"/>
              <a:t> </a:t>
            </a:r>
            <a:r>
              <a:rPr lang="de-AT" sz="1900" dirty="0" err="1" smtClean="0"/>
              <a:t>and</a:t>
            </a:r>
            <a:r>
              <a:rPr lang="de-AT" sz="1900" dirty="0" smtClean="0"/>
              <a:t> </a:t>
            </a:r>
            <a:r>
              <a:rPr lang="de-AT" sz="1900" dirty="0" err="1" smtClean="0"/>
              <a:t>one</a:t>
            </a:r>
            <a:r>
              <a:rPr lang="de-AT" sz="1900" dirty="0" smtClean="0"/>
              <a:t> sub-</a:t>
            </a:r>
            <a:r>
              <a:rPr lang="de-AT" sz="1900" dirty="0" err="1" smtClean="0"/>
              <a:t>class</a:t>
            </a:r>
            <a:endParaRPr lang="de-AT" sz="1900" dirty="0" smtClean="0"/>
          </a:p>
          <a:p>
            <a:pPr marL="514350" indent="-514350">
              <a:buFont typeface="+mj-lt"/>
              <a:buAutoNum type="arabicPeriod"/>
            </a:pPr>
            <a:r>
              <a:rPr lang="de-AT" dirty="0" err="1" smtClean="0"/>
              <a:t>Calculate</a:t>
            </a:r>
            <a:r>
              <a:rPr lang="de-AT" dirty="0" smtClean="0"/>
              <a:t> </a:t>
            </a:r>
            <a:r>
              <a:rPr lang="de-AT" dirty="0" err="1" smtClean="0"/>
              <a:t>access</a:t>
            </a:r>
            <a:r>
              <a:rPr lang="de-AT" dirty="0" smtClean="0"/>
              <a:t> </a:t>
            </a:r>
            <a:r>
              <a:rPr lang="de-AT" dirty="0" err="1" smtClean="0"/>
              <a:t>counts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S1 </a:t>
            </a:r>
            <a:r>
              <a:rPr lang="de-AT" dirty="0" err="1" smtClean="0"/>
              <a:t>and</a:t>
            </a:r>
            <a:r>
              <a:rPr lang="de-AT" dirty="0" smtClean="0"/>
              <a:t> S2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 smtClean="0"/>
              <a:t>Decide</a:t>
            </a:r>
            <a:endParaRPr lang="de-AT" dirty="0" smtClean="0"/>
          </a:p>
          <a:p>
            <a:pPr marL="400050" lvl="1" indent="0">
              <a:buNone/>
            </a:pPr>
            <a:r>
              <a:rPr lang="de-AT" dirty="0" err="1" smtClean="0"/>
              <a:t>if</a:t>
            </a:r>
            <a:r>
              <a:rPr lang="de-AT" dirty="0" smtClean="0"/>
              <a:t> S2 </a:t>
            </a:r>
            <a:r>
              <a:rPr lang="de-AT" dirty="0" err="1" smtClean="0"/>
              <a:t>dominates</a:t>
            </a:r>
            <a:r>
              <a:rPr lang="de-AT" dirty="0" smtClean="0"/>
              <a:t> </a:t>
            </a:r>
            <a:r>
              <a:rPr lang="de-AT" dirty="0" smtClean="0">
                <a:sym typeface="Wingdings" panose="05000000000000000000" pitchFamily="2" charset="2"/>
              </a:rPr>
              <a:t> </a:t>
            </a:r>
            <a:r>
              <a:rPr lang="de-AT" dirty="0" err="1" smtClean="0">
                <a:sym typeface="Wingdings" panose="05000000000000000000" pitchFamily="2" charset="2"/>
              </a:rPr>
              <a:t>floor</a:t>
            </a:r>
            <a:endParaRPr lang="de-AT" dirty="0" smtClean="0">
              <a:sym typeface="Wingdings" panose="05000000000000000000" pitchFamily="2" charset="2"/>
            </a:endParaRPr>
          </a:p>
          <a:p>
            <a:pPr marL="400050" lvl="1" indent="0">
              <a:buNone/>
            </a:pPr>
            <a:r>
              <a:rPr lang="de-AT" dirty="0" err="1" smtClean="0">
                <a:sym typeface="Wingdings" panose="05000000000000000000" pitchFamily="2" charset="2"/>
              </a:rPr>
              <a:t>else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analyse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data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manipulation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operations</a:t>
            </a:r>
            <a:endParaRPr lang="de-AT" dirty="0" smtClean="0">
              <a:sym typeface="Wingdings" panose="05000000000000000000" pitchFamily="2" charset="2"/>
            </a:endParaRPr>
          </a:p>
          <a:p>
            <a:pPr marL="400050" lvl="1" indent="0">
              <a:buNone/>
            </a:pPr>
            <a:r>
              <a:rPr lang="de-AT" dirty="0">
                <a:sym typeface="Wingdings" panose="05000000000000000000" pitchFamily="2" charset="2"/>
              </a:rPr>
              <a:t>	</a:t>
            </a:r>
            <a:r>
              <a:rPr lang="de-AT" dirty="0" err="1" smtClean="0">
                <a:sym typeface="Wingdings" panose="05000000000000000000" pitchFamily="2" charset="2"/>
              </a:rPr>
              <a:t>if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domination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of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operations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that</a:t>
            </a:r>
            <a:r>
              <a:rPr lang="de-AT" dirty="0" smtClean="0">
                <a:sym typeface="Wingdings" panose="05000000000000000000" pitchFamily="2" charset="2"/>
              </a:rPr>
              <a:t> ..</a:t>
            </a:r>
          </a:p>
          <a:p>
            <a:pPr marL="400050" lvl="1" indent="0">
              <a:buNone/>
            </a:pPr>
            <a:r>
              <a:rPr lang="de-AT" dirty="0">
                <a:sym typeface="Wingdings" panose="05000000000000000000" pitchFamily="2" charset="2"/>
              </a:rPr>
              <a:t>	</a:t>
            </a:r>
            <a:r>
              <a:rPr lang="de-AT" dirty="0" smtClean="0">
                <a:sym typeface="Wingdings" panose="05000000000000000000" pitchFamily="2" charset="2"/>
              </a:rPr>
              <a:t>    </a:t>
            </a:r>
            <a:r>
              <a:rPr lang="de-AT" sz="2600" dirty="0" smtClean="0">
                <a:sym typeface="Wingdings" panose="05000000000000000000" pitchFamily="2" charset="2"/>
              </a:rPr>
              <a:t>..</a:t>
            </a:r>
            <a:r>
              <a:rPr lang="de-AT" sz="2600" dirty="0" err="1" smtClean="0">
                <a:sym typeface="Wingdings" panose="05000000000000000000" pitchFamily="2" charset="2"/>
              </a:rPr>
              <a:t>access</a:t>
            </a:r>
            <a:r>
              <a:rPr lang="de-AT" sz="2600" dirty="0" smtClean="0">
                <a:sym typeface="Wingdings" panose="05000000000000000000" pitchFamily="2" charset="2"/>
              </a:rPr>
              <a:t> </a:t>
            </a:r>
            <a:r>
              <a:rPr lang="de-AT" sz="2600" dirty="0" err="1" smtClean="0">
                <a:sym typeface="Wingdings" panose="05000000000000000000" pitchFamily="2" charset="2"/>
              </a:rPr>
              <a:t>attributes</a:t>
            </a:r>
            <a:r>
              <a:rPr lang="de-AT" sz="2600" dirty="0" smtClean="0">
                <a:sym typeface="Wingdings" panose="05000000000000000000" pitchFamily="2" charset="2"/>
              </a:rPr>
              <a:t> </a:t>
            </a:r>
            <a:r>
              <a:rPr lang="de-AT" sz="2600" dirty="0" err="1" smtClean="0">
                <a:sym typeface="Wingdings" panose="05000000000000000000" pitchFamily="2" charset="2"/>
              </a:rPr>
              <a:t>of</a:t>
            </a:r>
            <a:r>
              <a:rPr lang="de-AT" sz="2600" dirty="0" smtClean="0">
                <a:sym typeface="Wingdings" panose="05000000000000000000" pitchFamily="2" charset="2"/>
              </a:rPr>
              <a:t> </a:t>
            </a:r>
            <a:r>
              <a:rPr lang="de-AT" sz="2600" dirty="0" err="1" smtClean="0">
                <a:sym typeface="Wingdings" panose="05000000000000000000" pitchFamily="2" charset="2"/>
              </a:rPr>
              <a:t>both</a:t>
            </a:r>
            <a:r>
              <a:rPr lang="de-AT" sz="2600" dirty="0" smtClean="0">
                <a:sym typeface="Wingdings" panose="05000000000000000000" pitchFamily="2" charset="2"/>
              </a:rPr>
              <a:t> super- </a:t>
            </a:r>
            <a:r>
              <a:rPr lang="de-AT" sz="2600" dirty="0" err="1" smtClean="0">
                <a:sym typeface="Wingdings" panose="05000000000000000000" pitchFamily="2" charset="2"/>
              </a:rPr>
              <a:t>and</a:t>
            </a:r>
            <a:r>
              <a:rPr lang="de-AT" sz="2600" dirty="0" smtClean="0">
                <a:sym typeface="Wingdings" panose="05000000000000000000" pitchFamily="2" charset="2"/>
              </a:rPr>
              <a:t> sub-</a:t>
            </a:r>
            <a:r>
              <a:rPr lang="de-AT" sz="2600" dirty="0" err="1" smtClean="0">
                <a:sym typeface="Wingdings" panose="05000000000000000000" pitchFamily="2" charset="2"/>
              </a:rPr>
              <a:t>class</a:t>
            </a:r>
            <a:r>
              <a:rPr lang="de-AT" sz="2600" dirty="0" smtClean="0">
                <a:sym typeface="Wingdings" panose="05000000000000000000" pitchFamily="2" charset="2"/>
              </a:rPr>
              <a:t>  </a:t>
            </a:r>
            <a:r>
              <a:rPr lang="de-AT" sz="2600" dirty="0" err="1" smtClean="0">
                <a:sym typeface="Wingdings" panose="05000000000000000000" pitchFamily="2" charset="2"/>
              </a:rPr>
              <a:t>ceiling</a:t>
            </a:r>
            <a:endParaRPr lang="de-AT" sz="2600" dirty="0" smtClean="0">
              <a:sym typeface="Wingdings" panose="05000000000000000000" pitchFamily="2" charset="2"/>
            </a:endParaRPr>
          </a:p>
          <a:p>
            <a:pPr marL="400050" lvl="1" indent="0">
              <a:buNone/>
            </a:pPr>
            <a:r>
              <a:rPr lang="de-AT" sz="2600" dirty="0">
                <a:sym typeface="Wingdings" panose="05000000000000000000" pitchFamily="2" charset="2"/>
              </a:rPr>
              <a:t>	 </a:t>
            </a:r>
            <a:r>
              <a:rPr lang="de-AT" sz="2600" dirty="0" smtClean="0">
                <a:sym typeface="Wingdings" panose="05000000000000000000" pitchFamily="2" charset="2"/>
              </a:rPr>
              <a:t>   ..</a:t>
            </a:r>
            <a:r>
              <a:rPr lang="de-AT" sz="2600" dirty="0" err="1" smtClean="0">
                <a:sym typeface="Wingdings" panose="05000000000000000000" pitchFamily="2" charset="2"/>
              </a:rPr>
              <a:t>access</a:t>
            </a:r>
            <a:r>
              <a:rPr lang="de-AT" sz="2600" dirty="0" smtClean="0">
                <a:sym typeface="Wingdings" panose="05000000000000000000" pitchFamily="2" charset="2"/>
              </a:rPr>
              <a:t> </a:t>
            </a:r>
            <a:r>
              <a:rPr lang="de-AT" sz="2600" dirty="0" err="1" smtClean="0">
                <a:sym typeface="Wingdings" panose="05000000000000000000" pitchFamily="2" charset="2"/>
              </a:rPr>
              <a:t>attributes</a:t>
            </a:r>
            <a:r>
              <a:rPr lang="de-AT" sz="2600" dirty="0" smtClean="0">
                <a:sym typeface="Wingdings" panose="05000000000000000000" pitchFamily="2" charset="2"/>
              </a:rPr>
              <a:t> </a:t>
            </a:r>
            <a:r>
              <a:rPr lang="de-AT" sz="2600" dirty="0" err="1" smtClean="0">
                <a:sym typeface="Wingdings" panose="05000000000000000000" pitchFamily="2" charset="2"/>
              </a:rPr>
              <a:t>of</a:t>
            </a:r>
            <a:r>
              <a:rPr lang="de-AT" sz="2600" dirty="0" smtClean="0">
                <a:sym typeface="Wingdings" panose="05000000000000000000" pitchFamily="2" charset="2"/>
              </a:rPr>
              <a:t> </a:t>
            </a:r>
            <a:r>
              <a:rPr lang="de-AT" sz="2600" dirty="0" err="1" smtClean="0">
                <a:sym typeface="Wingdings" panose="05000000000000000000" pitchFamily="2" charset="2"/>
              </a:rPr>
              <a:t>either</a:t>
            </a:r>
            <a:r>
              <a:rPr lang="de-AT" sz="2600" dirty="0" smtClean="0">
                <a:sym typeface="Wingdings" panose="05000000000000000000" pitchFamily="2" charset="2"/>
              </a:rPr>
              <a:t> super- </a:t>
            </a:r>
            <a:r>
              <a:rPr lang="de-AT" sz="2600" dirty="0" err="1" smtClean="0">
                <a:sym typeface="Wingdings" panose="05000000000000000000" pitchFamily="2" charset="2"/>
              </a:rPr>
              <a:t>or</a:t>
            </a:r>
            <a:r>
              <a:rPr lang="de-AT" sz="2600" dirty="0" smtClean="0">
                <a:sym typeface="Wingdings" panose="05000000000000000000" pitchFamily="2" charset="2"/>
              </a:rPr>
              <a:t> sub-</a:t>
            </a:r>
            <a:r>
              <a:rPr lang="de-AT" sz="2600" dirty="0" err="1" smtClean="0">
                <a:sym typeface="Wingdings" panose="05000000000000000000" pitchFamily="2" charset="2"/>
              </a:rPr>
              <a:t>class</a:t>
            </a:r>
            <a:r>
              <a:rPr lang="de-AT" sz="2600" dirty="0" smtClean="0">
                <a:sym typeface="Wingdings" panose="05000000000000000000" pitchFamily="2" charset="2"/>
              </a:rPr>
              <a:t>  </a:t>
            </a:r>
            <a:r>
              <a:rPr lang="de-AT" sz="2600" dirty="0" err="1" smtClean="0">
                <a:sym typeface="Wingdings" panose="05000000000000000000" pitchFamily="2" charset="2"/>
              </a:rPr>
              <a:t>cohesion</a:t>
            </a:r>
            <a:endParaRPr lang="de-AT" sz="26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9309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5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is vertical partitioning, what is horizontal partitioning? Explain it with an example of your own. </a:t>
            </a:r>
          </a:p>
          <a:p>
            <a:r>
              <a:rPr lang="en-US" dirty="0" smtClean="0"/>
              <a:t>Why </a:t>
            </a:r>
            <a:r>
              <a:rPr lang="en-US" dirty="0"/>
              <a:t>might partitioning be necessary? </a:t>
            </a:r>
          </a:p>
          <a:p>
            <a:r>
              <a:rPr lang="en-US" dirty="0" smtClean="0"/>
              <a:t>What </a:t>
            </a:r>
            <a:r>
              <a:rPr lang="en-US" dirty="0"/>
              <a:t>do you have to consider before partitioning – how do you decide? 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7075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Vertical</a:t>
            </a:r>
            <a:r>
              <a:rPr lang="de-AT" dirty="0" smtClean="0"/>
              <a:t> </a:t>
            </a:r>
            <a:r>
              <a:rPr lang="de-AT" dirty="0" err="1" smtClean="0"/>
              <a:t>partitioning</a:t>
            </a:r>
            <a:r>
              <a:rPr lang="de-AT" dirty="0" smtClean="0"/>
              <a:t>(1/2)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split class vertically </a:t>
            </a:r>
          </a:p>
          <a:p>
            <a:r>
              <a:rPr lang="en-US" dirty="0" smtClean="0"/>
              <a:t>new </a:t>
            </a:r>
            <a:r>
              <a:rPr lang="en-US" dirty="0"/>
              <a:t>classes have different set of attributes </a:t>
            </a:r>
          </a:p>
          <a:p>
            <a:r>
              <a:rPr lang="en-US" dirty="0" smtClean="0"/>
              <a:t>needs </a:t>
            </a:r>
            <a:r>
              <a:rPr lang="en-US" dirty="0"/>
              <a:t>join operation to retrieve original set of instances 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5725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Horizontal </a:t>
            </a:r>
            <a:r>
              <a:rPr lang="de-AT" dirty="0" err="1" smtClean="0"/>
              <a:t>partitioning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split class horizontally </a:t>
            </a:r>
            <a:endParaRPr lang="en-US" dirty="0" smtClean="0"/>
          </a:p>
          <a:p>
            <a:r>
              <a:rPr lang="en-US" dirty="0" smtClean="0"/>
              <a:t>new </a:t>
            </a:r>
            <a:r>
              <a:rPr lang="en-US" dirty="0"/>
              <a:t>classes have same set of attributes </a:t>
            </a:r>
          </a:p>
          <a:p>
            <a:r>
              <a:rPr lang="en-US" dirty="0" smtClean="0"/>
              <a:t>multiplication </a:t>
            </a:r>
            <a:r>
              <a:rPr lang="en-US" dirty="0"/>
              <a:t>of original associations required </a:t>
            </a:r>
          </a:p>
          <a:p>
            <a:r>
              <a:rPr lang="en-US" dirty="0" smtClean="0"/>
              <a:t>needs </a:t>
            </a:r>
            <a:r>
              <a:rPr lang="en-US" dirty="0"/>
              <a:t>union operation to retrieve original set of instances 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2815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1 - </a:t>
            </a:r>
            <a:r>
              <a:rPr lang="de-AT" dirty="0" err="1" smtClean="0"/>
              <a:t>Conflicts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 err="1" smtClean="0"/>
              <a:t>Naming</a:t>
            </a:r>
            <a:r>
              <a:rPr lang="de-AT" dirty="0" smtClean="0"/>
              <a:t> </a:t>
            </a:r>
            <a:r>
              <a:rPr lang="de-AT" dirty="0" err="1" smtClean="0"/>
              <a:t>conflicts</a:t>
            </a:r>
            <a:endParaRPr lang="de-AT" dirty="0" smtClean="0"/>
          </a:p>
          <a:p>
            <a:pPr lvl="1"/>
            <a:r>
              <a:rPr lang="de-AT" dirty="0" err="1" smtClean="0"/>
              <a:t>homonyms</a:t>
            </a:r>
            <a:r>
              <a:rPr lang="de-AT" dirty="0" smtClean="0"/>
              <a:t>: </a:t>
            </a:r>
            <a:r>
              <a:rPr lang="de-AT" dirty="0" err="1" smtClean="0"/>
              <a:t>one</a:t>
            </a:r>
            <a:r>
              <a:rPr lang="de-AT" dirty="0" smtClean="0"/>
              <a:t> </a:t>
            </a:r>
            <a:r>
              <a:rPr lang="de-AT" dirty="0" err="1" smtClean="0"/>
              <a:t>word</a:t>
            </a:r>
            <a:r>
              <a:rPr lang="de-AT" dirty="0" smtClean="0"/>
              <a:t>, different </a:t>
            </a:r>
            <a:r>
              <a:rPr lang="de-AT" dirty="0" err="1" smtClean="0"/>
              <a:t>meaning</a:t>
            </a:r>
            <a:endParaRPr lang="de-AT" dirty="0" smtClean="0"/>
          </a:p>
          <a:p>
            <a:pPr lvl="1"/>
            <a:r>
              <a:rPr lang="de-AT" dirty="0" err="1" smtClean="0"/>
              <a:t>synonyms</a:t>
            </a:r>
            <a:r>
              <a:rPr lang="de-AT" dirty="0" smtClean="0"/>
              <a:t>: different </a:t>
            </a:r>
            <a:r>
              <a:rPr lang="de-AT" dirty="0" err="1" smtClean="0"/>
              <a:t>words</a:t>
            </a:r>
            <a:r>
              <a:rPr lang="de-AT" dirty="0" smtClean="0"/>
              <a:t>, same </a:t>
            </a:r>
            <a:r>
              <a:rPr lang="de-AT" dirty="0" err="1" smtClean="0"/>
              <a:t>meaning</a:t>
            </a:r>
            <a:endParaRPr lang="de-AT" dirty="0" smtClean="0"/>
          </a:p>
          <a:p>
            <a:pPr lvl="1"/>
            <a:r>
              <a:rPr lang="de-AT" dirty="0" err="1" smtClean="0"/>
              <a:t>Similarity</a:t>
            </a:r>
            <a:r>
              <a:rPr lang="de-AT" dirty="0" smtClean="0"/>
              <a:t>: different </a:t>
            </a:r>
            <a:r>
              <a:rPr lang="de-AT" dirty="0" err="1" smtClean="0"/>
              <a:t>names</a:t>
            </a:r>
            <a:r>
              <a:rPr lang="de-AT" dirty="0" smtClean="0"/>
              <a:t>, same </a:t>
            </a:r>
            <a:r>
              <a:rPr lang="de-AT" dirty="0" err="1" smtClean="0"/>
              <a:t>neighbours</a:t>
            </a:r>
            <a:r>
              <a:rPr lang="de-AT" dirty="0"/>
              <a:t>/</a:t>
            </a:r>
            <a:r>
              <a:rPr lang="de-AT" dirty="0" err="1" smtClean="0"/>
              <a:t>constraints</a:t>
            </a:r>
            <a:endParaRPr lang="de-AT" dirty="0" smtClean="0"/>
          </a:p>
          <a:p>
            <a:pPr lvl="1"/>
            <a:r>
              <a:rPr lang="de-AT" dirty="0" err="1" smtClean="0"/>
              <a:t>Mismatch</a:t>
            </a:r>
            <a:r>
              <a:rPr lang="de-AT" dirty="0" smtClean="0"/>
              <a:t>: same </a:t>
            </a:r>
            <a:r>
              <a:rPr lang="de-AT" dirty="0" err="1" smtClean="0"/>
              <a:t>name</a:t>
            </a:r>
            <a:r>
              <a:rPr lang="de-AT" dirty="0" smtClean="0"/>
              <a:t>, different </a:t>
            </a:r>
            <a:r>
              <a:rPr lang="de-AT" dirty="0" err="1" smtClean="0"/>
              <a:t>neighbours</a:t>
            </a:r>
            <a:r>
              <a:rPr lang="de-AT" dirty="0" smtClean="0"/>
              <a:t> /</a:t>
            </a:r>
            <a:r>
              <a:rPr lang="de-AT" dirty="0" err="1" smtClean="0"/>
              <a:t>constraints</a:t>
            </a:r>
            <a:endParaRPr lang="de-AT" dirty="0" smtClean="0"/>
          </a:p>
          <a:p>
            <a:r>
              <a:rPr lang="de-AT" dirty="0" err="1" smtClean="0"/>
              <a:t>Structural</a:t>
            </a:r>
            <a:r>
              <a:rPr lang="de-AT" dirty="0" smtClean="0"/>
              <a:t> </a:t>
            </a:r>
            <a:r>
              <a:rPr lang="de-AT" dirty="0" err="1" smtClean="0"/>
              <a:t>conflicts</a:t>
            </a:r>
            <a:endParaRPr lang="de-AT" dirty="0"/>
          </a:p>
          <a:p>
            <a:pPr lvl="1"/>
            <a:r>
              <a:rPr lang="de-AT" dirty="0" err="1" smtClean="0"/>
              <a:t>Identical</a:t>
            </a:r>
            <a:r>
              <a:rPr lang="de-AT" dirty="0" smtClean="0"/>
              <a:t> </a:t>
            </a:r>
            <a:r>
              <a:rPr lang="de-AT" dirty="0" err="1" smtClean="0"/>
              <a:t>concepts</a:t>
            </a:r>
            <a:r>
              <a:rPr lang="de-AT" dirty="0" smtClean="0"/>
              <a:t>: same </a:t>
            </a:r>
            <a:r>
              <a:rPr lang="de-AT" dirty="0" err="1" smtClean="0"/>
              <a:t>structure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neighbours</a:t>
            </a:r>
            <a:endParaRPr lang="de-AT" dirty="0" smtClean="0"/>
          </a:p>
          <a:p>
            <a:pPr lvl="1"/>
            <a:r>
              <a:rPr lang="de-AT" dirty="0" err="1" smtClean="0"/>
              <a:t>Compatible</a:t>
            </a:r>
            <a:r>
              <a:rPr lang="de-AT" dirty="0" smtClean="0"/>
              <a:t> </a:t>
            </a:r>
            <a:r>
              <a:rPr lang="de-AT" dirty="0" err="1" smtClean="0"/>
              <a:t>concepts</a:t>
            </a:r>
            <a:r>
              <a:rPr lang="de-AT" dirty="0" smtClean="0"/>
              <a:t>: different </a:t>
            </a:r>
            <a:r>
              <a:rPr lang="de-AT" dirty="0" err="1" smtClean="0"/>
              <a:t>structure</a:t>
            </a:r>
            <a:r>
              <a:rPr lang="de-AT" dirty="0" smtClean="0"/>
              <a:t> /</a:t>
            </a:r>
            <a:r>
              <a:rPr lang="de-AT" dirty="0" err="1" smtClean="0"/>
              <a:t>neighbours</a:t>
            </a:r>
            <a:r>
              <a:rPr lang="de-AT" dirty="0" smtClean="0"/>
              <a:t>, but </a:t>
            </a:r>
            <a:r>
              <a:rPr lang="de-AT" dirty="0" err="1" smtClean="0"/>
              <a:t>no</a:t>
            </a:r>
            <a:r>
              <a:rPr lang="de-AT" dirty="0" smtClean="0"/>
              <a:t> </a:t>
            </a:r>
            <a:r>
              <a:rPr lang="de-AT" dirty="0" err="1" smtClean="0"/>
              <a:t>contradiction</a:t>
            </a:r>
            <a:endParaRPr lang="de-AT" dirty="0" smtClean="0"/>
          </a:p>
          <a:p>
            <a:pPr lvl="1"/>
            <a:r>
              <a:rPr lang="de-AT" dirty="0" err="1" smtClean="0"/>
              <a:t>Incompatible</a:t>
            </a:r>
            <a:r>
              <a:rPr lang="de-AT" dirty="0" smtClean="0"/>
              <a:t> </a:t>
            </a:r>
            <a:r>
              <a:rPr lang="de-AT" dirty="0" err="1" smtClean="0"/>
              <a:t>concepts</a:t>
            </a:r>
            <a:r>
              <a:rPr lang="de-AT" dirty="0" smtClean="0"/>
              <a:t>: </a:t>
            </a:r>
            <a:r>
              <a:rPr lang="de-AT" dirty="0" err="1" smtClean="0"/>
              <a:t>structural</a:t>
            </a:r>
            <a:r>
              <a:rPr lang="de-AT" dirty="0" smtClean="0"/>
              <a:t> </a:t>
            </a:r>
            <a:r>
              <a:rPr lang="de-AT" dirty="0" err="1" smtClean="0"/>
              <a:t>contradiction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04519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28800"/>
            <a:ext cx="8887431" cy="4338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de-AT" dirty="0" err="1" smtClean="0"/>
              <a:t>vertical</a:t>
            </a:r>
            <a:r>
              <a:rPr lang="de-AT" dirty="0" smtClean="0"/>
              <a:t> / horizontal </a:t>
            </a:r>
            <a:r>
              <a:rPr lang="de-AT" dirty="0" err="1" smtClean="0"/>
              <a:t>example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7450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why</a:t>
            </a:r>
            <a:r>
              <a:rPr lang="de-AT" dirty="0" smtClean="0"/>
              <a:t> </a:t>
            </a:r>
            <a:r>
              <a:rPr lang="de-AT" dirty="0" err="1" smtClean="0"/>
              <a:t>partitioning</a:t>
            </a:r>
            <a:r>
              <a:rPr lang="de-AT" dirty="0" smtClean="0"/>
              <a:t>?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horizontal </a:t>
            </a:r>
            <a:r>
              <a:rPr lang="de-AT" dirty="0" err="1" smtClean="0"/>
              <a:t>partitioning</a:t>
            </a:r>
            <a:endParaRPr lang="de-AT" dirty="0" smtClean="0"/>
          </a:p>
          <a:p>
            <a:pPr lvl="1"/>
            <a:r>
              <a:rPr lang="en-US" dirty="0"/>
              <a:t>many operations on different sets of </a:t>
            </a:r>
            <a:r>
              <a:rPr lang="en-US" dirty="0" smtClean="0"/>
              <a:t>instances</a:t>
            </a:r>
          </a:p>
          <a:p>
            <a:r>
              <a:rPr lang="de-AT" dirty="0" err="1"/>
              <a:t>vertical</a:t>
            </a:r>
            <a:r>
              <a:rPr lang="de-AT" dirty="0"/>
              <a:t> </a:t>
            </a:r>
            <a:r>
              <a:rPr lang="de-AT" dirty="0" err="1" smtClean="0"/>
              <a:t>partitioning</a:t>
            </a:r>
            <a:endParaRPr lang="de-AT" dirty="0" smtClean="0"/>
          </a:p>
          <a:p>
            <a:pPr lvl="1"/>
            <a:r>
              <a:rPr lang="en-US" dirty="0"/>
              <a:t>many operations on different sets of </a:t>
            </a:r>
            <a:r>
              <a:rPr lang="en-US" dirty="0" smtClean="0"/>
              <a:t>attributes</a:t>
            </a:r>
          </a:p>
          <a:p>
            <a:r>
              <a:rPr lang="en-US" dirty="0"/>
              <a:t>split huge attributes (BLOBs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security aspects</a:t>
            </a:r>
          </a:p>
          <a:p>
            <a:r>
              <a:rPr lang="en-US" dirty="0" smtClean="0"/>
              <a:t>reduce </a:t>
            </a:r>
            <a:r>
              <a:rPr lang="en-US" dirty="0"/>
              <a:t>networking traffic in distributed databases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3242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consider</a:t>
            </a:r>
            <a:r>
              <a:rPr lang="de-AT" dirty="0" smtClean="0"/>
              <a:t> </a:t>
            </a:r>
            <a:r>
              <a:rPr lang="de-AT" dirty="0" err="1" smtClean="0"/>
              <a:t>before</a:t>
            </a:r>
            <a:r>
              <a:rPr lang="de-AT" dirty="0" smtClean="0"/>
              <a:t> </a:t>
            </a:r>
            <a:r>
              <a:rPr lang="de-AT" dirty="0" err="1" smtClean="0"/>
              <a:t>partitioning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err="1" smtClean="0"/>
              <a:t>which</a:t>
            </a:r>
            <a:r>
              <a:rPr lang="de-AT" dirty="0" smtClean="0"/>
              <a:t> </a:t>
            </a:r>
            <a:r>
              <a:rPr lang="de-AT" dirty="0" err="1" smtClean="0"/>
              <a:t>sets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instances</a:t>
            </a:r>
            <a:r>
              <a:rPr lang="de-AT" dirty="0" smtClean="0"/>
              <a:t> </a:t>
            </a:r>
            <a:r>
              <a:rPr lang="de-AT" dirty="0" err="1" smtClean="0"/>
              <a:t>are</a:t>
            </a:r>
            <a:r>
              <a:rPr lang="de-AT" dirty="0" smtClean="0"/>
              <a:t> in </a:t>
            </a:r>
            <a:r>
              <a:rPr lang="de-AT" dirty="0" err="1" smtClean="0"/>
              <a:t>use</a:t>
            </a:r>
            <a:r>
              <a:rPr lang="de-AT" dirty="0" smtClean="0"/>
              <a:t>?</a:t>
            </a:r>
          </a:p>
          <a:p>
            <a:r>
              <a:rPr lang="de-AT" dirty="0" err="1"/>
              <a:t>which</a:t>
            </a:r>
            <a:r>
              <a:rPr lang="de-AT" dirty="0"/>
              <a:t> </a:t>
            </a:r>
            <a:r>
              <a:rPr lang="de-AT" dirty="0" err="1"/>
              <a:t>sets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attributes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in </a:t>
            </a:r>
            <a:r>
              <a:rPr lang="de-AT" dirty="0" err="1" smtClean="0"/>
              <a:t>use</a:t>
            </a:r>
            <a:r>
              <a:rPr lang="de-AT" dirty="0" smtClean="0"/>
              <a:t>?</a:t>
            </a:r>
            <a:endParaRPr lang="de-AT" dirty="0"/>
          </a:p>
          <a:p>
            <a:endParaRPr lang="de-AT" dirty="0" smtClean="0"/>
          </a:p>
          <a:p>
            <a:endParaRPr lang="de-AT" dirty="0" smtClean="0"/>
          </a:p>
          <a:p>
            <a:pPr marL="365760" lvl="1" indent="0">
              <a:buNone/>
            </a:pPr>
            <a:endParaRPr lang="de-AT" dirty="0" smtClean="0"/>
          </a:p>
          <a:p>
            <a:pPr lvl="1"/>
            <a:r>
              <a:rPr lang="de-AT" smtClean="0"/>
              <a:t>change</a:t>
            </a:r>
            <a:r>
              <a:rPr lang="de-AT" dirty="0" smtClean="0"/>
              <a:t> </a:t>
            </a:r>
            <a:r>
              <a:rPr lang="de-AT" dirty="0" err="1" smtClean="0"/>
              <a:t>programmaticaly</a:t>
            </a:r>
            <a:r>
              <a:rPr lang="de-AT" dirty="0" smtClean="0"/>
              <a:t> </a:t>
            </a:r>
            <a:r>
              <a:rPr lang="de-AT" dirty="0" err="1" smtClean="0"/>
              <a:t>access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db</a:t>
            </a:r>
            <a:endParaRPr lang="de-AT" dirty="0" smtClean="0"/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5022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1 – </a:t>
            </a:r>
            <a:r>
              <a:rPr lang="de-AT" dirty="0" err="1" smtClean="0"/>
              <a:t>Identify</a:t>
            </a:r>
            <a:r>
              <a:rPr lang="de-AT" dirty="0" smtClean="0"/>
              <a:t> </a:t>
            </a:r>
            <a:r>
              <a:rPr lang="de-AT" dirty="0" err="1" smtClean="0"/>
              <a:t>Conflicts</a:t>
            </a:r>
            <a:r>
              <a:rPr lang="de-AT" dirty="0" smtClean="0"/>
              <a:t> 1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84" y="1628800"/>
            <a:ext cx="8737195" cy="5040560"/>
          </a:xfrm>
        </p:spPr>
      </p:pic>
    </p:spTree>
    <p:extLst>
      <p:ext uri="{BB962C8B-B14F-4D97-AF65-F5344CB8AC3E}">
        <p14:creationId xmlns:p14="http://schemas.microsoft.com/office/powerpoint/2010/main" val="3096610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1 – </a:t>
            </a:r>
            <a:r>
              <a:rPr lang="de-AT" dirty="0" err="1" smtClean="0"/>
              <a:t>Identify</a:t>
            </a:r>
            <a:r>
              <a:rPr lang="de-AT" dirty="0" smtClean="0"/>
              <a:t> </a:t>
            </a:r>
            <a:r>
              <a:rPr lang="de-AT" dirty="0" err="1" smtClean="0"/>
              <a:t>Conflicts</a:t>
            </a:r>
            <a:r>
              <a:rPr lang="de-AT" dirty="0" smtClean="0"/>
              <a:t> 2</a:t>
            </a:r>
            <a:endParaRPr lang="de-AT" dirty="0"/>
          </a:p>
        </p:txBody>
      </p:sp>
      <p:pic>
        <p:nvPicPr>
          <p:cNvPr id="1026" name="Picture 2" descr="F:\Daten\Universitaet\6. Semester\Datenbanktechnologie\UE\Assignment_4\Exercise_1_full_picture_painted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66" y="1484784"/>
            <a:ext cx="8993356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051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– Identify Conflicts 3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Stadium – Stadium: (</a:t>
            </a:r>
            <a:r>
              <a:rPr lang="de-AT" dirty="0" err="1" smtClean="0"/>
              <a:t>Mismatch</a:t>
            </a:r>
            <a:r>
              <a:rPr lang="de-AT" dirty="0" smtClean="0"/>
              <a:t>, </a:t>
            </a:r>
            <a:r>
              <a:rPr lang="de-AT" dirty="0" err="1" smtClean="0"/>
              <a:t>Compatible</a:t>
            </a:r>
            <a:r>
              <a:rPr lang="de-AT" dirty="0" smtClean="0"/>
              <a:t> </a:t>
            </a:r>
            <a:r>
              <a:rPr lang="de-AT" dirty="0" err="1" smtClean="0"/>
              <a:t>Concepts</a:t>
            </a:r>
            <a:r>
              <a:rPr lang="de-AT" dirty="0" smtClean="0"/>
              <a:t>)</a:t>
            </a:r>
          </a:p>
          <a:p>
            <a:r>
              <a:rPr lang="de-AT" dirty="0" err="1" smtClean="0"/>
              <a:t>Injury</a:t>
            </a:r>
            <a:r>
              <a:rPr lang="de-AT" dirty="0" smtClean="0"/>
              <a:t> &amp; MT – </a:t>
            </a:r>
            <a:r>
              <a:rPr lang="de-AT" dirty="0" err="1" smtClean="0"/>
              <a:t>Injury</a:t>
            </a:r>
            <a:r>
              <a:rPr lang="de-AT" dirty="0" smtClean="0"/>
              <a:t> &amp; MT: (Synonym, </a:t>
            </a:r>
            <a:r>
              <a:rPr lang="de-AT" dirty="0" err="1" smtClean="0"/>
              <a:t>Identical</a:t>
            </a:r>
            <a:r>
              <a:rPr lang="de-AT" dirty="0" smtClean="0"/>
              <a:t> </a:t>
            </a:r>
            <a:r>
              <a:rPr lang="de-AT" dirty="0" err="1" smtClean="0"/>
              <a:t>Concepts</a:t>
            </a:r>
            <a:r>
              <a:rPr lang="de-AT" dirty="0" smtClean="0"/>
              <a:t>)</a:t>
            </a:r>
          </a:p>
          <a:p>
            <a:r>
              <a:rPr lang="de-AT" dirty="0" smtClean="0"/>
              <a:t>Game, Event, </a:t>
            </a:r>
            <a:r>
              <a:rPr lang="de-AT" dirty="0" err="1" smtClean="0"/>
              <a:t>Injury</a:t>
            </a:r>
            <a:r>
              <a:rPr lang="de-AT" dirty="0" smtClean="0"/>
              <a:t>, Player – </a:t>
            </a:r>
            <a:r>
              <a:rPr lang="de-AT" dirty="0" err="1" smtClean="0"/>
              <a:t>Injury</a:t>
            </a:r>
            <a:r>
              <a:rPr lang="de-AT" dirty="0" smtClean="0"/>
              <a:t>, Player, </a:t>
            </a:r>
            <a:r>
              <a:rPr lang="de-AT" dirty="0" err="1" smtClean="0"/>
              <a:t>Competition</a:t>
            </a:r>
            <a:r>
              <a:rPr lang="de-AT" dirty="0" smtClean="0"/>
              <a:t>: </a:t>
            </a:r>
            <a:r>
              <a:rPr lang="de-AT" dirty="0" smtClean="0"/>
              <a:t>(</a:t>
            </a:r>
            <a:r>
              <a:rPr lang="de-AT" dirty="0" err="1" smtClean="0"/>
              <a:t>Incompatible</a:t>
            </a:r>
            <a:r>
              <a:rPr lang="de-AT" dirty="0" smtClean="0"/>
              <a:t> </a:t>
            </a:r>
            <a:r>
              <a:rPr lang="de-AT" dirty="0" err="1" smtClean="0"/>
              <a:t>Concepts</a:t>
            </a:r>
            <a:r>
              <a:rPr lang="de-AT" dirty="0" smtClean="0"/>
              <a:t>)</a:t>
            </a:r>
          </a:p>
          <a:p>
            <a:r>
              <a:rPr lang="de-AT" dirty="0" smtClean="0"/>
              <a:t>Player, Soccer Team – Player: (</a:t>
            </a:r>
            <a:r>
              <a:rPr lang="de-AT" dirty="0" err="1" smtClean="0"/>
              <a:t>Mismatch</a:t>
            </a:r>
            <a:r>
              <a:rPr lang="de-AT" dirty="0" smtClean="0"/>
              <a:t>, </a:t>
            </a:r>
            <a:r>
              <a:rPr lang="de-AT" dirty="0" err="1" smtClean="0"/>
              <a:t>Compatible</a:t>
            </a:r>
            <a:r>
              <a:rPr lang="de-AT" dirty="0" smtClean="0"/>
              <a:t> </a:t>
            </a:r>
            <a:r>
              <a:rPr lang="de-AT" dirty="0" err="1" smtClean="0"/>
              <a:t>Concepts</a:t>
            </a:r>
            <a:r>
              <a:rPr lang="de-AT" smtClean="0"/>
              <a:t>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95392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 the schemas</a:t>
            </a:r>
            <a:endParaRPr lang="de-AT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628800"/>
            <a:ext cx="8928100" cy="45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657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 smtClean="0"/>
              <a:t>Exercise</a:t>
            </a:r>
            <a:r>
              <a:rPr lang="de-AT" dirty="0" smtClean="0"/>
              <a:t> 2 – </a:t>
            </a:r>
            <a:br>
              <a:rPr lang="de-AT" dirty="0" smtClean="0"/>
            </a:br>
            <a:r>
              <a:rPr lang="de-AT" dirty="0" smtClean="0"/>
              <a:t>Determination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Quantities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844824"/>
            <a:ext cx="5468114" cy="895475"/>
          </a:xfrm>
        </p:spPr>
      </p:pic>
      <p:sp>
        <p:nvSpPr>
          <p:cNvPr id="5" name="Textfeld 4"/>
          <p:cNvSpPr txBox="1"/>
          <p:nvPr/>
        </p:nvSpPr>
        <p:spPr>
          <a:xfrm>
            <a:off x="899592" y="2924944"/>
            <a:ext cx="73448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N(C</a:t>
            </a:r>
            <a:r>
              <a:rPr lang="de-AT" dirty="0"/>
              <a:t>) = </a:t>
            </a:r>
            <a:r>
              <a:rPr lang="de-AT" dirty="0" err="1" smtClean="0"/>
              <a:t>average</a:t>
            </a:r>
            <a:r>
              <a:rPr lang="de-AT" dirty="0" smtClean="0"/>
              <a:t> </a:t>
            </a:r>
            <a:r>
              <a:rPr lang="de-AT" dirty="0" err="1" smtClean="0"/>
              <a:t>number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instances</a:t>
            </a:r>
            <a:r>
              <a:rPr lang="de-AT" dirty="0" smtClean="0"/>
              <a:t> per </a:t>
            </a:r>
            <a:r>
              <a:rPr lang="de-AT" dirty="0" err="1" smtClean="0"/>
              <a:t>class</a:t>
            </a:r>
            <a:endParaRPr lang="de-AT" dirty="0"/>
          </a:p>
          <a:p>
            <a:r>
              <a:rPr lang="de-AT" dirty="0" smtClean="0"/>
              <a:t>N(A</a:t>
            </a:r>
            <a:r>
              <a:rPr lang="de-AT" dirty="0"/>
              <a:t>) = </a:t>
            </a:r>
            <a:r>
              <a:rPr lang="de-AT" dirty="0" err="1" smtClean="0"/>
              <a:t>average</a:t>
            </a:r>
            <a:r>
              <a:rPr lang="de-AT" dirty="0" smtClean="0"/>
              <a:t> </a:t>
            </a:r>
            <a:r>
              <a:rPr lang="de-AT" dirty="0" err="1" smtClean="0"/>
              <a:t>number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association</a:t>
            </a:r>
            <a:r>
              <a:rPr lang="de-AT" dirty="0" smtClean="0"/>
              <a:t> </a:t>
            </a:r>
            <a:r>
              <a:rPr lang="de-AT" dirty="0" err="1" smtClean="0"/>
              <a:t>instances</a:t>
            </a:r>
            <a:r>
              <a:rPr lang="de-AT" dirty="0" smtClean="0"/>
              <a:t> per </a:t>
            </a:r>
            <a:r>
              <a:rPr lang="de-AT" dirty="0" err="1" smtClean="0"/>
              <a:t>association</a:t>
            </a:r>
            <a:endParaRPr lang="de-AT" dirty="0"/>
          </a:p>
          <a:p>
            <a:r>
              <a:rPr lang="de-AT" dirty="0" smtClean="0"/>
              <a:t>N(C,A</a:t>
            </a:r>
            <a:r>
              <a:rPr lang="de-AT" dirty="0"/>
              <a:t>) = </a:t>
            </a:r>
            <a:r>
              <a:rPr lang="de-AT" dirty="0" err="1" smtClean="0"/>
              <a:t>average</a:t>
            </a:r>
            <a:r>
              <a:rPr lang="de-AT" dirty="0" smtClean="0"/>
              <a:t> </a:t>
            </a:r>
            <a:r>
              <a:rPr lang="de-AT" dirty="0" err="1" smtClean="0"/>
              <a:t>number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class</a:t>
            </a:r>
            <a:r>
              <a:rPr lang="de-AT" dirty="0" smtClean="0"/>
              <a:t> </a:t>
            </a:r>
            <a:r>
              <a:rPr lang="de-AT" dirty="0" err="1" smtClean="0"/>
              <a:t>instances</a:t>
            </a:r>
            <a:r>
              <a:rPr lang="de-AT" dirty="0" smtClean="0"/>
              <a:t> per </a:t>
            </a:r>
            <a:r>
              <a:rPr lang="de-AT" dirty="0" err="1" smtClean="0"/>
              <a:t>association</a:t>
            </a:r>
            <a:endParaRPr lang="de-AT" dirty="0" smtClean="0"/>
          </a:p>
          <a:p>
            <a:endParaRPr lang="de-AT" dirty="0"/>
          </a:p>
          <a:p>
            <a:r>
              <a:rPr lang="de-AT" dirty="0"/>
              <a:t>N(C1) x N(C1,A) </a:t>
            </a:r>
            <a:r>
              <a:rPr lang="de-AT" dirty="0" smtClean="0"/>
              <a:t>=	 N(A)  = 	N(C2</a:t>
            </a:r>
            <a:r>
              <a:rPr lang="de-AT" dirty="0"/>
              <a:t>) x N(C2,A</a:t>
            </a:r>
            <a:r>
              <a:rPr lang="de-AT" dirty="0" smtClean="0"/>
              <a:t>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27580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err="1" smtClean="0"/>
              <a:t>Exercise</a:t>
            </a:r>
            <a:r>
              <a:rPr lang="de-AT" dirty="0" smtClean="0"/>
              <a:t> 2 – </a:t>
            </a:r>
            <a:r>
              <a:rPr lang="de-AT" dirty="0" err="1" smtClean="0"/>
              <a:t>Calculation</a:t>
            </a:r>
            <a:r>
              <a:rPr lang="de-AT" dirty="0" smtClean="0"/>
              <a:t> </a:t>
            </a:r>
            <a:r>
              <a:rPr lang="de-AT" dirty="0" err="1" smtClean="0"/>
              <a:t>rules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340" y="1600200"/>
            <a:ext cx="4952270" cy="4495800"/>
          </a:xfrm>
        </p:spPr>
      </p:pic>
    </p:spTree>
    <p:extLst>
      <p:ext uri="{BB962C8B-B14F-4D97-AF65-F5344CB8AC3E}">
        <p14:creationId xmlns:p14="http://schemas.microsoft.com/office/powerpoint/2010/main" val="34606822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alathea">
  <a:themeElements>
    <a:clrScheme name="Apotheke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Galathea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1045</Words>
  <Application>Microsoft Office PowerPoint</Application>
  <PresentationFormat>Bildschirmpräsentation (4:3)</PresentationFormat>
  <Paragraphs>191</Paragraphs>
  <Slides>32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3" baseType="lpstr">
      <vt:lpstr>Galathea</vt:lpstr>
      <vt:lpstr>Logical Design</vt:lpstr>
      <vt:lpstr>Exercise 1</vt:lpstr>
      <vt:lpstr>Exercise 1 - Conflicts</vt:lpstr>
      <vt:lpstr>Exercise 1 – Identify Conflicts 1</vt:lpstr>
      <vt:lpstr>Exercise 1 – Identify Conflicts 2</vt:lpstr>
      <vt:lpstr>Example 1 – Identify Conflicts 3</vt:lpstr>
      <vt:lpstr>integrate the schemas</vt:lpstr>
      <vt:lpstr>Exercise 2 –  Determination of Quantities</vt:lpstr>
      <vt:lpstr>Exercise 2 – Calculation rules</vt:lpstr>
      <vt:lpstr>Exercise 2 –  Determination of Quantities</vt:lpstr>
      <vt:lpstr>Exercise 2 - Navigation</vt:lpstr>
      <vt:lpstr>Exercise 3 – Redundancy</vt:lpstr>
      <vt:lpstr>Redundant Attribute</vt:lpstr>
      <vt:lpstr>Redundant Association</vt:lpstr>
      <vt:lpstr>Redundancy – How to Decide</vt:lpstr>
      <vt:lpstr>Exercise 3b</vt:lpstr>
      <vt:lpstr>Exercise 3b - Operations</vt:lpstr>
      <vt:lpstr>Exercise 3b – Data Access Table</vt:lpstr>
      <vt:lpstr>Exercise 3b – Conclusion</vt:lpstr>
      <vt:lpstr>Exercise 4</vt:lpstr>
      <vt:lpstr>total vs partial</vt:lpstr>
      <vt:lpstr>exclusive vs overlapping</vt:lpstr>
      <vt:lpstr>Flattening(1/3)</vt:lpstr>
      <vt:lpstr>Flattening(2/3)</vt:lpstr>
      <vt:lpstr>Flattening(3/3)</vt:lpstr>
      <vt:lpstr>Which Flattening Strategy?</vt:lpstr>
      <vt:lpstr>Exercise 5</vt:lpstr>
      <vt:lpstr>Vertical partitioning(1/2)</vt:lpstr>
      <vt:lpstr>Horizontal partitioning</vt:lpstr>
      <vt:lpstr>vertical / horizontal example</vt:lpstr>
      <vt:lpstr>why partitioning?</vt:lpstr>
      <vt:lpstr>consider before partitioning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Design</dc:title>
  <dc:creator>Luki</dc:creator>
  <cp:lastModifiedBy>Dominic</cp:lastModifiedBy>
  <cp:revision>51</cp:revision>
  <dcterms:created xsi:type="dcterms:W3CDTF">2016-04-13T09:50:12Z</dcterms:created>
  <dcterms:modified xsi:type="dcterms:W3CDTF">2016-04-15T11:45:02Z</dcterms:modified>
</cp:coreProperties>
</file>