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1"/>
  </p:notesMasterIdLst>
  <p:sldIdLst>
    <p:sldId id="256" r:id="rId2"/>
    <p:sldId id="270" r:id="rId3"/>
    <p:sldId id="287" r:id="rId4"/>
    <p:sldId id="292" r:id="rId5"/>
    <p:sldId id="288" r:id="rId6"/>
    <p:sldId id="300" r:id="rId7"/>
    <p:sldId id="299" r:id="rId8"/>
    <p:sldId id="298" r:id="rId9"/>
    <p:sldId id="297" r:id="rId10"/>
    <p:sldId id="296" r:id="rId11"/>
    <p:sldId id="295" r:id="rId12"/>
    <p:sldId id="294" r:id="rId13"/>
    <p:sldId id="293" r:id="rId14"/>
    <p:sldId id="301" r:id="rId15"/>
    <p:sldId id="302" r:id="rId16"/>
    <p:sldId id="306" r:id="rId17"/>
    <p:sldId id="305" r:id="rId18"/>
    <p:sldId id="303" r:id="rId19"/>
    <p:sldId id="304" r:id="rId20"/>
    <p:sldId id="273" r:id="rId21"/>
    <p:sldId id="307" r:id="rId22"/>
    <p:sldId id="310" r:id="rId23"/>
    <p:sldId id="290" r:id="rId24"/>
    <p:sldId id="311" r:id="rId25"/>
    <p:sldId id="285" r:id="rId26"/>
    <p:sldId id="286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2" r:id="rId35"/>
    <p:sldId id="281" r:id="rId36"/>
    <p:sldId id="283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E77E4-B6E2-4C72-BF75-BE4AC4EFD795}" type="datetimeFigureOut">
              <a:rPr lang="de-AT" smtClean="0"/>
              <a:t>18.04.2016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B7867-6FF7-4B48-B2D3-C840CD13B8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164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B7867-6FF7-4B48-B2D3-C840CD13B88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3984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+ eine klasse beinhaltet</a:t>
            </a:r>
            <a:r>
              <a:rPr lang="de-AT" baseline="0" dirty="0" smtClean="0"/>
              <a:t> alle </a:t>
            </a:r>
            <a:r>
              <a:rPr lang="de-AT" baseline="0" dirty="0" err="1" smtClean="0"/>
              <a:t>attribute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smtClean="0"/>
              <a:t>viele </a:t>
            </a:r>
            <a:r>
              <a:rPr lang="de-AT" baseline="0" dirty="0" err="1" smtClean="0"/>
              <a:t>attrrubute</a:t>
            </a:r>
            <a:r>
              <a:rPr lang="de-AT" baseline="0" dirty="0" smtClean="0"/>
              <a:t> bleiben leer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Beziehungen gehen verloren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B7867-6FF7-4B48-B2D3-C840CD13B883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755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+</a:t>
            </a:r>
            <a:r>
              <a:rPr lang="de-AT" baseline="0" dirty="0" smtClean="0"/>
              <a:t> es gibt eine klasse pro typ</a:t>
            </a:r>
          </a:p>
          <a:p>
            <a:r>
              <a:rPr lang="de-AT" baseline="0" dirty="0" smtClean="0"/>
              <a:t>- </a:t>
            </a:r>
            <a:r>
              <a:rPr lang="de-AT" baseline="0" dirty="0" err="1" smtClean="0"/>
              <a:t>mman</a:t>
            </a:r>
            <a:r>
              <a:rPr lang="de-AT" baseline="0" dirty="0" smtClean="0"/>
              <a:t> benötigt </a:t>
            </a:r>
            <a:r>
              <a:rPr lang="de-AT" baseline="0" dirty="0" err="1" smtClean="0"/>
              <a:t>union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</a:t>
            </a:r>
            <a:r>
              <a:rPr lang="de-AT" baseline="0" dirty="0" smtClean="0"/>
              <a:t> damit man alle </a:t>
            </a:r>
            <a:r>
              <a:rPr lang="de-AT" baseline="0" dirty="0" err="1" smtClean="0"/>
              <a:t>instanzein</a:t>
            </a:r>
            <a:r>
              <a:rPr lang="de-AT" baseline="0" dirty="0" smtClean="0"/>
              <a:t> einer superklasse erhält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B7867-6FF7-4B48-B2D3-C840CD13B883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546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 smtClean="0"/>
              <a:t>+ alle </a:t>
            </a:r>
            <a:r>
              <a:rPr lang="de-AT" baseline="0" dirty="0" err="1" smtClean="0"/>
              <a:t>klassen</a:t>
            </a:r>
            <a:r>
              <a:rPr lang="de-AT" baseline="0" dirty="0" smtClean="0"/>
              <a:t> bleiben bestehen mit </a:t>
            </a:r>
            <a:r>
              <a:rPr lang="de-AT" baseline="0" dirty="0" err="1" smtClean="0"/>
              <a:t>assoziationen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smtClean="0"/>
              <a:t>benötigt </a:t>
            </a:r>
            <a:r>
              <a:rPr lang="de-AT" baseline="0" dirty="0" err="1" smtClean="0"/>
              <a:t>join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</a:t>
            </a:r>
            <a:r>
              <a:rPr lang="de-AT" baseline="0" dirty="0" smtClean="0"/>
              <a:t> um alle </a:t>
            </a:r>
            <a:r>
              <a:rPr lang="de-AT" baseline="0" dirty="0" err="1" smtClean="0"/>
              <a:t>instanzen</a:t>
            </a:r>
            <a:r>
              <a:rPr lang="de-AT" baseline="0" dirty="0" smtClean="0"/>
              <a:t> einer superklasse zu bekommen</a:t>
            </a:r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semantik</a:t>
            </a:r>
            <a:r>
              <a:rPr lang="de-AT" baseline="0" dirty="0" smtClean="0"/>
              <a:t> der </a:t>
            </a:r>
            <a:r>
              <a:rPr lang="de-AT" baseline="0" dirty="0" err="1" smtClean="0"/>
              <a:t>generalisierung</a:t>
            </a:r>
            <a:r>
              <a:rPr lang="de-AT" baseline="0" dirty="0" smtClean="0"/>
              <a:t> </a:t>
            </a:r>
            <a:r>
              <a:rPr lang="de-AT" baseline="0" smtClean="0"/>
              <a:t>geht verloren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B7867-6FF7-4B48-B2D3-C840CD13B883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595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Logical Design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Feistritzer</a:t>
            </a:r>
            <a:r>
              <a:rPr lang="de-AT" dirty="0" smtClean="0"/>
              <a:t>, </a:t>
            </a:r>
            <a:r>
              <a:rPr lang="de-AT" dirty="0" smtClean="0"/>
              <a:t>Weinberger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6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3a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40644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3b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7106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4a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11445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4b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29230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5a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21919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5b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34919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6a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8424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6b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3" cy="5040560"/>
          </a:xfrm>
        </p:spPr>
      </p:pic>
    </p:spTree>
    <p:extLst>
      <p:ext uri="{BB962C8B-B14F-4D97-AF65-F5344CB8AC3E}">
        <p14:creationId xmlns:p14="http://schemas.microsoft.com/office/powerpoint/2010/main" val="22209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7a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441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7b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7514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r>
              <a:rPr lang="de-AT" dirty="0" err="1"/>
              <a:t>Integrate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views</a:t>
            </a:r>
            <a:r>
              <a:rPr lang="de-AT" dirty="0"/>
              <a:t>: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identify </a:t>
            </a:r>
            <a:r>
              <a:rPr lang="en-US" dirty="0"/>
              <a:t>conflicts (and their conflict types) 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AT" dirty="0" err="1" smtClean="0"/>
              <a:t>propose</a:t>
            </a:r>
            <a:r>
              <a:rPr lang="de-AT" dirty="0" smtClean="0"/>
              <a:t> </a:t>
            </a:r>
            <a:r>
              <a:rPr lang="de-AT" dirty="0" err="1"/>
              <a:t>scenarios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interschema</a:t>
            </a:r>
            <a:r>
              <a:rPr lang="de-AT" dirty="0"/>
              <a:t> </a:t>
            </a:r>
            <a:r>
              <a:rPr lang="de-AT" dirty="0" err="1"/>
              <a:t>properties</a:t>
            </a:r>
            <a:r>
              <a:rPr lang="de-AT" dirty="0"/>
              <a:t>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integrate </a:t>
            </a:r>
            <a:r>
              <a:rPr lang="en-US" dirty="0"/>
              <a:t>the schemas into one schema.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03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Exercise</a:t>
            </a:r>
            <a:r>
              <a:rPr lang="de-AT" dirty="0"/>
              <a:t> 1 – Schema </a:t>
            </a:r>
            <a:r>
              <a:rPr lang="de-AT" dirty="0" err="1"/>
              <a:t>without</a:t>
            </a:r>
            <a:r>
              <a:rPr lang="de-AT" dirty="0"/>
              <a:t> </a:t>
            </a:r>
            <a:r>
              <a:rPr lang="de-AT" dirty="0" err="1"/>
              <a:t>conflicts</a:t>
            </a:r>
            <a:endParaRPr lang="de-AT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28800"/>
            <a:ext cx="89281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err="1"/>
              <a:t>scenarios</a:t>
            </a:r>
            <a:r>
              <a:rPr lang="de-AT" sz="3600" dirty="0"/>
              <a:t> </a:t>
            </a:r>
            <a:r>
              <a:rPr lang="de-AT" sz="3600" dirty="0" err="1"/>
              <a:t>and</a:t>
            </a:r>
            <a:r>
              <a:rPr lang="de-AT" sz="3600" dirty="0"/>
              <a:t> </a:t>
            </a:r>
            <a:r>
              <a:rPr lang="de-AT" sz="3600" dirty="0" err="1"/>
              <a:t>interschema</a:t>
            </a:r>
            <a:r>
              <a:rPr lang="de-AT" sz="3600" dirty="0"/>
              <a:t> </a:t>
            </a:r>
            <a:r>
              <a:rPr lang="de-AT" sz="3600" dirty="0" err="1"/>
              <a:t>properties</a:t>
            </a:r>
            <a:r>
              <a:rPr lang="de-AT" sz="3600" dirty="0"/>
              <a:t> (1/2)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Interschema </a:t>
            </a:r>
            <a:r>
              <a:rPr lang="de-AT" dirty="0" err="1" smtClean="0"/>
              <a:t>properties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…</a:t>
            </a:r>
          </a:p>
          <a:p>
            <a:pPr lvl="1"/>
            <a:r>
              <a:rPr lang="de-AT" dirty="0" smtClean="0"/>
              <a:t>… </a:t>
            </a:r>
            <a:r>
              <a:rPr lang="de-AT" dirty="0" err="1" smtClean="0"/>
              <a:t>semantic</a:t>
            </a:r>
            <a:r>
              <a:rPr lang="de-AT" dirty="0" smtClean="0"/>
              <a:t> </a:t>
            </a:r>
            <a:r>
              <a:rPr lang="de-AT" dirty="0" err="1"/>
              <a:t>relationships</a:t>
            </a:r>
            <a:r>
              <a:rPr lang="de-AT" dirty="0"/>
              <a:t> </a:t>
            </a:r>
            <a:r>
              <a:rPr lang="de-AT" dirty="0" err="1" smtClean="0"/>
              <a:t>holding</a:t>
            </a:r>
            <a:r>
              <a:rPr lang="de-AT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a set of objects in one schema </a:t>
            </a:r>
            <a:r>
              <a:rPr lang="en-US" dirty="0" smtClean="0"/>
              <a:t>and a </a:t>
            </a:r>
            <a:r>
              <a:rPr lang="en-US" dirty="0"/>
              <a:t>different set of objects in another </a:t>
            </a:r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… realized as part of generalization hierarchy or relation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577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/>
              <a:t>Interschema </a:t>
            </a:r>
            <a:r>
              <a:rPr lang="de-AT" sz="3600" dirty="0" err="1" smtClean="0"/>
              <a:t>properties</a:t>
            </a:r>
            <a:r>
              <a:rPr lang="de-AT" sz="3600" dirty="0" smtClean="0"/>
              <a:t> – Player/Customer</a:t>
            </a:r>
            <a:endParaRPr lang="de-AT" sz="36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568951" cy="4968552"/>
          </a:xfrm>
        </p:spPr>
      </p:pic>
    </p:spTree>
    <p:extLst>
      <p:ext uri="{BB962C8B-B14F-4D97-AF65-F5344CB8AC3E}">
        <p14:creationId xmlns:p14="http://schemas.microsoft.com/office/powerpoint/2010/main" val="21559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err="1"/>
              <a:t>scenarios</a:t>
            </a:r>
            <a:r>
              <a:rPr lang="de-AT" sz="3600" dirty="0"/>
              <a:t> </a:t>
            </a:r>
            <a:r>
              <a:rPr lang="de-AT" sz="3600" dirty="0" err="1"/>
              <a:t>and</a:t>
            </a:r>
            <a:r>
              <a:rPr lang="de-AT" sz="3600" dirty="0"/>
              <a:t> </a:t>
            </a:r>
            <a:r>
              <a:rPr lang="de-AT" sz="3600" dirty="0" err="1"/>
              <a:t>interschema</a:t>
            </a:r>
            <a:r>
              <a:rPr lang="de-AT" sz="3600" dirty="0"/>
              <a:t> </a:t>
            </a:r>
            <a:r>
              <a:rPr lang="de-AT" sz="3600" dirty="0" err="1" smtClean="0"/>
              <a:t>properties</a:t>
            </a:r>
            <a:r>
              <a:rPr lang="de-AT" sz="3600" dirty="0" smtClean="0"/>
              <a:t> (1/2)</a:t>
            </a:r>
            <a:endParaRPr lang="de-AT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799"/>
            <a:ext cx="3156570" cy="471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Gerade Verbindung 3"/>
          <p:cNvCxnSpPr/>
          <p:nvPr/>
        </p:nvCxnSpPr>
        <p:spPr>
          <a:xfrm>
            <a:off x="2555776" y="3068960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585889" y="4509120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796136" y="350100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possibility</a:t>
            </a:r>
            <a:r>
              <a:rPr lang="de-AT" dirty="0" smtClean="0"/>
              <a:t>: </a:t>
            </a:r>
            <a:r>
              <a:rPr lang="de-AT" dirty="0" err="1" smtClean="0"/>
              <a:t>leave</a:t>
            </a:r>
            <a:r>
              <a:rPr lang="de-AT" dirty="0" smtClean="0"/>
              <a:t> </a:t>
            </a:r>
            <a:r>
              <a:rPr lang="de-AT" dirty="0" err="1" smtClean="0"/>
              <a:t>both</a:t>
            </a:r>
            <a:r>
              <a:rPr lang="de-AT" dirty="0" smtClean="0"/>
              <a:t> </a:t>
            </a:r>
            <a:r>
              <a:rPr lang="de-AT" dirty="0" err="1" smtClean="0"/>
              <a:t>entity</a:t>
            </a:r>
            <a:r>
              <a:rPr lang="de-AT" dirty="0" smtClean="0"/>
              <a:t> </a:t>
            </a:r>
            <a:r>
              <a:rPr lang="de-AT" dirty="0" err="1" smtClean="0"/>
              <a:t>types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they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endParaRPr lang="de-AT" dirty="0"/>
          </a:p>
        </p:txBody>
      </p:sp>
      <p:sp>
        <p:nvSpPr>
          <p:cNvPr id="8" name="Textfeld 7"/>
          <p:cNvSpPr txBox="1"/>
          <p:nvPr/>
        </p:nvSpPr>
        <p:spPr>
          <a:xfrm>
            <a:off x="5929598" y="465313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Another</a:t>
            </a:r>
            <a:r>
              <a:rPr lang="de-AT" dirty="0" smtClean="0"/>
              <a:t> </a:t>
            </a:r>
            <a:r>
              <a:rPr lang="de-AT" dirty="0" err="1" smtClean="0"/>
              <a:t>possibility</a:t>
            </a:r>
            <a:r>
              <a:rPr lang="de-AT" dirty="0" smtClean="0"/>
              <a:t>: </a:t>
            </a:r>
            <a:r>
              <a:rPr lang="de-AT" dirty="0" err="1" smtClean="0"/>
              <a:t>create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hierarchy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807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Interschema </a:t>
            </a:r>
            <a:r>
              <a:rPr lang="de-AT" dirty="0" err="1" smtClean="0"/>
              <a:t>properties</a:t>
            </a:r>
            <a:r>
              <a:rPr lang="de-AT" dirty="0" smtClean="0"/>
              <a:t> – Scenario 2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568952" cy="5184576"/>
          </a:xfrm>
        </p:spPr>
      </p:pic>
    </p:spTree>
    <p:extLst>
      <p:ext uri="{BB962C8B-B14F-4D97-AF65-F5344CB8AC3E}">
        <p14:creationId xmlns:p14="http://schemas.microsoft.com/office/powerpoint/2010/main" val="28400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5468114" cy="895475"/>
          </a:xfrm>
        </p:spPr>
      </p:pic>
      <p:sp>
        <p:nvSpPr>
          <p:cNvPr id="5" name="Textfeld 4"/>
          <p:cNvSpPr txBox="1"/>
          <p:nvPr/>
        </p:nvSpPr>
        <p:spPr>
          <a:xfrm>
            <a:off x="899592" y="2924944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N(C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class</a:t>
            </a:r>
            <a:endParaRPr lang="de-AT" dirty="0"/>
          </a:p>
          <a:p>
            <a:r>
              <a:rPr lang="de-AT" dirty="0" smtClean="0"/>
              <a:t>N(A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association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association</a:t>
            </a:r>
            <a:endParaRPr lang="de-AT" dirty="0"/>
          </a:p>
          <a:p>
            <a:r>
              <a:rPr lang="de-AT" dirty="0" smtClean="0"/>
              <a:t>N(C,A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association</a:t>
            </a:r>
            <a:endParaRPr lang="de-AT" dirty="0" smtClean="0"/>
          </a:p>
          <a:p>
            <a:endParaRPr lang="de-AT" dirty="0"/>
          </a:p>
          <a:p>
            <a:r>
              <a:rPr lang="de-AT" dirty="0"/>
              <a:t>N(C1) x N(C1,A) </a:t>
            </a:r>
            <a:r>
              <a:rPr lang="de-AT" dirty="0" smtClean="0"/>
              <a:t>=	 N(A)  = 	N(C2</a:t>
            </a:r>
            <a:r>
              <a:rPr lang="de-AT" dirty="0"/>
              <a:t>) x N(C2,A</a:t>
            </a:r>
            <a:r>
              <a:rPr lang="de-AT" dirty="0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75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r>
              <a:rPr lang="de-AT" dirty="0" err="1" smtClean="0"/>
              <a:t>Calculation</a:t>
            </a:r>
            <a:r>
              <a:rPr lang="de-AT" dirty="0" smtClean="0"/>
              <a:t> </a:t>
            </a:r>
            <a:r>
              <a:rPr lang="de-AT" dirty="0" err="1" smtClean="0"/>
              <a:t>rules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40" y="1600200"/>
            <a:ext cx="4952270" cy="4495800"/>
          </a:xfrm>
        </p:spPr>
      </p:pic>
    </p:spTree>
    <p:extLst>
      <p:ext uri="{BB962C8B-B14F-4D97-AF65-F5344CB8AC3E}">
        <p14:creationId xmlns:p14="http://schemas.microsoft.com/office/powerpoint/2010/main" val="34606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3" y="1556792"/>
            <a:ext cx="5611008" cy="3391374"/>
          </a:xfrm>
        </p:spPr>
      </p:pic>
      <p:sp>
        <p:nvSpPr>
          <p:cNvPr id="5" name="Textfeld 4"/>
          <p:cNvSpPr txBox="1"/>
          <p:nvPr/>
        </p:nvSpPr>
        <p:spPr>
          <a:xfrm>
            <a:off x="810105" y="479715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N(publisher) x N (publisher, publishes ) = N (publishes)  = N(book</a:t>
            </a:r>
            <a:r>
              <a:rPr lang="en-GB" sz="1400" dirty="0" smtClean="0"/>
              <a:t>)</a:t>
            </a:r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N(book) = N(publishes) = 100 x 1.000 = 100.000</a:t>
            </a:r>
          </a:p>
          <a:p>
            <a:endParaRPr lang="de-AT" sz="1400" dirty="0" smtClean="0"/>
          </a:p>
          <a:p>
            <a:r>
              <a:rPr lang="en-GB" sz="1400" dirty="0"/>
              <a:t>N(author) = N(writes) / N(writes, author)</a:t>
            </a:r>
            <a:endParaRPr lang="de-AT" sz="1400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N(author) = 400.000 / 20 = 20.000</a:t>
            </a:r>
          </a:p>
          <a:p>
            <a:pPr marL="285750" indent="-285750">
              <a:buFont typeface="Symbol"/>
              <a:buChar char="Þ"/>
            </a:pPr>
            <a:endParaRPr lang="en-GB" sz="1400" dirty="0"/>
          </a:p>
          <a:p>
            <a:r>
              <a:rPr lang="en-GB" sz="1400" dirty="0"/>
              <a:t>N(book, writes) = N (writes) / N(books</a:t>
            </a:r>
            <a:r>
              <a:rPr lang="en-GB" sz="1400" dirty="0" smtClean="0"/>
              <a:t>)</a:t>
            </a:r>
            <a:endParaRPr lang="en-GB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N(book, writes) = 400.000 / 100.000 = 4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763688" y="151678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&lt;100.000&gt;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427984" y="151418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&lt;100.000&gt;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506258" y="285293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&lt;4&gt;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483825" y="418730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&lt;20.000&gt;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0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2 - Navigation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get the result of a query or to execute an operation, multiple entity types and relations might have to be accessed.</a:t>
            </a:r>
          </a:p>
          <a:p>
            <a:r>
              <a:rPr lang="en-GB" dirty="0" smtClean="0"/>
              <a:t>Navigation path shows, which entity types and relations are accessed and in which order.</a:t>
            </a:r>
          </a:p>
          <a:p>
            <a:r>
              <a:rPr lang="en-GB" dirty="0" smtClean="0"/>
              <a:t>Necessary for evaluating costs of database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0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 – </a:t>
            </a:r>
            <a:r>
              <a:rPr lang="de-AT" dirty="0" err="1" smtClean="0"/>
              <a:t>Redundancy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 smtClean="0"/>
              <a:t>Redundancy</a:t>
            </a:r>
            <a:r>
              <a:rPr lang="de-AT" dirty="0" smtClean="0"/>
              <a:t> </a:t>
            </a:r>
            <a:r>
              <a:rPr lang="de-AT" dirty="0" err="1" smtClean="0"/>
              <a:t>occurs</a:t>
            </a:r>
            <a:r>
              <a:rPr lang="de-AT" dirty="0" smtClean="0"/>
              <a:t>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same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derivable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stored</a:t>
            </a:r>
            <a:r>
              <a:rPr lang="de-AT" dirty="0" smtClean="0"/>
              <a:t> multiple </a:t>
            </a:r>
            <a:r>
              <a:rPr lang="de-AT" dirty="0" err="1" smtClean="0"/>
              <a:t>times</a:t>
            </a:r>
            <a:r>
              <a:rPr lang="de-AT" dirty="0" smtClean="0"/>
              <a:t>.</a:t>
            </a:r>
          </a:p>
          <a:p>
            <a:endParaRPr lang="de-AT" dirty="0"/>
          </a:p>
          <a:p>
            <a:r>
              <a:rPr lang="de-AT" dirty="0" smtClean="0"/>
              <a:t>Pros:</a:t>
            </a:r>
          </a:p>
          <a:p>
            <a:pPr lvl="1"/>
            <a:r>
              <a:rPr lang="de-AT" dirty="0" smtClean="0"/>
              <a:t>Speeds </a:t>
            </a:r>
            <a:r>
              <a:rPr lang="de-AT" dirty="0" err="1" smtClean="0"/>
              <a:t>up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(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shortened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some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)</a:t>
            </a:r>
          </a:p>
          <a:p>
            <a:pPr lvl="1"/>
            <a:endParaRPr lang="de-AT" dirty="0"/>
          </a:p>
          <a:p>
            <a:r>
              <a:rPr lang="de-AT" dirty="0" err="1" smtClean="0"/>
              <a:t>Cons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updates</a:t>
            </a:r>
            <a:endParaRPr lang="de-AT" dirty="0" smtClean="0"/>
          </a:p>
          <a:p>
            <a:pPr lvl="1"/>
            <a:r>
              <a:rPr lang="de-AT" dirty="0" err="1" smtClean="0"/>
              <a:t>Risk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inconsistency</a:t>
            </a:r>
            <a:r>
              <a:rPr lang="de-AT" dirty="0" smtClean="0"/>
              <a:t> ( =&gt;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consistency</a:t>
            </a:r>
            <a:r>
              <a:rPr lang="de-AT" dirty="0" smtClean="0"/>
              <a:t> </a:t>
            </a:r>
            <a:r>
              <a:rPr lang="de-AT" dirty="0" err="1" smtClean="0"/>
              <a:t>checks</a:t>
            </a:r>
            <a:r>
              <a:rPr lang="de-AT" dirty="0" smtClean="0"/>
              <a:t> </a:t>
            </a:r>
            <a:r>
              <a:rPr lang="de-AT" dirty="0" err="1" smtClean="0"/>
              <a:t>needed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storage</a:t>
            </a:r>
            <a:r>
              <a:rPr lang="de-AT" dirty="0" smtClean="0"/>
              <a:t> </a:t>
            </a:r>
            <a:r>
              <a:rPr lang="de-AT" dirty="0" err="1" smtClean="0"/>
              <a:t>space</a:t>
            </a:r>
            <a:endParaRPr lang="de-AT" dirty="0" smtClean="0"/>
          </a:p>
          <a:p>
            <a:pPr lvl="1"/>
            <a:endParaRPr lang="de-AT" dirty="0"/>
          </a:p>
          <a:p>
            <a:pPr marL="36576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2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1 - </a:t>
            </a:r>
            <a:r>
              <a:rPr lang="de-AT" dirty="0" err="1" smtClean="0"/>
              <a:t>Conflicts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AT" dirty="0" err="1" smtClean="0"/>
              <a:t>Naming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 smtClean="0"/>
          </a:p>
          <a:p>
            <a:pPr lvl="1"/>
            <a:r>
              <a:rPr lang="de-AT" dirty="0" err="1" smtClean="0"/>
              <a:t>homonyms</a:t>
            </a:r>
            <a:r>
              <a:rPr lang="de-AT" dirty="0" smtClean="0"/>
              <a:t>: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word</a:t>
            </a:r>
            <a:r>
              <a:rPr lang="de-AT" dirty="0" smtClean="0"/>
              <a:t> </a:t>
            </a:r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two</a:t>
            </a:r>
            <a:r>
              <a:rPr lang="de-AT" dirty="0" smtClean="0"/>
              <a:t> different </a:t>
            </a:r>
            <a:r>
              <a:rPr lang="de-AT" dirty="0" err="1" smtClean="0"/>
              <a:t>concepts</a:t>
            </a:r>
            <a:endParaRPr lang="de-AT" dirty="0" smtClean="0"/>
          </a:p>
          <a:p>
            <a:pPr lvl="1"/>
            <a:r>
              <a:rPr lang="de-AT" dirty="0" err="1" smtClean="0"/>
              <a:t>synonyms</a:t>
            </a:r>
            <a:r>
              <a:rPr lang="de-AT" dirty="0" smtClean="0"/>
              <a:t>: </a:t>
            </a:r>
            <a:r>
              <a:rPr lang="de-AT" dirty="0" err="1" smtClean="0"/>
              <a:t>two</a:t>
            </a:r>
            <a:r>
              <a:rPr lang="de-AT" dirty="0" smtClean="0"/>
              <a:t> different </a:t>
            </a:r>
            <a:r>
              <a:rPr lang="de-AT" dirty="0" err="1" smtClean="0"/>
              <a:t>words</a:t>
            </a:r>
            <a:r>
              <a:rPr lang="de-AT" dirty="0" smtClean="0"/>
              <a:t> </a:t>
            </a:r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same </a:t>
            </a:r>
            <a:r>
              <a:rPr lang="de-AT" dirty="0" err="1" smtClean="0"/>
              <a:t>concept</a:t>
            </a:r>
            <a:endParaRPr lang="de-AT" dirty="0"/>
          </a:p>
          <a:p>
            <a:pPr lvl="1"/>
            <a:endParaRPr lang="de-AT" dirty="0" smtClean="0"/>
          </a:p>
          <a:p>
            <a:r>
              <a:rPr lang="de-AT" dirty="0" err="1" smtClean="0"/>
              <a:t>Conflict</a:t>
            </a:r>
            <a:r>
              <a:rPr lang="de-AT" dirty="0" smtClean="0"/>
              <a:t> </a:t>
            </a:r>
            <a:r>
              <a:rPr lang="de-AT" dirty="0" err="1" smtClean="0"/>
              <a:t>resolution</a:t>
            </a:r>
            <a:endParaRPr lang="de-AT" dirty="0" smtClean="0"/>
          </a:p>
          <a:p>
            <a:pPr lvl="1"/>
            <a:r>
              <a:rPr lang="de-AT" dirty="0" err="1" smtClean="0"/>
              <a:t>similarity</a:t>
            </a:r>
            <a:r>
              <a:rPr lang="de-AT" dirty="0" smtClean="0"/>
              <a:t>: different </a:t>
            </a:r>
            <a:r>
              <a:rPr lang="de-AT" dirty="0" err="1" smtClean="0"/>
              <a:t>names</a:t>
            </a:r>
            <a:r>
              <a:rPr lang="de-AT" dirty="0" smtClean="0"/>
              <a:t>, same </a:t>
            </a:r>
            <a:r>
              <a:rPr lang="de-AT" dirty="0" err="1" smtClean="0"/>
              <a:t>neighbours</a:t>
            </a:r>
            <a:r>
              <a:rPr lang="de-AT" dirty="0" smtClean="0"/>
              <a:t>/</a:t>
            </a:r>
            <a:r>
              <a:rPr lang="de-AT" dirty="0" err="1" smtClean="0"/>
              <a:t>constraints</a:t>
            </a:r>
            <a:endParaRPr lang="de-AT" dirty="0" smtClean="0"/>
          </a:p>
          <a:p>
            <a:pPr lvl="2"/>
            <a:r>
              <a:rPr lang="de-AT" dirty="0" err="1" smtClean="0"/>
              <a:t>If</a:t>
            </a:r>
            <a:r>
              <a:rPr lang="de-AT" dirty="0" smtClean="0"/>
              <a:t> synonym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/>
              <a:t>rename</a:t>
            </a:r>
            <a:endParaRPr lang="de-AT" dirty="0" smtClean="0"/>
          </a:p>
          <a:p>
            <a:pPr lvl="1"/>
            <a:r>
              <a:rPr lang="de-AT" dirty="0" err="1" smtClean="0"/>
              <a:t>mismatch</a:t>
            </a:r>
            <a:r>
              <a:rPr lang="de-AT" dirty="0" smtClean="0"/>
              <a:t>: same </a:t>
            </a:r>
            <a:r>
              <a:rPr lang="de-AT" dirty="0" err="1" smtClean="0"/>
              <a:t>name</a:t>
            </a:r>
            <a:r>
              <a:rPr lang="de-AT" dirty="0" smtClean="0"/>
              <a:t>, different </a:t>
            </a:r>
            <a:r>
              <a:rPr lang="de-AT" dirty="0" err="1" smtClean="0"/>
              <a:t>neighbours</a:t>
            </a:r>
            <a:r>
              <a:rPr lang="de-AT" dirty="0" smtClean="0"/>
              <a:t> /</a:t>
            </a:r>
            <a:r>
              <a:rPr lang="de-AT" dirty="0" err="1" smtClean="0"/>
              <a:t>constraints</a:t>
            </a:r>
            <a:endParaRPr lang="de-AT" dirty="0" smtClean="0"/>
          </a:p>
          <a:p>
            <a:pPr lvl="2"/>
            <a:r>
              <a:rPr lang="de-AT" dirty="0" err="1" smtClean="0"/>
              <a:t>If</a:t>
            </a:r>
            <a:r>
              <a:rPr lang="de-AT" dirty="0" smtClean="0"/>
              <a:t> homonym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 smtClean="0"/>
              <a:t>rename</a:t>
            </a:r>
            <a:endParaRPr lang="de-AT" dirty="0" smtClean="0"/>
          </a:p>
          <a:p>
            <a:pPr lvl="2"/>
            <a:r>
              <a:rPr lang="de-AT" dirty="0" err="1" smtClean="0"/>
              <a:t>Otherwise</a:t>
            </a:r>
            <a:r>
              <a:rPr lang="de-AT" dirty="0" smtClean="0"/>
              <a:t>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 smtClean="0"/>
              <a:t>maybe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structural</a:t>
            </a:r>
            <a:r>
              <a:rPr lang="de-AT" dirty="0" smtClean="0"/>
              <a:t> </a:t>
            </a:r>
            <a:r>
              <a:rPr lang="de-AT" dirty="0" err="1" smtClean="0"/>
              <a:t>conflict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804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Attribute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052055"/>
            <a:ext cx="5613979" cy="33931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71600" y="566124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dirty="0" err="1" smtClean="0"/>
              <a:t>Saves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endParaRPr lang="de-AT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smtClean="0">
                <a:latin typeface="+mj-lt"/>
                <a:cs typeface="Courier New" panose="02070309020205020404" pitchFamily="49" charset="0"/>
              </a:rPr>
              <a:t>WRITE: Every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insert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delete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some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updates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in </a:t>
            </a:r>
            <a:r>
              <a:rPr lang="de-A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forces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update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of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number_authors</a:t>
            </a:r>
            <a:r>
              <a:rPr lang="de-AT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in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endParaRPr lang="de-A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4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</a:t>
            </a:r>
            <a:r>
              <a:rPr lang="de-AT" dirty="0" err="1" smtClean="0"/>
              <a:t>Association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124063"/>
            <a:ext cx="5613979" cy="339316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99592" y="562059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not </a:t>
            </a:r>
            <a:r>
              <a:rPr lang="de-AT" dirty="0" err="1" smtClean="0"/>
              <a:t>needed</a:t>
            </a:r>
            <a:r>
              <a:rPr lang="de-AT" dirty="0" smtClean="0"/>
              <a:t> in 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(w.r.t </a:t>
            </a:r>
            <a:r>
              <a:rPr lang="de-AT" dirty="0" err="1" smtClean="0"/>
              <a:t>publisher</a:t>
            </a:r>
            <a:r>
              <a:rPr lang="de-AT" dirty="0" smtClean="0"/>
              <a:t> -&gt; </a:t>
            </a:r>
            <a:r>
              <a:rPr lang="de-AT" dirty="0" err="1" smtClean="0"/>
              <a:t>author</a:t>
            </a:r>
            <a:r>
              <a:rPr lang="de-AT" dirty="0" smtClean="0"/>
              <a:t>)</a:t>
            </a:r>
          </a:p>
          <a:p>
            <a:r>
              <a:rPr lang="de-AT" dirty="0" smtClean="0"/>
              <a:t>WRITE: Insert/Update/Delete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</a:t>
            </a:r>
            <a:r>
              <a:rPr lang="de-AT" dirty="0" err="1" smtClean="0"/>
              <a:t>trigger</a:t>
            </a:r>
            <a:r>
              <a:rPr lang="de-AT" dirty="0" smtClean="0"/>
              <a:t> Insert </a:t>
            </a:r>
            <a:r>
              <a:rPr lang="de-AT" dirty="0" err="1" smtClean="0"/>
              <a:t>and</a:t>
            </a:r>
            <a:r>
              <a:rPr lang="de-AT" dirty="0" smtClean="0"/>
              <a:t> 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works_with</a:t>
            </a:r>
            <a:endParaRPr lang="de-AT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Redundancy</a:t>
            </a:r>
            <a:r>
              <a:rPr lang="de-AT" dirty="0"/>
              <a:t> </a:t>
            </a:r>
            <a:r>
              <a:rPr lang="de-AT" dirty="0" smtClean="0"/>
              <a:t>– </a:t>
            </a:r>
            <a:r>
              <a:rPr lang="de-AT" dirty="0" err="1" smtClean="0"/>
              <a:t>How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Decide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Look at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</a:t>
            </a:r>
            <a:r>
              <a:rPr lang="de-AT" dirty="0" err="1" smtClean="0"/>
              <a:t>influenced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endParaRPr lang="de-AT" dirty="0"/>
          </a:p>
          <a:p>
            <a:pPr lvl="1"/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pPr lvl="1"/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If</a:t>
            </a:r>
            <a:r>
              <a:rPr lang="de-AT" dirty="0" smtClean="0"/>
              <a:t>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&lt;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=&gt; Keep </a:t>
            </a:r>
            <a:r>
              <a:rPr lang="de-AT" dirty="0" err="1" smtClean="0"/>
              <a:t>redundancy</a:t>
            </a:r>
            <a:endParaRPr lang="de-AT" dirty="0"/>
          </a:p>
          <a:p>
            <a:r>
              <a:rPr lang="de-AT" dirty="0" smtClean="0"/>
              <a:t>Else: Remove </a:t>
            </a:r>
            <a:r>
              <a:rPr lang="de-AT" dirty="0" err="1" smtClean="0"/>
              <a:t>redundancy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21257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3b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647279" cy="3240360"/>
          </a:xfrm>
        </p:spPr>
      </p:pic>
      <p:sp>
        <p:nvSpPr>
          <p:cNvPr id="6" name="Textfeld 5"/>
          <p:cNvSpPr txBox="1"/>
          <p:nvPr/>
        </p:nvSpPr>
        <p:spPr>
          <a:xfrm>
            <a:off x="1403648" y="184482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Check,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</a:t>
            </a:r>
            <a:r>
              <a:rPr lang="de-AT" dirty="0" err="1" smtClean="0"/>
              <a:t>keep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redundant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total_quantity</a:t>
            </a:r>
            <a:endParaRPr lang="de-A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- </a:t>
            </a:r>
            <a:r>
              <a:rPr lang="de-AT" dirty="0" err="1" smtClean="0"/>
              <a:t>Operations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705097"/>
              </p:ext>
            </p:extLst>
          </p:nvPr>
        </p:nvGraphicFramePr>
        <p:xfrm>
          <a:off x="467544" y="1700808"/>
          <a:ext cx="8153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929"/>
                <a:gridCol w="2592288"/>
                <a:gridCol w="4266183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Description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Frequency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product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</a:t>
                      </a:r>
                      <a:r>
                        <a:rPr lang="de-AT" dirty="0" err="1" smtClean="0"/>
                        <a:t>of</a:t>
                      </a:r>
                      <a:r>
                        <a:rPr lang="de-AT" dirty="0" smtClean="0"/>
                        <a:t> a „</a:t>
                      </a:r>
                      <a:r>
                        <a:rPr lang="de-AT" dirty="0" err="1" smtClean="0"/>
                        <a:t>Buying</a:t>
                      </a:r>
                      <a:r>
                        <a:rPr lang="de-AT" dirty="0" smtClean="0"/>
                        <a:t>“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day</a:t>
                      </a:r>
                      <a:r>
                        <a:rPr lang="de-AT" baseline="0" dirty="0" smtClean="0"/>
                        <a:t> ( = 1000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r>
                        <a:rPr lang="de-AT" baseline="0" dirty="0" smtClean="0"/>
                        <a:t>) *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Listing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of</a:t>
                      </a:r>
                      <a:r>
                        <a:rPr lang="de-AT" baseline="0" dirty="0" smtClean="0"/>
                        <a:t> total </a:t>
                      </a:r>
                      <a:r>
                        <a:rPr lang="de-AT" baseline="0" dirty="0" err="1" smtClean="0"/>
                        <a:t>quantitiy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for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each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2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32826" y="472453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Next: </a:t>
            </a: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, </a:t>
            </a:r>
            <a:r>
              <a:rPr lang="de-AT" dirty="0" err="1" smtClean="0"/>
              <a:t>where</a:t>
            </a:r>
            <a:r>
              <a:rPr lang="de-AT" dirty="0"/>
              <a:t> </a:t>
            </a:r>
            <a:r>
              <a:rPr lang="de-AT" dirty="0" smtClean="0"/>
              <a:t>…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read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1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write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2</a:t>
            </a:r>
          </a:p>
          <a:p>
            <a:r>
              <a:rPr lang="de-AT" dirty="0"/>
              <a:t>	</a:t>
            </a:r>
            <a:r>
              <a:rPr lang="de-AT" dirty="0" smtClean="0"/>
              <a:t>… update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3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432826" y="3983946"/>
            <a:ext cx="802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smtClean="0"/>
              <a:t>*) Note: A </a:t>
            </a:r>
            <a:r>
              <a:rPr lang="de-AT" sz="1400" b="1" dirty="0" err="1" smtClean="0"/>
              <a:t>month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has</a:t>
            </a:r>
            <a:r>
              <a:rPr lang="de-AT" sz="1400" b="1" dirty="0" smtClean="0"/>
              <a:t> 20 </a:t>
            </a:r>
            <a:r>
              <a:rPr lang="de-AT" sz="1400" b="1" dirty="0" err="1" smtClean="0"/>
              <a:t>working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days</a:t>
            </a:r>
            <a:r>
              <a:rPr lang="de-AT" sz="1400" b="1" dirty="0" smtClean="0"/>
              <a:t>.</a:t>
            </a:r>
            <a:endParaRPr lang="de-AT" sz="1400" b="1" dirty="0"/>
          </a:p>
        </p:txBody>
      </p:sp>
    </p:spTree>
    <p:extLst>
      <p:ext uri="{BB962C8B-B14F-4D97-AF65-F5344CB8AC3E}">
        <p14:creationId xmlns:p14="http://schemas.microsoft.com/office/powerpoint/2010/main" val="37989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– Data Access Table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60424"/>
              </p:ext>
            </p:extLst>
          </p:nvPr>
        </p:nvGraphicFramePr>
        <p:xfrm>
          <a:off x="612775" y="1600200"/>
          <a:ext cx="820339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2"/>
                <a:gridCol w="3960440"/>
                <a:gridCol w="3042047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redundancy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without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100</a:t>
                      </a: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+ 3.000 customer (update 1.000 * 3)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5.000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(200.000 read twice)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400.000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(read 200.000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+ 40.000.000 buys (read 20.000.000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40.400.000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Sum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405.110 accesses per month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40.402.110 accesses per 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</a:t>
            </a:r>
            <a:r>
              <a:rPr lang="de-AT" dirty="0"/>
              <a:t>– </a:t>
            </a:r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dirty="0" smtClean="0">
                <a:solidFill>
                  <a:srgbClr val="FF0000"/>
                </a:solidFill>
              </a:rPr>
              <a:t>40.402.110</a:t>
            </a:r>
            <a:endParaRPr lang="de-AT" b="1" dirty="0">
              <a:solidFill>
                <a:srgbClr val="FF0000"/>
              </a:solidFill>
            </a:endParaRPr>
          </a:p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u="sng" dirty="0" smtClean="0">
                <a:solidFill>
                  <a:srgbClr val="92D050"/>
                </a:solidFill>
              </a:rPr>
              <a:t>405.110</a:t>
            </a:r>
            <a:endParaRPr lang="de-AT" b="1" u="sng" dirty="0">
              <a:solidFill>
                <a:srgbClr val="92D050"/>
              </a:solidFill>
            </a:endParaRPr>
          </a:p>
          <a:p>
            <a:endParaRPr lang="de-AT" dirty="0" smtClean="0"/>
          </a:p>
          <a:p>
            <a:r>
              <a:rPr lang="de-AT" b="1" dirty="0" err="1" smtClean="0"/>
              <a:t>Therefore</a:t>
            </a:r>
            <a:r>
              <a:rPr lang="de-AT" b="1" dirty="0" smtClean="0"/>
              <a:t>: Keep </a:t>
            </a:r>
            <a:r>
              <a:rPr lang="de-AT" b="1" dirty="0" err="1" smtClean="0"/>
              <a:t>redundancy</a:t>
            </a:r>
            <a:r>
              <a:rPr lang="de-AT" b="1" dirty="0" smtClean="0"/>
              <a:t>!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5328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4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AT" dirty="0"/>
          </a:p>
          <a:p>
            <a:endParaRPr lang="de-AT" dirty="0"/>
          </a:p>
          <a:p>
            <a:r>
              <a:rPr lang="en-US" dirty="0" smtClean="0"/>
              <a:t>Explain </a:t>
            </a:r>
            <a:r>
              <a:rPr lang="en-US" dirty="0"/>
              <a:t>the notions total, partial, exclusive, and overlapping in the context of generalization. </a:t>
            </a:r>
          </a:p>
          <a:p>
            <a:r>
              <a:rPr lang="en-US" dirty="0" smtClean="0"/>
              <a:t>What </a:t>
            </a:r>
            <a:r>
              <a:rPr lang="en-US" dirty="0"/>
              <a:t>kind of flattening strategies exist for generalization hierarchies? Explain them with an example of your own. </a:t>
            </a:r>
          </a:p>
          <a:p>
            <a:r>
              <a:rPr lang="en-US" dirty="0" smtClean="0"/>
              <a:t>How </a:t>
            </a:r>
            <a:r>
              <a:rPr lang="en-US" dirty="0"/>
              <a:t>can you determine, which flattening strategy should be used? What data do you need for the decision?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24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total </a:t>
            </a:r>
            <a:r>
              <a:rPr lang="de-AT" dirty="0" err="1" smtClean="0"/>
              <a:t>vs</a:t>
            </a:r>
            <a:r>
              <a:rPr lang="de-AT" dirty="0" smtClean="0"/>
              <a:t> partial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total</a:t>
            </a:r>
          </a:p>
          <a:p>
            <a:pPr lvl="1"/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also an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(</a:t>
            </a:r>
            <a:r>
              <a:rPr lang="de-AT" dirty="0" err="1" smtClean="0"/>
              <a:t>direct</a:t>
            </a:r>
            <a:r>
              <a:rPr lang="de-AT" dirty="0" smtClean="0"/>
              <a:t>) sub-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smtClean="0"/>
              <a:t>partial</a:t>
            </a:r>
          </a:p>
          <a:p>
            <a:pPr lvl="1"/>
            <a:r>
              <a:rPr lang="de-AT" dirty="0" err="1" smtClean="0"/>
              <a:t>otherwise</a:t>
            </a:r>
            <a:endParaRPr lang="de-AT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8860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05064"/>
            <a:ext cx="30956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8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overlapping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belongs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sub-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err="1" smtClean="0"/>
              <a:t>overlapping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otherwise</a:t>
            </a:r>
            <a:endParaRPr lang="de-A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80928"/>
            <a:ext cx="28765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65104"/>
            <a:ext cx="3505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1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1 - </a:t>
            </a:r>
            <a:r>
              <a:rPr lang="de-AT" dirty="0" err="1"/>
              <a:t>Conflicts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/>
              <a:t>Structural</a:t>
            </a:r>
            <a:r>
              <a:rPr lang="de-AT" dirty="0"/>
              <a:t> </a:t>
            </a:r>
            <a:r>
              <a:rPr lang="de-AT" dirty="0" err="1"/>
              <a:t>conflicts</a:t>
            </a:r>
            <a:endParaRPr lang="de-AT" dirty="0"/>
          </a:p>
          <a:p>
            <a:pPr lvl="1"/>
            <a:r>
              <a:rPr lang="de-AT" dirty="0" err="1"/>
              <a:t>Identical</a:t>
            </a:r>
            <a:r>
              <a:rPr lang="de-AT" dirty="0"/>
              <a:t> </a:t>
            </a:r>
            <a:r>
              <a:rPr lang="de-AT" dirty="0" err="1"/>
              <a:t>concepts</a:t>
            </a:r>
            <a:r>
              <a:rPr lang="de-AT" dirty="0"/>
              <a:t>: same </a:t>
            </a:r>
            <a:r>
              <a:rPr lang="de-AT" dirty="0" err="1"/>
              <a:t>structure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 smtClean="0"/>
              <a:t>neighbours</a:t>
            </a:r>
            <a:endParaRPr lang="de-AT" dirty="0" smtClean="0"/>
          </a:p>
          <a:p>
            <a:pPr lvl="2"/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smtClean="0"/>
              <a:t>Great! Do </a:t>
            </a:r>
            <a:r>
              <a:rPr lang="de-AT" dirty="0" err="1" smtClean="0"/>
              <a:t>nothing</a:t>
            </a:r>
            <a:r>
              <a:rPr lang="de-AT" dirty="0" smtClean="0"/>
              <a:t>!</a:t>
            </a:r>
            <a:endParaRPr lang="de-AT" dirty="0"/>
          </a:p>
          <a:p>
            <a:pPr lvl="1"/>
            <a:r>
              <a:rPr lang="de-AT" dirty="0" err="1"/>
              <a:t>Compatible</a:t>
            </a:r>
            <a:r>
              <a:rPr lang="de-AT" dirty="0"/>
              <a:t> </a:t>
            </a:r>
            <a:r>
              <a:rPr lang="de-AT" dirty="0" err="1"/>
              <a:t>concepts</a:t>
            </a:r>
            <a:r>
              <a:rPr lang="de-AT" dirty="0"/>
              <a:t>: different </a:t>
            </a:r>
            <a:r>
              <a:rPr lang="de-AT" dirty="0" err="1"/>
              <a:t>structure</a:t>
            </a:r>
            <a:r>
              <a:rPr lang="de-AT" dirty="0"/>
              <a:t> /</a:t>
            </a:r>
            <a:r>
              <a:rPr lang="de-AT" dirty="0" err="1"/>
              <a:t>neighbours</a:t>
            </a:r>
            <a:r>
              <a:rPr lang="de-AT" dirty="0"/>
              <a:t>, but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 smtClean="0"/>
              <a:t>contradiction</a:t>
            </a:r>
            <a:endParaRPr lang="de-AT" dirty="0"/>
          </a:p>
          <a:p>
            <a:pPr lvl="2"/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Adapt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one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input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schema</a:t>
            </a:r>
            <a:endParaRPr lang="de-AT" dirty="0"/>
          </a:p>
          <a:p>
            <a:pPr lvl="1"/>
            <a:r>
              <a:rPr lang="de-AT" dirty="0" err="1"/>
              <a:t>Incompatible</a:t>
            </a:r>
            <a:r>
              <a:rPr lang="de-AT" dirty="0"/>
              <a:t> </a:t>
            </a:r>
            <a:r>
              <a:rPr lang="de-AT" dirty="0" err="1"/>
              <a:t>concepts</a:t>
            </a:r>
            <a:r>
              <a:rPr lang="de-AT" dirty="0"/>
              <a:t>: </a:t>
            </a:r>
            <a:r>
              <a:rPr lang="de-AT" dirty="0" err="1"/>
              <a:t>structural</a:t>
            </a:r>
            <a:r>
              <a:rPr lang="de-AT" dirty="0"/>
              <a:t> </a:t>
            </a:r>
            <a:r>
              <a:rPr lang="de-AT" dirty="0" err="1" smtClean="0"/>
              <a:t>contradiction</a:t>
            </a:r>
            <a:endParaRPr lang="de-AT" dirty="0" smtClean="0"/>
          </a:p>
          <a:p>
            <a:pPr lvl="2"/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If</a:t>
            </a:r>
            <a:r>
              <a:rPr lang="de-AT" dirty="0" smtClean="0">
                <a:sym typeface="Wingdings" panose="05000000000000000000" pitchFamily="2" charset="2"/>
              </a:rPr>
              <a:t> design </a:t>
            </a:r>
            <a:r>
              <a:rPr lang="de-AT" dirty="0" err="1" smtClean="0">
                <a:sym typeface="Wingdings" panose="05000000000000000000" pitchFamily="2" charset="2"/>
              </a:rPr>
              <a:t>error</a:t>
            </a:r>
            <a:r>
              <a:rPr lang="de-AT" dirty="0" smtClean="0">
                <a:sym typeface="Wingdings" panose="05000000000000000000" pitchFamily="2" charset="2"/>
              </a:rPr>
              <a:t>: </a:t>
            </a:r>
            <a:r>
              <a:rPr lang="de-AT" dirty="0" err="1" smtClean="0">
                <a:sym typeface="Wingdings" panose="05000000000000000000" pitchFamily="2" charset="2"/>
              </a:rPr>
              <a:t>adjust</a:t>
            </a:r>
            <a:endParaRPr lang="de-AT" dirty="0" smtClean="0">
              <a:sym typeface="Wingdings" panose="05000000000000000000" pitchFamily="2" charset="2"/>
            </a:endParaRPr>
          </a:p>
          <a:p>
            <a:pPr lvl="2"/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otherwise</a:t>
            </a:r>
            <a:r>
              <a:rPr lang="de-AT" dirty="0" smtClean="0">
                <a:sym typeface="Wingdings" panose="05000000000000000000" pitchFamily="2" charset="2"/>
              </a:rPr>
              <a:t>: </a:t>
            </a:r>
            <a:r>
              <a:rPr lang="de-AT" dirty="0" err="1" smtClean="0">
                <a:sym typeface="Wingdings" panose="05000000000000000000" pitchFamily="2" charset="2"/>
              </a:rPr>
              <a:t>choose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one</a:t>
            </a:r>
            <a:r>
              <a:rPr lang="de-AT" dirty="0" smtClean="0">
                <a:sym typeface="Wingdings" panose="05000000000000000000" pitchFamily="2" charset="2"/>
              </a:rPr>
              <a:t> variant! </a:t>
            </a:r>
            <a:r>
              <a:rPr lang="de-AT" dirty="0" err="1" smtClean="0">
                <a:sym typeface="Wingdings" panose="05000000000000000000" pitchFamily="2" charset="2"/>
              </a:rPr>
              <a:t>Ideally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one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that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covers</a:t>
            </a:r>
            <a:r>
              <a:rPr lang="de-AT" dirty="0" smtClean="0">
                <a:sym typeface="Wingdings" panose="05000000000000000000" pitchFamily="2" charset="2"/>
              </a:rPr>
              <a:t> all </a:t>
            </a:r>
            <a:r>
              <a:rPr lang="de-AT" dirty="0" err="1" smtClean="0">
                <a:sym typeface="Wingdings" panose="05000000000000000000" pitchFamily="2" charset="2"/>
              </a:rPr>
              <a:t>cases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(1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Ceiling</a:t>
            </a:r>
            <a:endParaRPr lang="de-AT" dirty="0" smtClean="0"/>
          </a:p>
          <a:p>
            <a:pPr lvl="1"/>
            <a:r>
              <a:rPr lang="de-AT" dirty="0" err="1" smtClean="0"/>
              <a:t>Only</a:t>
            </a:r>
            <a:r>
              <a:rPr lang="de-AT" dirty="0" smtClean="0"/>
              <a:t> super-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/>
            <a:r>
              <a:rPr lang="de-AT" dirty="0" err="1" smtClean="0"/>
              <a:t>Has</a:t>
            </a:r>
            <a:r>
              <a:rPr lang="de-AT" dirty="0" smtClean="0"/>
              <a:t> all </a:t>
            </a:r>
            <a:r>
              <a:rPr lang="de-AT" dirty="0" err="1" smtClean="0"/>
              <a:t>attributes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sub-</a:t>
            </a:r>
            <a:r>
              <a:rPr lang="de-AT" dirty="0" err="1" smtClean="0"/>
              <a:t>classes</a:t>
            </a:r>
            <a:endParaRPr lang="de-AT" dirty="0" smtClean="0"/>
          </a:p>
          <a:p>
            <a:pPr lvl="1"/>
            <a:r>
              <a:rPr lang="de-AT" dirty="0" err="1"/>
              <a:t>o</a:t>
            </a:r>
            <a:r>
              <a:rPr lang="de-AT" dirty="0" err="1" smtClean="0"/>
              <a:t>verlapping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partial </a:t>
            </a:r>
            <a:r>
              <a:rPr lang="de-AT" dirty="0" err="1" smtClean="0"/>
              <a:t>generalization</a:t>
            </a:r>
            <a:endParaRPr lang="de-AT" dirty="0" smtClean="0"/>
          </a:p>
          <a:p>
            <a:pPr lvl="1"/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56383"/>
            <a:ext cx="201622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4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(2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Floor</a:t>
            </a:r>
            <a:endParaRPr lang="de-AT" dirty="0" smtClean="0"/>
          </a:p>
          <a:p>
            <a:pPr lvl="1"/>
            <a:r>
              <a:rPr lang="de-AT" dirty="0" err="1" smtClean="0"/>
              <a:t>Only</a:t>
            </a:r>
            <a:r>
              <a:rPr lang="de-AT" dirty="0" smtClean="0"/>
              <a:t> </a:t>
            </a:r>
            <a:r>
              <a:rPr lang="de-AT" dirty="0" err="1" smtClean="0"/>
              <a:t>classes</a:t>
            </a:r>
            <a:r>
              <a:rPr lang="de-AT" dirty="0"/>
              <a:t> </a:t>
            </a:r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leaves</a:t>
            </a:r>
            <a:r>
              <a:rPr lang="de-AT" dirty="0" smtClean="0"/>
              <a:t> in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hierarchy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endParaRPr lang="de-AT" dirty="0" smtClean="0"/>
          </a:p>
          <a:p>
            <a:pPr lvl="1"/>
            <a:r>
              <a:rPr lang="de-AT" dirty="0" smtClean="0"/>
              <a:t>Total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exclusive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82446"/>
            <a:ext cx="35909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(3/3)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Cohesion</a:t>
            </a:r>
            <a:endParaRPr lang="de-AT" dirty="0" smtClean="0"/>
          </a:p>
          <a:p>
            <a:pPr lvl="1"/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represented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1:1 </a:t>
            </a:r>
            <a:r>
              <a:rPr lang="de-AT" dirty="0" err="1" smtClean="0"/>
              <a:t>relation</a:t>
            </a:r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7" y="2954013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95052"/>
            <a:ext cx="36290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Flattening</a:t>
            </a:r>
            <a:r>
              <a:rPr lang="de-AT" dirty="0" smtClean="0"/>
              <a:t> </a:t>
            </a:r>
            <a:r>
              <a:rPr lang="de-AT" dirty="0" err="1" smtClean="0"/>
              <a:t>Strategy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endParaRPr lang="de-AT" dirty="0" smtClean="0"/>
          </a:p>
          <a:p>
            <a:pPr marL="914400" lvl="1" indent="-514350"/>
            <a:r>
              <a:rPr lang="de-AT" sz="1900" dirty="0" smtClean="0"/>
              <a:t>S1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the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914400" lvl="1" indent="-514350"/>
            <a:r>
              <a:rPr lang="de-AT" sz="1900" dirty="0" smtClean="0"/>
              <a:t>S2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r>
              <a:rPr lang="de-AT" sz="1900" dirty="0" smtClean="0"/>
              <a:t> </a:t>
            </a:r>
            <a:r>
              <a:rPr lang="de-AT" sz="1900" dirty="0" err="1" smtClean="0"/>
              <a:t>and</a:t>
            </a:r>
            <a:r>
              <a:rPr lang="de-AT" sz="1900" dirty="0" smtClean="0"/>
              <a:t> </a:t>
            </a:r>
            <a:r>
              <a:rPr lang="de-AT" sz="1900" dirty="0" err="1" smtClean="0"/>
              <a:t>one</a:t>
            </a:r>
            <a:r>
              <a:rPr lang="de-AT" sz="1900" dirty="0" smtClean="0"/>
              <a:t> sub-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counts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S1 </a:t>
            </a:r>
            <a:r>
              <a:rPr lang="de-AT" dirty="0" err="1" smtClean="0"/>
              <a:t>and</a:t>
            </a:r>
            <a:r>
              <a:rPr lang="de-AT" dirty="0" smtClean="0"/>
              <a:t> S2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Decide</a:t>
            </a:r>
            <a:endParaRPr lang="de-AT" dirty="0" smtClean="0"/>
          </a:p>
          <a:p>
            <a:pPr marL="400050" lvl="1" indent="0">
              <a:buNone/>
            </a:pPr>
            <a:r>
              <a:rPr lang="de-AT" dirty="0" err="1" smtClean="0"/>
              <a:t>if</a:t>
            </a:r>
            <a:r>
              <a:rPr lang="de-AT" dirty="0" smtClean="0"/>
              <a:t> S2 </a:t>
            </a:r>
            <a:r>
              <a:rPr lang="de-AT" dirty="0" err="1" smtClean="0"/>
              <a:t>dominates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floor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 err="1" smtClean="0">
                <a:sym typeface="Wingdings" panose="05000000000000000000" pitchFamily="2" charset="2"/>
              </a:rPr>
              <a:t>else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analyse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data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manipulation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err="1" smtClean="0">
                <a:sym typeface="Wingdings" panose="05000000000000000000" pitchFamily="2" charset="2"/>
              </a:rPr>
              <a:t>if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domination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that</a:t>
            </a:r>
            <a:r>
              <a:rPr lang="de-AT" dirty="0" smtClean="0">
                <a:sym typeface="Wingdings" panose="05000000000000000000" pitchFamily="2" charset="2"/>
              </a:rPr>
              <a:t> ..</a:t>
            </a: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smtClean="0">
                <a:sym typeface="Wingdings" panose="05000000000000000000" pitchFamily="2" charset="2"/>
              </a:rPr>
              <a:t>    </a:t>
            </a:r>
            <a:r>
              <a:rPr lang="de-AT" sz="2600" dirty="0" smtClean="0">
                <a:sym typeface="Wingdings" panose="05000000000000000000" pitchFamily="2" charset="2"/>
              </a:rPr>
              <a:t>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both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and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ceiling</a:t>
            </a:r>
            <a:endParaRPr lang="de-AT" sz="2600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sz="2600" dirty="0">
                <a:sym typeface="Wingdings" panose="05000000000000000000" pitchFamily="2" charset="2"/>
              </a:rPr>
              <a:t>	 </a:t>
            </a:r>
            <a:r>
              <a:rPr lang="de-AT" sz="2600" dirty="0" smtClean="0">
                <a:sym typeface="Wingdings" panose="05000000000000000000" pitchFamily="2" charset="2"/>
              </a:rPr>
              <a:t>   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either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or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cohesion</a:t>
            </a:r>
            <a:endParaRPr lang="de-AT" sz="2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5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vertical partitioning, what is horizontal partitioning? Explain it with an example of your own. </a:t>
            </a:r>
          </a:p>
          <a:p>
            <a:r>
              <a:rPr lang="en-US" dirty="0" smtClean="0"/>
              <a:t>Why </a:t>
            </a:r>
            <a:r>
              <a:rPr lang="en-US" dirty="0"/>
              <a:t>might partitioning be necessary? </a:t>
            </a:r>
          </a:p>
          <a:p>
            <a:r>
              <a:rPr lang="en-US" dirty="0" smtClean="0"/>
              <a:t>What </a:t>
            </a:r>
            <a:r>
              <a:rPr lang="en-US" dirty="0"/>
              <a:t>do you have to consider before partitioning – how do you decide?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07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(1/2)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vertically </a:t>
            </a:r>
          </a:p>
          <a:p>
            <a:r>
              <a:rPr lang="en-US" dirty="0" smtClean="0"/>
              <a:t>new </a:t>
            </a:r>
            <a:r>
              <a:rPr lang="en-US" dirty="0"/>
              <a:t>classes have different set of attributes </a:t>
            </a:r>
          </a:p>
          <a:p>
            <a:r>
              <a:rPr lang="en-US" dirty="0" smtClean="0"/>
              <a:t>needs </a:t>
            </a:r>
            <a:r>
              <a:rPr lang="en-US" dirty="0"/>
              <a:t>join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72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horizontally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classes have same set of attributes </a:t>
            </a:r>
          </a:p>
          <a:p>
            <a:r>
              <a:rPr lang="en-US" dirty="0" smtClean="0"/>
              <a:t>multiplication </a:t>
            </a:r>
            <a:r>
              <a:rPr lang="en-US" dirty="0"/>
              <a:t>of original associations required </a:t>
            </a:r>
          </a:p>
          <a:p>
            <a:r>
              <a:rPr lang="en-US" dirty="0" smtClean="0"/>
              <a:t>needs </a:t>
            </a:r>
            <a:r>
              <a:rPr lang="en-US" dirty="0"/>
              <a:t>union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81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7431" cy="433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/ horizontal </a:t>
            </a:r>
            <a:r>
              <a:rPr lang="de-AT" dirty="0" err="1" smtClean="0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45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instances</a:t>
            </a:r>
          </a:p>
          <a:p>
            <a:r>
              <a:rPr lang="de-AT" dirty="0" err="1"/>
              <a:t>vertical</a:t>
            </a:r>
            <a:r>
              <a:rPr lang="de-AT" dirty="0"/>
              <a:t>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attributes</a:t>
            </a:r>
          </a:p>
          <a:p>
            <a:r>
              <a:rPr lang="en-US" dirty="0"/>
              <a:t>split huge attributes (BLOBs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security aspects</a:t>
            </a:r>
          </a:p>
          <a:p>
            <a:r>
              <a:rPr lang="en-US" dirty="0" smtClean="0"/>
              <a:t>reduce </a:t>
            </a:r>
            <a:r>
              <a:rPr lang="en-US" dirty="0"/>
              <a:t>networking traffic in distributed databases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24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</a:p>
          <a:p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attributes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365760" lvl="1" indent="0">
              <a:buNone/>
            </a:pPr>
            <a:endParaRPr lang="de-AT" dirty="0" smtClean="0"/>
          </a:p>
          <a:p>
            <a:pPr lvl="1"/>
            <a:r>
              <a:rPr lang="de-AT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programmaticaly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db</a:t>
            </a:r>
            <a:endParaRPr lang="de-AT" dirty="0" smtClean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0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 – </a:t>
            </a:r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4" y="1628800"/>
            <a:ext cx="8737195" cy="5040560"/>
          </a:xfrm>
        </p:spPr>
      </p:pic>
    </p:spTree>
    <p:extLst>
      <p:ext uri="{BB962C8B-B14F-4D97-AF65-F5344CB8AC3E}">
        <p14:creationId xmlns:p14="http://schemas.microsoft.com/office/powerpoint/2010/main" val="30966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1a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5385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1b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22032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2a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41969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2b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40783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1261</Words>
  <Application>Microsoft Office PowerPoint</Application>
  <PresentationFormat>Bildschirmpräsentation (4:3)</PresentationFormat>
  <Paragraphs>232</Paragraphs>
  <Slides>49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0" baseType="lpstr">
      <vt:lpstr>Galathea</vt:lpstr>
      <vt:lpstr>Logical Design</vt:lpstr>
      <vt:lpstr>Exercise 1</vt:lpstr>
      <vt:lpstr>Exercise 1 - Conflicts</vt:lpstr>
      <vt:lpstr>Exercise 1 - Conflicts</vt:lpstr>
      <vt:lpstr>Exercise 1 – Identify Conflicts</vt:lpstr>
      <vt:lpstr>Exercise 1 – Identify Conflicts 1a</vt:lpstr>
      <vt:lpstr>Exercise 1 – Identify Conflicts 1b</vt:lpstr>
      <vt:lpstr>Exercise 1 – Identify Conflicts 2a</vt:lpstr>
      <vt:lpstr>Exercise 1 – Identify Conflicts 2b</vt:lpstr>
      <vt:lpstr>Exercise 1 – Identify Conflicts 3a</vt:lpstr>
      <vt:lpstr>Exercise 1 – Identify Conflicts 3b</vt:lpstr>
      <vt:lpstr>Exercise 1 – Identify Conflicts 4a</vt:lpstr>
      <vt:lpstr>Exercise 1 – Identify Conflicts 4b</vt:lpstr>
      <vt:lpstr>Exercise 1 – Identify Conflicts 5a</vt:lpstr>
      <vt:lpstr>Exercise 1 – Identify Conflicts 5b</vt:lpstr>
      <vt:lpstr>Exercise 1 – Identify Conflicts 6a</vt:lpstr>
      <vt:lpstr>Exercise 1 – Identify Conflicts 6b</vt:lpstr>
      <vt:lpstr>Exercise 1 – Identify Conflicts 7a</vt:lpstr>
      <vt:lpstr>Exercise 1 – Identify Conflicts 7b</vt:lpstr>
      <vt:lpstr>Exercise 1 – Schema without conflicts</vt:lpstr>
      <vt:lpstr>scenarios and interschema properties (1/2)</vt:lpstr>
      <vt:lpstr>Interschema properties – Player/Customer</vt:lpstr>
      <vt:lpstr>scenarios and interschema properties (1/2)</vt:lpstr>
      <vt:lpstr>Interschema properties – Scenario 2</vt:lpstr>
      <vt:lpstr>Exercise 2 –  Determination of Quantities</vt:lpstr>
      <vt:lpstr>Exercise 2 – Calculation rules</vt:lpstr>
      <vt:lpstr>Exercise 2 –  Determination of Quantities</vt:lpstr>
      <vt:lpstr>Exercise 2 - Navigation</vt:lpstr>
      <vt:lpstr>Exercise 3 – Redundancy</vt:lpstr>
      <vt:lpstr>Redundant Attribute</vt:lpstr>
      <vt:lpstr>Redundant Association</vt:lpstr>
      <vt:lpstr>Redundancy – How to Decide</vt:lpstr>
      <vt:lpstr>Exercise 3b</vt:lpstr>
      <vt:lpstr>Exercise 3b - Operations</vt:lpstr>
      <vt:lpstr>Exercise 3b – Data Access Table</vt:lpstr>
      <vt:lpstr>Exercise 3b – Conclusion</vt:lpstr>
      <vt:lpstr>Exercise 4</vt:lpstr>
      <vt:lpstr>total vs partial</vt:lpstr>
      <vt:lpstr>exclusive vs overlapping</vt:lpstr>
      <vt:lpstr>Flattening(1/3)</vt:lpstr>
      <vt:lpstr>Flattening(2/3)</vt:lpstr>
      <vt:lpstr>Flattening(3/3)</vt:lpstr>
      <vt:lpstr>Which Flattening Strategy?</vt:lpstr>
      <vt:lpstr>Exercise 5</vt:lpstr>
      <vt:lpstr>Vertical partitioning(1/2)</vt:lpstr>
      <vt:lpstr>Horizontal partitioning</vt:lpstr>
      <vt:lpstr>vertical / horizontal example</vt:lpstr>
      <vt:lpstr>why partitioning?</vt:lpstr>
      <vt:lpstr>consider before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Luki</dc:creator>
  <cp:lastModifiedBy>Dominic</cp:lastModifiedBy>
  <cp:revision>66</cp:revision>
  <dcterms:created xsi:type="dcterms:W3CDTF">2016-04-13T09:50:12Z</dcterms:created>
  <dcterms:modified xsi:type="dcterms:W3CDTF">2016-04-19T02:58:06Z</dcterms:modified>
</cp:coreProperties>
</file>