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3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1028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44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1291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09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829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17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0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0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5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0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8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562C-0056-4D81-81C9-BF7AEC6DB312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EACFAAE-4491-4849-AE76-26EB079AE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0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Credit Card Fraud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Perfect accuracy, precision, recall, and F1-score in training and </a:t>
            </a:r>
            <a:r>
              <a:rPr lang="en-US" sz="1600" dirty="0" smtClean="0"/>
              <a:t>testing making it a </a:t>
            </a:r>
            <a:r>
              <a:rPr lang="en-US" sz="1600" dirty="0" err="1" smtClean="0"/>
              <a:t>overfitted</a:t>
            </a:r>
            <a:r>
              <a:rPr lang="en-US" sz="1600" dirty="0" smtClean="0"/>
              <a:t> model</a:t>
            </a:r>
          </a:p>
          <a:p>
            <a:r>
              <a:rPr lang="en-US" sz="1600" dirty="0"/>
              <a:t>The </a:t>
            </a:r>
            <a:r>
              <a:rPr lang="en-US" sz="1600" b="1" dirty="0" smtClean="0"/>
              <a:t>Random Forest with </a:t>
            </a:r>
            <a:r>
              <a:rPr lang="en-US" sz="1600" b="1" dirty="0"/>
              <a:t>SMOTE</a:t>
            </a:r>
            <a:r>
              <a:rPr lang="en-US" sz="1600" dirty="0"/>
              <a:t> Testing accuracy (0.9997) is very high. and High recall (0.8152), meaning it detects most fraud cases</a:t>
            </a:r>
            <a:r>
              <a:rPr lang="en-US" sz="1600" dirty="0" smtClean="0"/>
              <a:t>.</a:t>
            </a:r>
            <a:r>
              <a:rPr lang="en-US" sz="1600" b="1" dirty="0"/>
              <a:t> </a:t>
            </a:r>
            <a:r>
              <a:rPr lang="en-US" sz="1600" dirty="0"/>
              <a:t>Precision is slightly reduced (0.9868) but still good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Identical performance to SMOTE. ADASYN is expected to handle minority class distribution better, but here, it does not show significant improvement over SMOTE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Since base model is </a:t>
            </a:r>
            <a:r>
              <a:rPr lang="en-US" sz="1600" b="1" dirty="0" err="1" smtClean="0"/>
              <a:t>overfitted,SMOTE</a:t>
            </a:r>
            <a:r>
              <a:rPr lang="en-US" sz="1600" b="1" dirty="0" smtClean="0"/>
              <a:t> </a:t>
            </a:r>
            <a:r>
              <a:rPr lang="en-US" sz="1600" b="1" dirty="0"/>
              <a:t>and ADASYN show identical results</a:t>
            </a:r>
            <a:r>
              <a:rPr lang="en-US" sz="1600" dirty="0"/>
              <a:t>, so either method can be used.</a:t>
            </a:r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078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GBM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4738159"/>
              </p:ext>
            </p:extLst>
          </p:nvPr>
        </p:nvGraphicFramePr>
        <p:xfrm>
          <a:off x="2592925" y="2189571"/>
          <a:ext cx="5738946" cy="31226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6491"/>
                <a:gridCol w="956491"/>
                <a:gridCol w="956491"/>
                <a:gridCol w="956491"/>
                <a:gridCol w="956491"/>
                <a:gridCol w="956491"/>
              </a:tblGrid>
              <a:tr h="4804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Training 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Testing 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206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GBM (Base Model)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60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GBM + RandomizedCV + SMOTE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6081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GBM + RandomizedCV + ADASYN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0.9953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655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Base Model: </a:t>
            </a:r>
            <a:r>
              <a:rPr lang="en-US" sz="1600" dirty="0" smtClean="0"/>
              <a:t>Very </a:t>
            </a:r>
            <a:r>
              <a:rPr lang="en-US" sz="1600" dirty="0"/>
              <a:t>high accuracy but </a:t>
            </a:r>
            <a:r>
              <a:rPr lang="en-US" sz="1600" b="1" dirty="0"/>
              <a:t>low recall (0.32)</a:t>
            </a:r>
            <a:r>
              <a:rPr lang="en-US" sz="1600" dirty="0"/>
              <a:t> and </a:t>
            </a:r>
            <a:r>
              <a:rPr lang="en-US" sz="1600" b="1" dirty="0"/>
              <a:t>low F1-score (0.45)</a:t>
            </a:r>
            <a:r>
              <a:rPr lang="en-US" sz="1600" dirty="0"/>
              <a:t>, meaning it fails to detect many fraud cases. Overfitting </a:t>
            </a:r>
            <a:r>
              <a:rPr lang="en-US" sz="1600" dirty="0" smtClean="0"/>
              <a:t> because training </a:t>
            </a:r>
            <a:r>
              <a:rPr lang="en-US" sz="1600" dirty="0"/>
              <a:t>and testing accuracy are both </a:t>
            </a:r>
            <a:r>
              <a:rPr lang="en-US" sz="1600" dirty="0" smtClean="0"/>
              <a:t>1.</a:t>
            </a:r>
          </a:p>
          <a:p>
            <a:r>
              <a:rPr lang="en-US" sz="1600" b="1" dirty="0"/>
              <a:t>GBM + </a:t>
            </a:r>
            <a:r>
              <a:rPr lang="en-US" sz="1600" b="1" dirty="0" err="1"/>
              <a:t>RandomizedCV</a:t>
            </a:r>
            <a:r>
              <a:rPr lang="en-US" sz="1600" b="1" dirty="0"/>
              <a:t> + </a:t>
            </a:r>
            <a:r>
              <a:rPr lang="en-US" sz="1600" b="1" dirty="0" smtClean="0"/>
              <a:t>SMOTE</a:t>
            </a:r>
            <a:r>
              <a:rPr lang="en-US" sz="1600" dirty="0" smtClean="0"/>
              <a:t>: </a:t>
            </a:r>
            <a:r>
              <a:rPr lang="en-US" sz="1400" b="1" dirty="0" smtClean="0"/>
              <a:t>Best </a:t>
            </a:r>
            <a:r>
              <a:rPr lang="en-US" sz="1400" b="1" dirty="0"/>
              <a:t>overall recall (0.9990)</a:t>
            </a:r>
            <a:r>
              <a:rPr lang="en-US" sz="1400" dirty="0"/>
              <a:t>, meaning it detects almost all fraudulent cases</a:t>
            </a:r>
            <a:r>
              <a:rPr lang="en-US" sz="1400" dirty="0" smtClean="0"/>
              <a:t>. </a:t>
            </a:r>
            <a:r>
              <a:rPr lang="en-US" sz="1400" b="1" dirty="0"/>
              <a:t>Highest F1-score (0.9990)</a:t>
            </a:r>
            <a:r>
              <a:rPr lang="en-US" sz="1400" dirty="0"/>
              <a:t>, indicating a great balance between precision and recall Slightly lower testing accuracy (0.9990) but still excellent</a:t>
            </a:r>
            <a:r>
              <a:rPr lang="en-US" sz="1400" dirty="0" smtClean="0"/>
              <a:t>.</a:t>
            </a:r>
          </a:p>
          <a:p>
            <a:r>
              <a:rPr lang="en-US" sz="1600" b="1" dirty="0"/>
              <a:t>GBM + </a:t>
            </a:r>
            <a:r>
              <a:rPr lang="en-US" sz="1600" b="1" dirty="0" err="1"/>
              <a:t>RandomizedCV</a:t>
            </a:r>
            <a:r>
              <a:rPr lang="en-US" sz="1600" b="1" dirty="0"/>
              <a:t> + </a:t>
            </a:r>
            <a:r>
              <a:rPr lang="en-US" sz="1600" b="1" dirty="0" smtClean="0"/>
              <a:t>ADASYN</a:t>
            </a:r>
            <a:r>
              <a:rPr lang="en-US" sz="1600" dirty="0" smtClean="0"/>
              <a:t>: </a:t>
            </a:r>
            <a:r>
              <a:rPr lang="en-US" sz="1400" dirty="0" smtClean="0"/>
              <a:t>Good Recall, Precision and F1 score but less than SMOTE</a:t>
            </a:r>
          </a:p>
          <a:p>
            <a:r>
              <a:rPr lang="en-US" sz="1400" dirty="0" smtClean="0"/>
              <a:t>The base model has poor recall and is </a:t>
            </a:r>
            <a:r>
              <a:rPr lang="en-US" sz="1400" dirty="0" err="1" smtClean="0"/>
              <a:t>overfitted</a:t>
            </a:r>
            <a:endParaRPr lang="en-US" sz="1400" dirty="0" smtClean="0"/>
          </a:p>
          <a:p>
            <a:r>
              <a:rPr lang="en-US" sz="1400" b="1" dirty="0"/>
              <a:t>GBM + </a:t>
            </a:r>
            <a:r>
              <a:rPr lang="en-US" sz="1400" b="1" dirty="0" err="1"/>
              <a:t>RandomizedCV</a:t>
            </a:r>
            <a:r>
              <a:rPr lang="en-US" sz="1400" b="1" dirty="0"/>
              <a:t> + </a:t>
            </a:r>
            <a:r>
              <a:rPr lang="en-US" sz="1400" b="1" dirty="0" smtClean="0"/>
              <a:t>SMOTE </a:t>
            </a:r>
            <a:r>
              <a:rPr lang="en-US" sz="1400" dirty="0" smtClean="0"/>
              <a:t>gives better result followed by </a:t>
            </a:r>
            <a:r>
              <a:rPr lang="en-US" sz="1400" b="1" dirty="0"/>
              <a:t>GBM + </a:t>
            </a:r>
            <a:r>
              <a:rPr lang="en-US" sz="1400" b="1" dirty="0" err="1"/>
              <a:t>RandomizedCV</a:t>
            </a:r>
            <a:r>
              <a:rPr lang="en-US" sz="1400" b="1" dirty="0"/>
              <a:t> + ADASYN</a:t>
            </a:r>
            <a:endParaRPr lang="en-US" sz="1400" dirty="0" smtClean="0"/>
          </a:p>
          <a:p>
            <a:endParaRPr lang="en-US" sz="14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3722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XGBOOST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270418"/>
              </p:ext>
            </p:extLst>
          </p:nvPr>
        </p:nvGraphicFramePr>
        <p:xfrm>
          <a:off x="2690948" y="2015399"/>
          <a:ext cx="5005200" cy="2861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4200"/>
                <a:gridCol w="834200"/>
                <a:gridCol w="834200"/>
                <a:gridCol w="834200"/>
                <a:gridCol w="834200"/>
                <a:gridCol w="834200"/>
              </a:tblGrid>
              <a:tr h="48396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Training 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Testing 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5486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XGBoost (Base Model)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XGBoost + RandomizedCV + SMOTE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XGBoost + RandomizedCV + ADASYN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0.9965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28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err="1"/>
              <a:t>XGBoost</a:t>
            </a:r>
            <a:r>
              <a:rPr lang="en-US" sz="1600" b="1" dirty="0"/>
              <a:t> (Base Model)</a:t>
            </a:r>
            <a:r>
              <a:rPr lang="en-US" sz="1600" dirty="0"/>
              <a:t> performs well with </a:t>
            </a:r>
            <a:r>
              <a:rPr lang="en-US" sz="1600" b="1" dirty="0"/>
              <a:t>high precision (0.97) and F1-score </a:t>
            </a:r>
            <a:r>
              <a:rPr lang="en-US" sz="1600" b="1" dirty="0" smtClean="0"/>
              <a:t>(</a:t>
            </a:r>
            <a:r>
              <a:rPr lang="en-US" sz="1600" b="1" dirty="0"/>
              <a:t>0.90)</a:t>
            </a:r>
            <a:r>
              <a:rPr lang="en-US" sz="1600" dirty="0"/>
              <a:t> but has a lower recall (0.84), indicating it may miss some fraudulent cases</a:t>
            </a:r>
            <a:r>
              <a:rPr lang="en-US" sz="1600" dirty="0" smtClean="0"/>
              <a:t>.</a:t>
            </a:r>
          </a:p>
          <a:p>
            <a:r>
              <a:rPr lang="en-US" sz="1600" b="1" dirty="0" err="1"/>
              <a:t>XGBoost</a:t>
            </a:r>
            <a:r>
              <a:rPr lang="en-US" sz="1600" b="1" dirty="0"/>
              <a:t> + </a:t>
            </a:r>
            <a:r>
              <a:rPr lang="en-US" sz="1600" b="1" dirty="0" err="1"/>
              <a:t>RandomizedCV</a:t>
            </a:r>
            <a:r>
              <a:rPr lang="en-US" sz="1600" b="1" dirty="0"/>
              <a:t> + SMOTE</a:t>
            </a:r>
            <a:r>
              <a:rPr lang="en-US" sz="1600" dirty="0"/>
              <a:t> achieves the </a:t>
            </a:r>
            <a:r>
              <a:rPr lang="en-US" sz="1600" b="1" dirty="0"/>
              <a:t>best overall performance</a:t>
            </a:r>
            <a:r>
              <a:rPr lang="en-US" sz="1600" dirty="0"/>
              <a:t> with </a:t>
            </a:r>
            <a:r>
              <a:rPr lang="en-US" sz="1600" b="1" dirty="0"/>
              <a:t>high recall (0.9992)</a:t>
            </a:r>
            <a:r>
              <a:rPr lang="en-US" sz="1600" dirty="0"/>
              <a:t> and </a:t>
            </a:r>
            <a:r>
              <a:rPr lang="en-US" sz="1600" b="1" dirty="0"/>
              <a:t>F1-score (0.9992)</a:t>
            </a:r>
            <a:r>
              <a:rPr lang="en-US" sz="1600" dirty="0"/>
              <a:t>, ensuring it detects almost all fraudulent cases while maintaining strong precision</a:t>
            </a:r>
            <a:r>
              <a:rPr lang="en-US" sz="1600" dirty="0" smtClean="0"/>
              <a:t>.</a:t>
            </a:r>
          </a:p>
          <a:p>
            <a:r>
              <a:rPr lang="en-US" sz="1600" b="1" dirty="0" err="1"/>
              <a:t>XGBoost</a:t>
            </a:r>
            <a:r>
              <a:rPr lang="en-US" sz="1600" b="1" dirty="0"/>
              <a:t> + </a:t>
            </a:r>
            <a:r>
              <a:rPr lang="en-US" sz="1600" b="1" dirty="0" err="1"/>
              <a:t>RandomizedCV</a:t>
            </a:r>
            <a:r>
              <a:rPr lang="en-US" sz="1600" b="1" dirty="0"/>
              <a:t> + ADASYN</a:t>
            </a:r>
            <a:r>
              <a:rPr lang="en-US" sz="1600" dirty="0"/>
              <a:t> also performs well but has </a:t>
            </a:r>
            <a:r>
              <a:rPr lang="en-US" sz="1600" b="1" dirty="0"/>
              <a:t>slightly lower recall (0.9952) and F1-score (0.9965) than SMOTE</a:t>
            </a:r>
            <a:r>
              <a:rPr lang="en-US" sz="1600" dirty="0"/>
              <a:t>, making it slightly less effective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Base Model might be overfitting</a:t>
            </a:r>
            <a:r>
              <a:rPr lang="en-US" sz="1600" dirty="0"/>
              <a:t>, as it has perfect training accuracy but lower recall on test data</a:t>
            </a:r>
            <a:r>
              <a:rPr lang="en-US" sz="1600" dirty="0" smtClean="0"/>
              <a:t>.</a:t>
            </a:r>
          </a:p>
          <a:p>
            <a:r>
              <a:rPr lang="en-US" sz="1600" b="1" dirty="0" err="1"/>
              <a:t>XGBoost</a:t>
            </a:r>
            <a:r>
              <a:rPr lang="en-US" sz="1600" b="1" dirty="0"/>
              <a:t> + </a:t>
            </a:r>
            <a:r>
              <a:rPr lang="en-US" sz="1600" b="1" dirty="0" err="1"/>
              <a:t>RandomizedCV</a:t>
            </a:r>
            <a:r>
              <a:rPr lang="en-US" sz="1600" b="1" dirty="0"/>
              <a:t> + SMOTE is the best model</a:t>
            </a:r>
            <a:r>
              <a:rPr lang="en-US" sz="1600" dirty="0"/>
              <a:t> as it balances </a:t>
            </a:r>
            <a:r>
              <a:rPr lang="en-US" sz="1600" b="1" dirty="0"/>
              <a:t>high recall and precision</a:t>
            </a:r>
            <a:r>
              <a:rPr lang="en-US" sz="1600" dirty="0"/>
              <a:t>, ensuring both fraud detection and minimal false positives. </a:t>
            </a: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2431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5 Best Performing Models: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+ </a:t>
            </a:r>
            <a:r>
              <a:rPr lang="en-US" dirty="0" err="1"/>
              <a:t>RandomizedCV</a:t>
            </a:r>
            <a:r>
              <a:rPr lang="en-US" dirty="0"/>
              <a:t> + </a:t>
            </a:r>
            <a:r>
              <a:rPr lang="en-US" dirty="0" smtClean="0"/>
              <a:t>SMOTE</a:t>
            </a:r>
          </a:p>
          <a:p>
            <a:r>
              <a:rPr lang="en-US" dirty="0"/>
              <a:t>GBM + </a:t>
            </a:r>
            <a:r>
              <a:rPr lang="en-US" dirty="0" err="1"/>
              <a:t>RandomizedCV</a:t>
            </a:r>
            <a:r>
              <a:rPr lang="en-US" dirty="0"/>
              <a:t> + </a:t>
            </a:r>
            <a:r>
              <a:rPr lang="en-US" dirty="0" smtClean="0"/>
              <a:t>SMOTE</a:t>
            </a:r>
          </a:p>
          <a:p>
            <a:r>
              <a:rPr lang="en-US" dirty="0" err="1"/>
              <a:t>XGBoost</a:t>
            </a:r>
            <a:r>
              <a:rPr lang="en-US" dirty="0"/>
              <a:t> + </a:t>
            </a:r>
            <a:r>
              <a:rPr lang="en-US" dirty="0" err="1"/>
              <a:t>RandomizedCV</a:t>
            </a:r>
            <a:r>
              <a:rPr lang="en-US" dirty="0"/>
              <a:t> + </a:t>
            </a:r>
            <a:r>
              <a:rPr lang="en-US" dirty="0" smtClean="0"/>
              <a:t>ADASYN</a:t>
            </a:r>
          </a:p>
          <a:p>
            <a:r>
              <a:rPr lang="en-US" dirty="0"/>
              <a:t>GBM + </a:t>
            </a:r>
            <a:r>
              <a:rPr lang="en-US" dirty="0" err="1"/>
              <a:t>RandomizedCV</a:t>
            </a:r>
            <a:r>
              <a:rPr lang="en-US" dirty="0"/>
              <a:t> + </a:t>
            </a:r>
            <a:r>
              <a:rPr lang="en-US" dirty="0" smtClean="0"/>
              <a:t>ADASYN</a:t>
            </a:r>
          </a:p>
          <a:p>
            <a:r>
              <a:rPr lang="en-US" dirty="0"/>
              <a:t>Random Forest + </a:t>
            </a:r>
            <a:r>
              <a:rPr lang="en-US" dirty="0" err="1"/>
              <a:t>RandomizedCV</a:t>
            </a:r>
            <a:r>
              <a:rPr lang="en-US" dirty="0"/>
              <a:t> + SMOTE / ADASYN</a:t>
            </a:r>
          </a:p>
        </p:txBody>
      </p:sp>
    </p:spTree>
    <p:extLst>
      <p:ext uri="{BB962C8B-B14F-4D97-AF65-F5344CB8AC3E}">
        <p14:creationId xmlns:p14="http://schemas.microsoft.com/office/powerpoint/2010/main" val="2710086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8527" y="2698595"/>
            <a:ext cx="73598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	  </a:t>
            </a:r>
            <a:r>
              <a:rPr lang="en-US" sz="4000" b="1" dirty="0" smtClean="0">
                <a:solidFill>
                  <a:srgbClr val="FF0000"/>
                </a:solidFill>
              </a:rPr>
              <a:t>THANK YOU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0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 machine learning model that involves </a:t>
            </a:r>
            <a:r>
              <a:rPr lang="en-US" dirty="0" smtClean="0"/>
              <a:t>analyzing historical data</a:t>
            </a:r>
            <a:r>
              <a:rPr lang="en-US" dirty="0"/>
              <a:t> </a:t>
            </a:r>
            <a:r>
              <a:rPr lang="en-US" dirty="0" smtClean="0"/>
              <a:t>to predict credit card fraud has happened or not using different machine learning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6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dataset consists of 2,84,807 rows and 31 columns</a:t>
            </a:r>
          </a:p>
          <a:p>
            <a:r>
              <a:rPr lang="en-US" dirty="0" smtClean="0"/>
              <a:t>All the columns are standardized except target variable column</a:t>
            </a:r>
          </a:p>
          <a:p>
            <a:r>
              <a:rPr lang="en-US" dirty="0" smtClean="0"/>
              <a:t>The target variable column name is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Data </a:t>
            </a:r>
            <a:r>
              <a:rPr lang="en-US" dirty="0" smtClean="0"/>
              <a:t>cleaning and data preprocessing </a:t>
            </a:r>
            <a:r>
              <a:rPr lang="en-US" dirty="0" smtClean="0"/>
              <a:t>performed.</a:t>
            </a:r>
          </a:p>
          <a:p>
            <a:pPr lvl="1"/>
            <a:r>
              <a:rPr lang="en-US" dirty="0" smtClean="0"/>
              <a:t>Applied various machine learning </a:t>
            </a:r>
            <a:r>
              <a:rPr lang="en-US" dirty="0" err="1" smtClean="0"/>
              <a:t>alogrithms</a:t>
            </a:r>
            <a:r>
              <a:rPr lang="en-US" dirty="0" smtClean="0"/>
              <a:t> like</a:t>
            </a:r>
          </a:p>
          <a:p>
            <a:pPr lvl="2"/>
            <a:r>
              <a:rPr lang="en-US" dirty="0" smtClean="0"/>
              <a:t>Logistic </a:t>
            </a:r>
            <a:r>
              <a:rPr lang="en-US" dirty="0"/>
              <a:t>Regression </a:t>
            </a:r>
            <a:r>
              <a:rPr lang="en-US" dirty="0" smtClean="0"/>
              <a:t>algorithm</a:t>
            </a:r>
          </a:p>
          <a:p>
            <a:pPr lvl="2"/>
            <a:r>
              <a:rPr lang="en-US" dirty="0" smtClean="0"/>
              <a:t>Decision Trees</a:t>
            </a:r>
          </a:p>
          <a:p>
            <a:pPr lvl="2"/>
            <a:r>
              <a:rPr lang="en-US" dirty="0" smtClean="0"/>
              <a:t>Random Forest</a:t>
            </a:r>
          </a:p>
          <a:p>
            <a:pPr lvl="2"/>
            <a:r>
              <a:rPr lang="en-US" dirty="0" smtClean="0"/>
              <a:t>GBM</a:t>
            </a:r>
          </a:p>
          <a:p>
            <a:pPr lvl="2"/>
            <a:r>
              <a:rPr lang="en-US" dirty="0" err="1" smtClean="0"/>
              <a:t>XGBoost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to </a:t>
            </a:r>
            <a:r>
              <a:rPr lang="en-US" dirty="0" smtClean="0"/>
              <a:t>predict the user class.</a:t>
            </a:r>
          </a:p>
          <a:p>
            <a:pPr lvl="1"/>
            <a:r>
              <a:rPr lang="en-US" dirty="0" smtClean="0"/>
              <a:t>The dataset was highly imbalanced ,so SMOTE and ADASYN techniques are obtained.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3099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2649625"/>
              </p:ext>
            </p:extLst>
          </p:nvPr>
        </p:nvGraphicFramePr>
        <p:xfrm>
          <a:off x="2934792" y="2224404"/>
          <a:ext cx="5810294" cy="27656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0042"/>
                <a:gridCol w="830042"/>
                <a:gridCol w="830042"/>
                <a:gridCol w="830042"/>
                <a:gridCol w="830042"/>
                <a:gridCol w="830042"/>
                <a:gridCol w="830042"/>
              </a:tblGrid>
              <a:tr h="5028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Model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Training 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Testing 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AUC-ROC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54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Logistic Regression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0.8566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0.5801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0.6917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0.9788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54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SMOTE + Logistic Reg.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0.9725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0.9727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0.9768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542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ADASYN + Logistic Reg.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0.9105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0.9116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0.9729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538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Logistic Regression</a:t>
            </a:r>
            <a:r>
              <a:rPr lang="en-US" sz="1600" dirty="0"/>
              <a:t> has the best balance between </a:t>
            </a:r>
            <a:r>
              <a:rPr lang="en-US" sz="1600" b="1" dirty="0"/>
              <a:t>precision and recall</a:t>
            </a:r>
            <a:r>
              <a:rPr lang="en-US" sz="1600" dirty="0"/>
              <a:t>, making it the most practical</a:t>
            </a:r>
            <a:endParaRPr lang="en-US" sz="1600" dirty="0" smtClean="0"/>
          </a:p>
          <a:p>
            <a:r>
              <a:rPr lang="en-US" sz="1600" b="1" dirty="0"/>
              <a:t>SMOTE</a:t>
            </a:r>
            <a:r>
              <a:rPr lang="en-US" sz="1600" dirty="0"/>
              <a:t> improves recall (0.90) but significantly lowers precision (0.05), leading to more </a:t>
            </a:r>
            <a:r>
              <a:rPr lang="en-US" sz="1600" dirty="0" smtClean="0"/>
              <a:t>false.</a:t>
            </a:r>
          </a:p>
          <a:p>
            <a:r>
              <a:rPr lang="en-US" sz="1600" b="1" dirty="0"/>
              <a:t>ADASYN</a:t>
            </a:r>
            <a:r>
              <a:rPr lang="en-US" sz="1600" dirty="0"/>
              <a:t> further increases recall (0.95) but </a:t>
            </a:r>
            <a:r>
              <a:rPr lang="en-US" sz="1600" b="1" dirty="0"/>
              <a:t>drastically reduces precision (0.02)</a:t>
            </a:r>
            <a:r>
              <a:rPr lang="en-US" sz="1600" dirty="0"/>
              <a:t>, making it ineffective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Logistic Regression is better performing model and ADASYN is giving least performance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9414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Tree </a:t>
            </a:r>
            <a:r>
              <a:rPr lang="en-US" dirty="0"/>
              <a:t>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579799"/>
              </p:ext>
            </p:extLst>
          </p:nvPr>
        </p:nvGraphicFramePr>
        <p:xfrm>
          <a:off x="2481945" y="1984918"/>
          <a:ext cx="5913117" cy="2909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731"/>
                <a:gridCol w="844731"/>
                <a:gridCol w="844731"/>
                <a:gridCol w="844731"/>
                <a:gridCol w="844731"/>
                <a:gridCol w="844731"/>
                <a:gridCol w="844731"/>
              </a:tblGrid>
              <a:tr h="63492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Training 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Testing Accuracy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Recall (Class 1)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AUC-ROC Score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0974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Decision Tree (Base Model)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0.78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 smtClean="0">
                          <a:effectLst/>
                        </a:rPr>
                        <a:t>0.89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6823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Decision Tree + SMOTE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0.85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0.47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0.9229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6823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Decision Tree + ADASYN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0.9624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0.86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0.931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10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</a:t>
            </a:r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base Decision Tree model</a:t>
            </a:r>
            <a:r>
              <a:rPr lang="en-US" sz="1600" dirty="0"/>
              <a:t> has perfect training accuracy (overfitting), good precision (77%), and balanced recall (78%). However, this may indicate a bias towards the majority </a:t>
            </a:r>
            <a:r>
              <a:rPr lang="en-US" sz="1600" dirty="0" smtClean="0"/>
              <a:t>class.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Decision Tree with SMOTE</a:t>
            </a:r>
            <a:r>
              <a:rPr lang="en-US" sz="1600" dirty="0"/>
              <a:t> improves recall significantly (85%) but has low precision (33%), meaning it captures more true positives but also misclassifies many false positives</a:t>
            </a:r>
            <a:r>
              <a:rPr lang="en-US" sz="1600" dirty="0" smtClean="0"/>
              <a:t>.</a:t>
            </a:r>
          </a:p>
          <a:p>
            <a:r>
              <a:rPr lang="en-US" sz="1600" dirty="0"/>
              <a:t>The </a:t>
            </a:r>
            <a:r>
              <a:rPr lang="en-US" sz="1600" b="1" dirty="0"/>
              <a:t>Decision Tree with ADASYN</a:t>
            </a:r>
            <a:r>
              <a:rPr lang="en-US" sz="1600" dirty="0"/>
              <a:t> achieves the highest recall (86%) but at the cost of very low precision (4%) and F1-score (7%), making it unreliable for real-world application</a:t>
            </a:r>
            <a:r>
              <a:rPr lang="en-US" sz="1600" dirty="0" smtClean="0"/>
              <a:t>.</a:t>
            </a:r>
          </a:p>
          <a:p>
            <a:r>
              <a:rPr lang="en-US" sz="1600" b="1" dirty="0"/>
              <a:t>S</a:t>
            </a:r>
            <a:r>
              <a:rPr lang="en-US" sz="1600" b="1" dirty="0" smtClean="0"/>
              <a:t>MOTE-based </a:t>
            </a:r>
            <a:r>
              <a:rPr lang="en-US" sz="1600" b="1" dirty="0"/>
              <a:t>Decision Tree</a:t>
            </a:r>
            <a:r>
              <a:rPr lang="en-US" sz="1600" dirty="0"/>
              <a:t> performs better overall, as it provides a good balance between recall and precision, making it more useful in fraud detection or similar imbalanced scenarios.</a:t>
            </a:r>
            <a:endParaRPr lang="en-US" sz="1600" dirty="0" smtClean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139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 Model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216652"/>
              </p:ext>
            </p:extLst>
          </p:nvPr>
        </p:nvGraphicFramePr>
        <p:xfrm>
          <a:off x="2592925" y="2045879"/>
          <a:ext cx="5758044" cy="2926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129"/>
                <a:gridCol w="818219"/>
                <a:gridCol w="959674"/>
                <a:gridCol w="959674"/>
                <a:gridCol w="959674"/>
                <a:gridCol w="959674"/>
              </a:tblGrid>
              <a:tr h="3657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Training 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Testing Accuracy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Precision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Recall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F1-Score (Class 1)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7315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Random Forest (Base Model)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Random Forest + RandomizedCV + SMOTE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0.8152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0.8929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  <a:tr h="9144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Random Forest + RandomizedCV + ADASYN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0.9997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0.9868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>
                          <a:effectLst/>
                        </a:rPr>
                        <a:t>0.8152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100" u="none" strike="noStrike" dirty="0">
                          <a:effectLst/>
                        </a:rPr>
                        <a:t>0.8929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574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534</TotalTime>
  <Words>979</Words>
  <Application>Microsoft Office PowerPoint</Application>
  <PresentationFormat>Widescreen</PresentationFormat>
  <Paragraphs>184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Wingdings 3</vt:lpstr>
      <vt:lpstr>Wisp</vt:lpstr>
      <vt:lpstr>Credit Card Fraud Detection</vt:lpstr>
      <vt:lpstr>Introduction</vt:lpstr>
      <vt:lpstr>Dataset Overview</vt:lpstr>
      <vt:lpstr>Key points implemented</vt:lpstr>
      <vt:lpstr>Logistic Regression Model</vt:lpstr>
      <vt:lpstr>Result Interpretation</vt:lpstr>
      <vt:lpstr>Decision Tree Model</vt:lpstr>
      <vt:lpstr>Result Interpretation</vt:lpstr>
      <vt:lpstr>Random Forest Model</vt:lpstr>
      <vt:lpstr>Result Interpretation</vt:lpstr>
      <vt:lpstr>GBM</vt:lpstr>
      <vt:lpstr>Result Interpretation</vt:lpstr>
      <vt:lpstr>XGBOOST</vt:lpstr>
      <vt:lpstr>Result Interpretation</vt:lpstr>
      <vt:lpstr>Top 5 Best Performing Models: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Microsoft account</dc:creator>
  <cp:lastModifiedBy>Microsoft account</cp:lastModifiedBy>
  <cp:revision>11</cp:revision>
  <dcterms:created xsi:type="dcterms:W3CDTF">2025-03-30T05:31:46Z</dcterms:created>
  <dcterms:modified xsi:type="dcterms:W3CDTF">2025-03-30T14:25:53Z</dcterms:modified>
</cp:coreProperties>
</file>