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0263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56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682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63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1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582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0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6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35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5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7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38BD7-89C7-424F-8262-D55BEFDD72B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04A765-41BC-4500-AD14-DDC6F11B7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Tourism Experience Analytics: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2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258" y="1558833"/>
            <a:ext cx="9239794" cy="485938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machine learning model that </a:t>
            </a:r>
            <a:r>
              <a:rPr lang="en-US" dirty="0" smtClean="0"/>
              <a:t>involves analyzing user preference and travel patterns based </a:t>
            </a:r>
            <a:r>
              <a:rPr lang="en-US" dirty="0"/>
              <a:t>on historical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consist of 52000 rows</a:t>
            </a:r>
          </a:p>
          <a:p>
            <a:r>
              <a:rPr lang="en-US" dirty="0" smtClean="0"/>
              <a:t>The dataset is obtained by joining various tables such as transaction, item, user, city, region etc..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9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Predicting the Rating</a:t>
            </a:r>
          </a:p>
          <a:p>
            <a:pPr lvl="1"/>
            <a:r>
              <a:rPr lang="en-US" dirty="0" smtClean="0"/>
              <a:t>Data cleaning and data preprocessing performed.</a:t>
            </a:r>
          </a:p>
          <a:p>
            <a:pPr lvl="1"/>
            <a:r>
              <a:rPr lang="en-US" dirty="0" smtClean="0"/>
              <a:t>Did EDA of data and visualization</a:t>
            </a:r>
          </a:p>
          <a:p>
            <a:pPr lvl="1"/>
            <a:r>
              <a:rPr lang="en-US" dirty="0" smtClean="0"/>
              <a:t>Applied </a:t>
            </a:r>
            <a:r>
              <a:rPr lang="en-US" dirty="0" err="1" smtClean="0"/>
              <a:t>RandomForest</a:t>
            </a:r>
            <a:r>
              <a:rPr lang="en-US" dirty="0" smtClean="0"/>
              <a:t> </a:t>
            </a:r>
            <a:r>
              <a:rPr lang="en-US" dirty="0" err="1" smtClean="0"/>
              <a:t>Regressor</a:t>
            </a:r>
            <a:r>
              <a:rPr lang="en-US" dirty="0" smtClean="0"/>
              <a:t> algorithm to calculate user rating</a:t>
            </a:r>
          </a:p>
          <a:p>
            <a:pPr lvl="1"/>
            <a:r>
              <a:rPr lang="en-US" dirty="0" smtClean="0"/>
              <a:t>Performed encoding and standardization of data</a:t>
            </a:r>
          </a:p>
          <a:p>
            <a:pPr lvl="1"/>
            <a:r>
              <a:rPr lang="en-US" dirty="0" err="1" smtClean="0"/>
              <a:t>Evaluvation</a:t>
            </a:r>
            <a:r>
              <a:rPr lang="en-US" dirty="0" smtClean="0"/>
              <a:t> Metrics values</a:t>
            </a:r>
          </a:p>
          <a:p>
            <a:pPr lvl="3"/>
            <a:r>
              <a:rPr lang="en-US" dirty="0"/>
              <a:t>Training RMSE: 0.6859</a:t>
            </a:r>
          </a:p>
          <a:p>
            <a:pPr lvl="3"/>
            <a:r>
              <a:rPr lang="en-US" dirty="0"/>
              <a:t>Testing RMSE: 0.6998</a:t>
            </a:r>
          </a:p>
          <a:p>
            <a:pPr lvl="3"/>
            <a:r>
              <a:rPr lang="en-US" dirty="0"/>
              <a:t>Training R² Score: 0.1115</a:t>
            </a:r>
          </a:p>
          <a:p>
            <a:pPr lvl="3"/>
            <a:r>
              <a:rPr lang="en-US" dirty="0"/>
              <a:t>Testing R² Score: 0.0814</a:t>
            </a:r>
          </a:p>
        </p:txBody>
      </p:sp>
    </p:spTree>
    <p:extLst>
      <p:ext uri="{BB962C8B-B14F-4D97-AF65-F5344CB8AC3E}">
        <p14:creationId xmlns:p14="http://schemas.microsoft.com/office/powerpoint/2010/main" val="241536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Rating Prediction -</a:t>
            </a:r>
            <a:r>
              <a:rPr lang="en-US" dirty="0"/>
              <a:t>I</a:t>
            </a:r>
            <a:r>
              <a:rPr lang="en-US" dirty="0" smtClean="0"/>
              <a:t>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From the data it is inferred that R2 value is 0.08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current regression model has limited predictive power, it is not necessarily a </a:t>
            </a:r>
            <a:r>
              <a:rPr lang="en-US" sz="1600" dirty="0" smtClean="0"/>
              <a:t>failure.</a:t>
            </a:r>
          </a:p>
          <a:p>
            <a:r>
              <a:rPr lang="en-US" sz="1600" dirty="0" smtClean="0"/>
              <a:t> Low </a:t>
            </a:r>
            <a:r>
              <a:rPr lang="en-US" sz="1600" dirty="0"/>
              <a:t>R² values are common because user preferences are influenced by many unobservable factors while for recommendation system </a:t>
            </a:r>
            <a:endParaRPr lang="en-US" sz="1600" dirty="0" smtClean="0"/>
          </a:p>
          <a:p>
            <a:r>
              <a:rPr lang="en-US" sz="1600" dirty="0" smtClean="0"/>
              <a:t>RMSE value </a:t>
            </a:r>
            <a:r>
              <a:rPr lang="en-US" sz="1600" dirty="0"/>
              <a:t>is </a:t>
            </a:r>
            <a:r>
              <a:rPr lang="en-US" sz="1600" dirty="0" smtClean="0"/>
              <a:t>0.694. User </a:t>
            </a:r>
            <a:r>
              <a:rPr lang="en-US" sz="1600" dirty="0"/>
              <a:t>ratings are subjective and influenced by personal preferences, making perfect predictions unrealistic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In </a:t>
            </a:r>
            <a:r>
              <a:rPr lang="en-US" sz="1600" dirty="0"/>
              <a:t>real-world recommendation systems, RMSE values in the range of 0.6 to 1.0 on a 1-5 scale are common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RMSE </a:t>
            </a:r>
            <a:r>
              <a:rPr lang="en-US" sz="1600" dirty="0"/>
              <a:t>closer to 0.5 would lead to better recommendations and a more reliable system.</a:t>
            </a:r>
          </a:p>
        </p:txBody>
      </p:sp>
    </p:spTree>
    <p:extLst>
      <p:ext uri="{BB962C8B-B14F-4D97-AF65-F5344CB8AC3E}">
        <p14:creationId xmlns:p14="http://schemas.microsoft.com/office/powerpoint/2010/main" val="36511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 Mode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the </a:t>
            </a:r>
            <a:r>
              <a:rPr lang="en-US" dirty="0" smtClean="0"/>
              <a:t>Visit Mode</a:t>
            </a:r>
            <a:endParaRPr lang="en-US" dirty="0"/>
          </a:p>
          <a:p>
            <a:pPr lvl="1"/>
            <a:r>
              <a:rPr lang="en-US" dirty="0"/>
              <a:t>Data cleaning and data preprocessing </a:t>
            </a:r>
            <a:r>
              <a:rPr lang="en-US" dirty="0" smtClean="0"/>
              <a:t>performed</a:t>
            </a:r>
            <a:endParaRPr lang="en-US" dirty="0"/>
          </a:p>
          <a:p>
            <a:pPr lvl="1"/>
            <a:r>
              <a:rPr lang="en-US" dirty="0" smtClean="0"/>
              <a:t>Applied XGBOOST classifier algorithm </a:t>
            </a:r>
            <a:r>
              <a:rPr lang="en-US" dirty="0"/>
              <a:t>to calculate </a:t>
            </a:r>
            <a:r>
              <a:rPr lang="en-US" dirty="0" smtClean="0"/>
              <a:t>visit mode prediction</a:t>
            </a:r>
            <a:endParaRPr lang="en-US" dirty="0"/>
          </a:p>
          <a:p>
            <a:pPr lvl="1"/>
            <a:r>
              <a:rPr lang="en-US" dirty="0"/>
              <a:t>Performed encoding and standardization of </a:t>
            </a:r>
            <a:r>
              <a:rPr lang="en-US" dirty="0" smtClean="0"/>
              <a:t>data</a:t>
            </a:r>
          </a:p>
          <a:p>
            <a:pPr lvl="2"/>
            <a:r>
              <a:rPr lang="en-US" dirty="0"/>
              <a:t>Training Accuracy : 0.517</a:t>
            </a:r>
          </a:p>
          <a:p>
            <a:pPr lvl="2"/>
            <a:r>
              <a:rPr lang="en-US" dirty="0"/>
              <a:t>Testing Accuracy  : 0.480</a:t>
            </a:r>
          </a:p>
          <a:p>
            <a:pPr lvl="2"/>
            <a:r>
              <a:rPr lang="en-US" dirty="0"/>
              <a:t>Testing Precision : 0.462</a:t>
            </a:r>
          </a:p>
          <a:p>
            <a:pPr lvl="2"/>
            <a:r>
              <a:rPr lang="en-US" dirty="0"/>
              <a:t>Testing Recall    : 0.480</a:t>
            </a:r>
          </a:p>
          <a:p>
            <a:pPr lvl="2"/>
            <a:r>
              <a:rPr lang="en-US" dirty="0"/>
              <a:t>Testing F1 Score  : 0.423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660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Visit </a:t>
            </a:r>
            <a:r>
              <a:rPr lang="en-US" dirty="0"/>
              <a:t>Mode </a:t>
            </a:r>
            <a:r>
              <a:rPr lang="en-US" dirty="0" smtClean="0"/>
              <a:t>Prediction-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The </a:t>
            </a:r>
            <a:r>
              <a:rPr lang="en-US" sz="1600" dirty="0"/>
              <a:t>training accuracy (51.9%) and testing accuracy (48.2%) are close to each other, indicating the model is not overfitting to the training data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This </a:t>
            </a:r>
            <a:r>
              <a:rPr lang="en-US" sz="1600" dirty="0"/>
              <a:t>suggests the model is learning patterns that generalize well to new </a:t>
            </a:r>
            <a:r>
              <a:rPr lang="en-US" sz="1600" dirty="0" smtClean="0"/>
              <a:t>data</a:t>
            </a:r>
          </a:p>
          <a:p>
            <a:r>
              <a:rPr lang="en-US" sz="1600" dirty="0" smtClean="0"/>
              <a:t>.</a:t>
            </a:r>
            <a:r>
              <a:rPr lang="en-US" sz="1600" dirty="0"/>
              <a:t>A testing accuracy of 48.2% is reasonable, </a:t>
            </a:r>
            <a:r>
              <a:rPr lang="en-US" sz="1600" dirty="0" smtClean="0"/>
              <a:t>considering the  </a:t>
            </a:r>
            <a:r>
              <a:rPr lang="en-US" sz="1600" dirty="0"/>
              <a:t>user preferences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 </a:t>
            </a:r>
            <a:r>
              <a:rPr lang="en-US" sz="1600" dirty="0"/>
              <a:t>precision of 45.1% means that when the model predicts a visit mode, it is fairly reliable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A </a:t>
            </a:r>
            <a:r>
              <a:rPr lang="en-US" sz="1600" dirty="0"/>
              <a:t>recall of 48.2% shows the model is capturing nearly half of the actual visit modes, meaning it is retrieving a significant portion of the true cases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F1 score (42.4%) balances both, indicating a moderate but stable classification performance.'''</a:t>
            </a:r>
          </a:p>
        </p:txBody>
      </p:sp>
    </p:spTree>
    <p:extLst>
      <p:ext uri="{BB962C8B-B14F-4D97-AF65-F5344CB8AC3E}">
        <p14:creationId xmlns:p14="http://schemas.microsoft.com/office/powerpoint/2010/main" val="31626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Data cleaning and data preprocessing </a:t>
            </a:r>
            <a:r>
              <a:rPr lang="en-US" dirty="0" smtClean="0"/>
              <a:t>performed</a:t>
            </a:r>
          </a:p>
          <a:p>
            <a:pPr lvl="1"/>
            <a:r>
              <a:rPr lang="en-US" dirty="0"/>
              <a:t>Converted textual attraction details into a numerical format using TF-IDF</a:t>
            </a:r>
          </a:p>
          <a:p>
            <a:pPr lvl="1"/>
            <a:r>
              <a:rPr lang="en-US" dirty="0"/>
              <a:t>TF-IDF assigns importance to words based on frequency (common words are given lower importance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Used Nearest Neighbors (</a:t>
            </a:r>
            <a:r>
              <a:rPr lang="en-US" dirty="0" err="1"/>
              <a:t>n_neighbors</a:t>
            </a:r>
            <a:r>
              <a:rPr lang="en-US" dirty="0"/>
              <a:t>=20) to find similar attractions</a:t>
            </a:r>
          </a:p>
          <a:p>
            <a:pPr lvl="1"/>
            <a:r>
              <a:rPr lang="en-US" dirty="0"/>
              <a:t>Applied cosine similarity to measure attraction </a:t>
            </a:r>
            <a:r>
              <a:rPr lang="en-US" dirty="0" smtClean="0"/>
              <a:t>similarity</a:t>
            </a:r>
          </a:p>
          <a:p>
            <a:pPr lvl="1"/>
            <a:r>
              <a:rPr lang="en-US" dirty="0"/>
              <a:t>Computed nearest neighbors for each attraction</a:t>
            </a:r>
          </a:p>
          <a:p>
            <a:pPr lvl="1"/>
            <a:r>
              <a:rPr lang="en-US" dirty="0"/>
              <a:t>Converted cosine distances into similarity scores</a:t>
            </a:r>
          </a:p>
          <a:p>
            <a:pPr lvl="1"/>
            <a:r>
              <a:rPr lang="en-US" dirty="0"/>
              <a:t>Stored the results in a sparse matrix (efficient for large datasets)</a:t>
            </a:r>
          </a:p>
          <a:p>
            <a:pPr lvl="1"/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the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sparse similarity matrix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.npz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file for future use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50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Screenshot-1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909" y="1375955"/>
            <a:ext cx="9361713" cy="48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483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Unicode MS</vt:lpstr>
      <vt:lpstr>Arial</vt:lpstr>
      <vt:lpstr>Century Gothic</vt:lpstr>
      <vt:lpstr>Wingdings 3</vt:lpstr>
      <vt:lpstr>Wisp</vt:lpstr>
      <vt:lpstr>Tourism Experience Analytics: </vt:lpstr>
      <vt:lpstr>Introduction</vt:lpstr>
      <vt:lpstr>Dataset Overview</vt:lpstr>
      <vt:lpstr>Key points implemented</vt:lpstr>
      <vt:lpstr>Rating Prediction -Interpretation</vt:lpstr>
      <vt:lpstr>Visit Mode Prediction</vt:lpstr>
      <vt:lpstr>Visit Mode Prediction- Interpretation</vt:lpstr>
      <vt:lpstr>Content-Based Recommendation System</vt:lpstr>
      <vt:lpstr>Screenshot-1</vt:lpstr>
      <vt:lpstr>Screenshot-2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Experience Analytics:</dc:title>
  <dc:creator>Microsoft account</dc:creator>
  <cp:lastModifiedBy>Microsoft account</cp:lastModifiedBy>
  <cp:revision>4</cp:revision>
  <dcterms:created xsi:type="dcterms:W3CDTF">2025-03-16T16:51:13Z</dcterms:created>
  <dcterms:modified xsi:type="dcterms:W3CDTF">2025-03-16T17:08:28Z</dcterms:modified>
</cp:coreProperties>
</file>