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9" r:id="rId3"/>
    <p:sldId id="260" r:id="rId4"/>
    <p:sldId id="272" r:id="rId5"/>
    <p:sldId id="302" r:id="rId6"/>
    <p:sldId id="335" r:id="rId7"/>
    <p:sldId id="309" r:id="rId8"/>
    <p:sldId id="315" r:id="rId9"/>
    <p:sldId id="336" r:id="rId10"/>
    <p:sldId id="316" r:id="rId11"/>
    <p:sldId id="317" r:id="rId12"/>
    <p:sldId id="318" r:id="rId13"/>
    <p:sldId id="320" r:id="rId14"/>
    <p:sldId id="319" r:id="rId15"/>
    <p:sldId id="322" r:id="rId16"/>
    <p:sldId id="330" r:id="rId17"/>
    <p:sldId id="331" r:id="rId18"/>
    <p:sldId id="321" r:id="rId19"/>
    <p:sldId id="323" r:id="rId20"/>
    <p:sldId id="324" r:id="rId21"/>
    <p:sldId id="332" r:id="rId22"/>
    <p:sldId id="325" r:id="rId23"/>
    <p:sldId id="326" r:id="rId24"/>
    <p:sldId id="327" r:id="rId25"/>
    <p:sldId id="328" r:id="rId26"/>
    <p:sldId id="329" r:id="rId27"/>
    <p:sldId id="333" r:id="rId28"/>
    <p:sldId id="33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制作动画的基本步骤" id="{4C832947-2092-B242-8FF3-4D96B6007803}">
          <p14:sldIdLst>
            <p14:sldId id="272"/>
          </p14:sldIdLst>
        </p14:section>
        <p14:section name="02-驱动动画的方法" id="{A842C012-8CBD-4DEB-AA92-BB6C73B29210}">
          <p14:sldIdLst>
            <p14:sldId id="302"/>
            <p14:sldId id="335"/>
          </p14:sldIdLst>
        </p14:section>
        <p14:section name="03-速度和加速度" id="{D67B6D8B-F816-411F-AFD9-E57CB8852184}">
          <p14:sldIdLst>
            <p14:sldId id="309"/>
            <p14:sldId id="315"/>
            <p14:sldId id="336"/>
          </p14:sldIdLst>
        </p14:section>
        <p14:section name="04-弹性运动" id="{EE15375A-0B2C-4E83-BFA9-9779B890FEF9}">
          <p14:sldIdLst>
            <p14:sldId id="316"/>
          </p14:sldIdLst>
        </p14:section>
        <p14:section name="实例" id="{017C05D9-51EE-4064-A874-466726539481}">
          <p14:sldIdLst>
            <p14:sldId id="317"/>
            <p14:sldId id="318"/>
            <p14:sldId id="320"/>
            <p14:sldId id="319"/>
            <p14:sldId id="322"/>
            <p14:sldId id="330"/>
            <p14:sldId id="331"/>
            <p14:sldId id="321"/>
          </p14:sldIdLst>
        </p14:section>
        <p14:section name="05-补间动画" id="{E0E7B0E5-4BBD-43A2-A054-847C31AD6757}">
          <p14:sldIdLst>
            <p14:sldId id="323"/>
            <p14:sldId id="324"/>
            <p14:sldId id="332"/>
          </p14:sldIdLst>
        </p14:section>
        <p14:section name="06-用户交互" id="{1E00EAB9-A32C-44B7-84CD-1E36D4A77792}">
          <p14:sldIdLst>
            <p14:sldId id="325"/>
            <p14:sldId id="326"/>
            <p14:sldId id="327"/>
            <p14:sldId id="328"/>
            <p14:sldId id="329"/>
            <p14:sldId id="333"/>
          </p14:sldIdLst>
        </p14:section>
        <p14:section name="总结" id="{803D21C8-0FB9-43A3-A42C-A4D9925EBEDC}">
          <p14:sldIdLst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ED7D31"/>
    <a:srgbClr val="FAEBD7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18" autoAdjust="0"/>
    <p:restoredTop sz="96764" autoAdjust="0"/>
  </p:normalViewPr>
  <p:slideViewPr>
    <p:cSldViewPr snapToGrid="0">
      <p:cViewPr varScale="1">
        <p:scale>
          <a:sx n="123" d="100"/>
          <a:sy n="123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2020/3/27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4220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355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6582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5319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8037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0828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6341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4646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4321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232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8488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18007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9824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5849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08257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70085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6302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319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7071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2280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2766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529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4996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6460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weenjs/tween.js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hyperlink" Target="http://www.htmleaf.com/jQuery/Layout-Interface/201501271284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3js.org.cn/document/d3-color/#installin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动画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400"/>
              <a:t>当小球与水平的地面发生碰撞时，地面就会给小球一个反作用力，这个力的方向就是地面的</a:t>
            </a:r>
            <a:r>
              <a:rPr lang="zh-CN" altLang="en-US" sz="1400">
                <a:solidFill>
                  <a:schemeClr val="accent2"/>
                </a:solidFill>
              </a:rPr>
              <a:t>法线方向</a:t>
            </a:r>
            <a:r>
              <a:rPr lang="zh-CN" altLang="en-US" sz="1400"/>
              <a:t>，这个力的大小就是</a:t>
            </a:r>
            <a:r>
              <a:rPr lang="zh-CN" altLang="en-US" sz="1400">
                <a:solidFill>
                  <a:schemeClr val="accent2"/>
                </a:solidFill>
              </a:rPr>
              <a:t>弹力</a:t>
            </a:r>
            <a:r>
              <a:rPr lang="zh-CN" altLang="en-US" sz="1400"/>
              <a:t>。</a:t>
            </a:r>
            <a:endParaRPr lang="en-US" altLang="zh-CN" sz="140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从小球落地的事件中解析弹性运动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A571060-59DE-47B8-A995-B82C1B89D0CE}"/>
              </a:ext>
            </a:extLst>
          </p:cNvPr>
          <p:cNvGrpSpPr/>
          <p:nvPr/>
        </p:nvGrpSpPr>
        <p:grpSpPr>
          <a:xfrm>
            <a:off x="3878635" y="2181246"/>
            <a:ext cx="6134100" cy="3781425"/>
            <a:chOff x="3090944" y="2529957"/>
            <a:chExt cx="6134100" cy="378142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903544D-F9DD-406A-85D6-13AE14C98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0944" y="2529957"/>
              <a:ext cx="6134100" cy="3781425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E120461-526B-4BDD-BCD7-D2DA1857A64E}"/>
                </a:ext>
              </a:extLst>
            </p:cNvPr>
            <p:cNvSpPr/>
            <p:nvPr/>
          </p:nvSpPr>
          <p:spPr>
            <a:xfrm>
              <a:off x="3737345" y="5611522"/>
              <a:ext cx="12137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/>
                <a:t>vy*=</a:t>
              </a:r>
              <a:r>
                <a:rPr lang="en-US" altLang="zh-CN" sz="1400" b="1">
                  <a:solidFill>
                    <a:schemeClr val="accent2"/>
                  </a:solidFill>
                </a:rPr>
                <a:t>-</a:t>
              </a:r>
              <a:r>
                <a:rPr lang="en-US" altLang="zh-CN" sz="1400"/>
                <a:t>bounce</a:t>
              </a:r>
              <a:endParaRPr lang="zh-CN" altLang="en-US" sz="1400">
                <a:solidFill>
                  <a:srgbClr val="ED7D31"/>
                </a:solidFill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9E024041-80A9-4760-B080-4D77FA2714B2}"/>
              </a:ext>
            </a:extLst>
          </p:cNvPr>
          <p:cNvSpPr/>
          <p:nvPr/>
        </p:nvSpPr>
        <p:spPr>
          <a:xfrm>
            <a:off x="1018236" y="2181246"/>
            <a:ext cx="2680363" cy="3609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初始数据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vy=0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加速度（重力）：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ay=0.01</a:t>
            </a: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弹力：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bounce=0.8</a:t>
            </a:r>
          </a:p>
          <a:p>
            <a:pPr>
              <a:lnSpc>
                <a:spcPct val="150000"/>
              </a:lnSpc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动画帧中：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vy+=ay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ball.y+=vy</a:t>
            </a:r>
          </a:p>
          <a:p>
            <a:pPr>
              <a:lnSpc>
                <a:spcPct val="150000"/>
              </a:lnSpc>
            </a:pP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碰撞地面时：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vy*=</a:t>
            </a:r>
            <a:r>
              <a:rPr lang="en-US" altLang="zh-CN" sz="14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bounce</a:t>
            </a:r>
          </a:p>
        </p:txBody>
      </p:sp>
    </p:spTree>
    <p:extLst>
      <p:ext uri="{BB962C8B-B14F-4D97-AF65-F5344CB8AC3E}">
        <p14:creationId xmlns:p14="http://schemas.microsoft.com/office/powerpoint/2010/main" val="704929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6B33B9-BD11-4E1D-86DC-734D026EA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860888"/>
            <a:ext cx="12192000" cy="599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47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项目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C38C2-CDAA-4C8C-B0FA-749420FAD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一个时钟中有</a:t>
            </a:r>
            <a:r>
              <a:rPr lang="en-US" altLang="zh-CN"/>
              <a:t>8</a:t>
            </a:r>
            <a:r>
              <a:rPr lang="zh-CN" altLang="en-US"/>
              <a:t>个项目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661E7C-C23C-4D4A-8FAB-A4FF79D99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2005012"/>
            <a:ext cx="116395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4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粒子发射器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C38C2-CDAA-4C8C-B0FA-749420FAD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5483"/>
            <a:ext cx="7134226" cy="4961480"/>
          </a:xfrm>
        </p:spPr>
        <p:txBody>
          <a:bodyPr/>
          <a:lstStyle/>
          <a:p>
            <a:r>
              <a:rPr lang="zh-CN" altLang="en-US"/>
              <a:t>一个</a:t>
            </a:r>
            <a:r>
              <a:rPr lang="en-US" altLang="zh-CN"/>
              <a:t>item </a:t>
            </a:r>
            <a:r>
              <a:rPr lang="zh-CN" altLang="en-US"/>
              <a:t>项目中有 </a:t>
            </a:r>
            <a:r>
              <a:rPr lang="en-US" altLang="zh-CN"/>
              <a:t>4*7=28 </a:t>
            </a:r>
            <a:r>
              <a:rPr lang="zh-CN" altLang="en-US"/>
              <a:t>个粒子发射器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粒子发射器有两种状态：</a:t>
            </a:r>
            <a:endParaRPr lang="en-US" altLang="zh-CN"/>
          </a:p>
          <a:p>
            <a:pPr lvl="1"/>
            <a:r>
              <a:rPr lang="zh-CN" altLang="en-US"/>
              <a:t>粒子发射器的枪膛里有子弹（粒子）</a:t>
            </a:r>
            <a:endParaRPr lang="en-US" altLang="zh-CN"/>
          </a:p>
          <a:p>
            <a:pPr lvl="1"/>
            <a:r>
              <a:rPr lang="zh-CN" altLang="en-US"/>
              <a:t>粒子发射器的枪膛里没有子弹（粒子）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AB849E-AF9A-4DBC-B3BE-C4708DBD2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347" y="1215483"/>
            <a:ext cx="33813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58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粒子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C38C2-CDAA-4C8C-B0FA-749420FAD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5483"/>
            <a:ext cx="7134226" cy="4961480"/>
          </a:xfrm>
        </p:spPr>
        <p:txBody>
          <a:bodyPr/>
          <a:lstStyle/>
          <a:p>
            <a:r>
              <a:rPr lang="zh-CN" altLang="en-US"/>
              <a:t>粒子存在于粒子发射器中的粒子仓库中，它有两种状态</a:t>
            </a:r>
            <a:endParaRPr lang="en-US" altLang="zh-CN"/>
          </a:p>
          <a:p>
            <a:pPr lvl="1"/>
            <a:r>
              <a:rPr lang="zh-CN" altLang="en-US"/>
              <a:t>新生粒子</a:t>
            </a:r>
            <a:r>
              <a:rPr lang="en-US" altLang="zh-CN"/>
              <a:t> – </a:t>
            </a:r>
            <a:r>
              <a:rPr lang="zh-CN" altLang="en-US"/>
              <a:t>在枪膛里的子弹</a:t>
            </a:r>
            <a:endParaRPr lang="en-US" altLang="zh-CN"/>
          </a:p>
          <a:p>
            <a:pPr lvl="1"/>
            <a:r>
              <a:rPr lang="zh-CN" altLang="en-US"/>
              <a:t>坠落粒子 </a:t>
            </a:r>
            <a:r>
              <a:rPr lang="en-US" altLang="zh-CN"/>
              <a:t>– </a:t>
            </a:r>
            <a:r>
              <a:rPr lang="zh-CN" altLang="en-US"/>
              <a:t>发射出去的子弹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A0D237-990D-4F1F-A886-A09511A44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376" y="1215483"/>
            <a:ext cx="28289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35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粒子发射器的事件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C38C2-CDAA-4C8C-B0FA-749420FAD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5483"/>
            <a:ext cx="7134226" cy="4961480"/>
          </a:xfrm>
        </p:spPr>
        <p:txBody>
          <a:bodyPr/>
          <a:lstStyle/>
          <a:p>
            <a:r>
              <a:rPr lang="zh-CN" altLang="en-US"/>
              <a:t>将子弹上膛</a:t>
            </a:r>
            <a:endParaRPr lang="en-US" altLang="zh-CN"/>
          </a:p>
          <a:p>
            <a:r>
              <a:rPr lang="zh-CN" altLang="en-US"/>
              <a:t>将枪膛里的子弹发射器出去</a:t>
            </a:r>
            <a:endParaRPr lang="en-US" altLang="zh-CN"/>
          </a:p>
          <a:p>
            <a:r>
              <a:rPr lang="zh-CN" altLang="en-US"/>
              <a:t>当子弹飞到了</a:t>
            </a:r>
            <a:r>
              <a:rPr lang="en-US" altLang="zh-CN"/>
              <a:t>canvas </a:t>
            </a:r>
            <a:r>
              <a:rPr lang="zh-CN" altLang="en-US"/>
              <a:t>画布外面时，将子弹从粒子仓库中销毁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7FFB1E-BE67-431A-BDDE-4306EE5BF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894" y="3246857"/>
            <a:ext cx="1266825" cy="21240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A4CB65-7A50-4144-9312-9378DED6F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9344" y="3246857"/>
            <a:ext cx="1362075" cy="21907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6FDE09F-2378-493C-950A-AC2F50D21F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5204" y="3242217"/>
            <a:ext cx="1714500" cy="2400300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D1B5F0F1-0BB7-494B-AB75-DE8E2E4EA601}"/>
              </a:ext>
            </a:extLst>
          </p:cNvPr>
          <p:cNvSpPr/>
          <p:nvPr/>
        </p:nvSpPr>
        <p:spPr>
          <a:xfrm>
            <a:off x="3071004" y="4132053"/>
            <a:ext cx="348311" cy="172528"/>
          </a:xfrm>
          <a:prstGeom prst="rightArrow">
            <a:avLst/>
          </a:prstGeom>
          <a:solidFill>
            <a:srgbClr val="00A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5A841924-B97D-4722-84F4-36C4675A07A8}"/>
              </a:ext>
            </a:extLst>
          </p:cNvPr>
          <p:cNvSpPr/>
          <p:nvPr/>
        </p:nvSpPr>
        <p:spPr>
          <a:xfrm>
            <a:off x="6368610" y="4132053"/>
            <a:ext cx="348311" cy="172528"/>
          </a:xfrm>
          <a:prstGeom prst="rightArrow">
            <a:avLst/>
          </a:prstGeom>
          <a:solidFill>
            <a:srgbClr val="00A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158FD0-0E12-41A8-8453-F31BDCD4B2AC}"/>
              </a:ext>
            </a:extLst>
          </p:cNvPr>
          <p:cNvSpPr/>
          <p:nvPr/>
        </p:nvSpPr>
        <p:spPr>
          <a:xfrm>
            <a:off x="1260894" y="5499381"/>
            <a:ext cx="1266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时间为 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195D45-2578-468D-9C06-7BB33B7F022E}"/>
              </a:ext>
            </a:extLst>
          </p:cNvPr>
          <p:cNvSpPr/>
          <p:nvPr/>
        </p:nvSpPr>
        <p:spPr>
          <a:xfrm>
            <a:off x="2608681" y="4463807"/>
            <a:ext cx="1266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下一秒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E369EAE-62B4-4E7D-B752-AC1AD5E9E7E2}"/>
              </a:ext>
            </a:extLst>
          </p:cNvPr>
          <p:cNvSpPr/>
          <p:nvPr/>
        </p:nvSpPr>
        <p:spPr>
          <a:xfrm>
            <a:off x="5766219" y="4463807"/>
            <a:ext cx="1804703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让将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中不属于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的粒子放射器发射子弹</a:t>
            </a:r>
          </a:p>
        </p:txBody>
      </p:sp>
    </p:spTree>
    <p:extLst>
      <p:ext uri="{BB962C8B-B14F-4D97-AF65-F5344CB8AC3E}">
        <p14:creationId xmlns:p14="http://schemas.microsoft.com/office/powerpoint/2010/main" val="733475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单个粒子发射器的实现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3068DE-7AF3-4535-86BE-4DE175A76E79}"/>
              </a:ext>
            </a:extLst>
          </p:cNvPr>
          <p:cNvSpPr/>
          <p:nvPr/>
        </p:nvSpPr>
        <p:spPr>
          <a:xfrm>
            <a:off x="2104915" y="4530941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轴速度的取值范围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CDB91FF-21A2-4A77-9892-371F4C2D8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2962" y="1406700"/>
            <a:ext cx="46482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09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时钟的实现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04609DA-C9A7-4CB5-9513-191C3D86D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466847"/>
            <a:ext cx="10515600" cy="245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38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粒子时钟</a:t>
            </a:r>
            <a:r>
              <a:rPr lang="en-US" altLang="zh-CN"/>
              <a:t>-</a:t>
            </a:r>
            <a:r>
              <a:rPr lang="zh-CN" altLang="en-US"/>
              <a:t>数字的匹配原理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372BC15-211C-489A-A2BE-051A3288E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按照项目的行数和列数，用数组画数字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之后，就可以遍历数字数据，将其中的</a:t>
            </a:r>
            <a:r>
              <a:rPr lang="en-US" altLang="zh-CN"/>
              <a:t>1</a:t>
            </a:r>
            <a:r>
              <a:rPr lang="zh-CN" altLang="en-US"/>
              <a:t>或者</a:t>
            </a:r>
            <a:r>
              <a:rPr lang="en-US" altLang="zh-CN"/>
              <a:t>0</a:t>
            </a:r>
            <a:r>
              <a:rPr lang="zh-CN" altLang="en-US"/>
              <a:t> 赋给项目中与其相对应的粒子发射器即可。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2ED5344-37AA-417A-8673-418218738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2326"/>
            <a:ext cx="46672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09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补间动画是什么？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补间动画是在两个关键帧之间，以某种算法自动计算物体运动的插值，从而形成一种过度效果。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78EAA34-11D0-4419-976B-D2563461D3BB}"/>
              </a:ext>
            </a:extLst>
          </p:cNvPr>
          <p:cNvGrpSpPr/>
          <p:nvPr/>
        </p:nvGrpSpPr>
        <p:grpSpPr>
          <a:xfrm>
            <a:off x="838200" y="2251680"/>
            <a:ext cx="9487072" cy="2354640"/>
            <a:chOff x="838200" y="2271148"/>
            <a:chExt cx="7934093" cy="1969199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FE9F2DC-4460-43D1-918B-1725991C0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322755"/>
              <a:ext cx="2247069" cy="1275841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29808DE-EF26-497D-97A0-E60176058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1860" y="2271148"/>
              <a:ext cx="2329899" cy="1327448"/>
            </a:xfrm>
            <a:prstGeom prst="rect">
              <a:avLst/>
            </a:prstGeom>
          </p:spPr>
        </p:pic>
        <p:sp>
          <p:nvSpPr>
            <p:cNvPr id="11" name="落叶效果：…">
              <a:extLst>
                <a:ext uri="{FF2B5EF4-FFF2-40B4-BE49-F238E27FC236}">
                  <a16:creationId xmlns:a16="http://schemas.microsoft.com/office/drawing/2014/main" id="{BDBE7BD9-25F4-4E05-89A5-889185FBAE3D}"/>
                </a:ext>
              </a:extLst>
            </p:cNvPr>
            <p:cNvSpPr txBox="1"/>
            <p:nvPr/>
          </p:nvSpPr>
          <p:spPr>
            <a:xfrm>
              <a:off x="1602122" y="3862940"/>
              <a:ext cx="803977" cy="3774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>
              <a:spAutoFit/>
            </a:bodyPr>
            <a:lstStyle>
              <a:lvl1pPr>
                <a:lnSpc>
                  <a:spcPct val="15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sz="1400"/>
                <a:t>线性插值</a:t>
              </a:r>
            </a:p>
          </p:txBody>
        </p:sp>
        <p:sp>
          <p:nvSpPr>
            <p:cNvPr id="12" name="落叶效果：…">
              <a:extLst>
                <a:ext uri="{FF2B5EF4-FFF2-40B4-BE49-F238E27FC236}">
                  <a16:creationId xmlns:a16="http://schemas.microsoft.com/office/drawing/2014/main" id="{59ADC8F1-1506-44C6-B29D-E81C38973F3E}"/>
                </a:ext>
              </a:extLst>
            </p:cNvPr>
            <p:cNvSpPr txBox="1"/>
            <p:nvPr/>
          </p:nvSpPr>
          <p:spPr>
            <a:xfrm>
              <a:off x="4284362" y="3852672"/>
              <a:ext cx="803977" cy="3774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>
              <a:spAutoFit/>
            </a:bodyPr>
            <a:lstStyle>
              <a:lvl1pPr>
                <a:lnSpc>
                  <a:spcPct val="15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sz="1400"/>
                <a:t>线性插值</a:t>
              </a: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BF795A0-ED64-4FD5-8D35-8330ACE78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22778" y="2306860"/>
              <a:ext cx="2449515" cy="1291736"/>
            </a:xfrm>
            <a:prstGeom prst="rect">
              <a:avLst/>
            </a:prstGeom>
          </p:spPr>
        </p:pic>
        <p:sp>
          <p:nvSpPr>
            <p:cNvPr id="14" name="落叶效果：…">
              <a:extLst>
                <a:ext uri="{FF2B5EF4-FFF2-40B4-BE49-F238E27FC236}">
                  <a16:creationId xmlns:a16="http://schemas.microsoft.com/office/drawing/2014/main" id="{78E34CD7-7C4C-4910-A527-A698C0F0B416}"/>
                </a:ext>
              </a:extLst>
            </p:cNvPr>
            <p:cNvSpPr txBox="1"/>
            <p:nvPr/>
          </p:nvSpPr>
          <p:spPr>
            <a:xfrm>
              <a:off x="7138120" y="3862615"/>
              <a:ext cx="1043940" cy="3774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>
              <a:spAutoFit/>
            </a:bodyPr>
            <a:lstStyle>
              <a:lvl1pPr>
                <a:lnSpc>
                  <a:spcPct val="150000"/>
                </a:lnSpc>
                <a:defRPr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algn="ctr"/>
              <a:r>
                <a:rPr lang="zh-CN" altLang="en-US" sz="1400"/>
                <a:t>样条线插值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963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理解</a:t>
            </a:r>
            <a:r>
              <a:rPr lang="en-US" altLang="zh-CN"/>
              <a:t>canvas </a:t>
            </a:r>
            <a:r>
              <a:rPr lang="zh-CN" altLang="en-US"/>
              <a:t>动画原理。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制作丰富多彩的动画。</a:t>
            </a: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用</a:t>
            </a:r>
            <a:r>
              <a:rPr lang="en-US" altLang="zh-CN"/>
              <a:t>tween.js </a:t>
            </a:r>
            <a:r>
              <a:rPr lang="zh-CN" altLang="en-US"/>
              <a:t>做补间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3269" y="5226424"/>
            <a:ext cx="1990166" cy="950539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hlinkClick r:id="rId3"/>
              </a:rPr>
              <a:t>点击进入</a:t>
            </a:r>
            <a:r>
              <a:rPr lang="en-US" altLang="zh-CN">
                <a:hlinkClick r:id="rId3"/>
              </a:rPr>
              <a:t>github</a:t>
            </a:r>
            <a:r>
              <a:rPr lang="en-US" altLang="zh-CN"/>
              <a:t>   </a:t>
            </a:r>
          </a:p>
          <a:p>
            <a:pPr marL="0" indent="0">
              <a:buNone/>
            </a:pPr>
            <a:r>
              <a:rPr lang="zh-CN" altLang="en-US">
                <a:hlinkClick r:id="rId4"/>
              </a:rPr>
              <a:t>点击进入中文教程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3874129-1C83-484B-98BE-BB396FB3B5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85862"/>
            <a:ext cx="8503024" cy="519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99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扩展</a:t>
            </a:r>
            <a:r>
              <a:rPr lang="en-US" altLang="zh-CN"/>
              <a:t>-</a:t>
            </a:r>
            <a:r>
              <a:rPr lang="zh-CN" altLang="en-US"/>
              <a:t>颜色也可以做补件动画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6C19BE-1587-40C9-A046-B26B76C12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tween.js </a:t>
            </a:r>
            <a:r>
              <a:rPr lang="zh-CN" altLang="en-US"/>
              <a:t>并没有提供颜色的过度方法，所以我把</a:t>
            </a:r>
            <a:r>
              <a:rPr lang="en-US" altLang="zh-CN"/>
              <a:t>d3 </a:t>
            </a:r>
            <a:r>
              <a:rPr lang="zh-CN" altLang="en-US"/>
              <a:t>的</a:t>
            </a:r>
            <a:r>
              <a:rPr lang="en-US" altLang="zh-CN"/>
              <a:t>color </a:t>
            </a:r>
            <a:r>
              <a:rPr lang="zh-CN" altLang="en-US"/>
              <a:t>插件拼装到了</a:t>
            </a:r>
            <a:r>
              <a:rPr lang="en-US" altLang="zh-CN"/>
              <a:t>tween.js </a:t>
            </a:r>
            <a:r>
              <a:rPr lang="zh-CN" altLang="en-US"/>
              <a:t>中去，形成了一个</a:t>
            </a:r>
            <a:r>
              <a:rPr lang="en-US" altLang="zh-CN">
                <a:solidFill>
                  <a:srgbClr val="00A5E3"/>
                </a:solidFill>
              </a:rPr>
              <a:t>SupTween.js</a:t>
            </a:r>
            <a:r>
              <a:rPr lang="zh-CN" altLang="en-US"/>
              <a:t>，使用之前需要引入</a:t>
            </a:r>
            <a:r>
              <a:rPr lang="en-US" altLang="zh-CN">
                <a:hlinkClick r:id="rId3"/>
              </a:rPr>
              <a:t>d3-color.js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818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canvas </a:t>
            </a:r>
            <a:r>
              <a:rPr lang="zh-CN" altLang="en-US"/>
              <a:t>怎么给图形添加交互？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canvas </a:t>
            </a:r>
            <a:r>
              <a:rPr lang="zh-CN" altLang="en-US"/>
              <a:t>图形没有监听事件的方法。</a:t>
            </a:r>
          </a:p>
          <a:p>
            <a:pPr marL="0" indent="0">
              <a:buNone/>
            </a:pPr>
            <a:r>
              <a:rPr lang="zh-CN" altLang="en-US"/>
              <a:t>比如用鼠标选择图形时，我们只能用</a:t>
            </a:r>
            <a:r>
              <a:rPr lang="en-US" altLang="zh-CN"/>
              <a:t>canvas </a:t>
            </a:r>
            <a:r>
              <a:rPr lang="zh-CN" altLang="en-US"/>
              <a:t>画布监听事件，获取鼠标或触摸点在</a:t>
            </a:r>
            <a:r>
              <a:rPr lang="en-US" altLang="zh-CN"/>
              <a:t>canvas </a:t>
            </a:r>
            <a:r>
              <a:rPr lang="zh-CN" altLang="en-US"/>
              <a:t>中的位置，再基于图形在</a:t>
            </a:r>
            <a:r>
              <a:rPr lang="en-US" altLang="zh-CN"/>
              <a:t>canvas </a:t>
            </a:r>
            <a:r>
              <a:rPr lang="zh-CN" altLang="en-US"/>
              <a:t>中的位置和形状，判断鼠标在</a:t>
            </a:r>
            <a:r>
              <a:rPr lang="en-US" altLang="zh-CN"/>
              <a:t>canvas</a:t>
            </a:r>
            <a:r>
              <a:rPr lang="zh-CN" altLang="en-US"/>
              <a:t>中的点位是否在图形中。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261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获取</a:t>
            </a:r>
            <a:r>
              <a:rPr lang="en-US" altLang="zh-CN"/>
              <a:t>canvas </a:t>
            </a:r>
            <a:r>
              <a:rPr lang="zh-CN" altLang="en-US"/>
              <a:t>中鼠标位置的方法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canvas.addEventListener('mousedown', getPos);</a:t>
            </a:r>
          </a:p>
          <a:p>
            <a:pPr marL="0" indent="0">
              <a:buNone/>
            </a:pPr>
            <a:r>
              <a:rPr lang="en-US" altLang="zh-CN"/>
              <a:t>function getPos(event){</a:t>
            </a:r>
          </a:p>
          <a:p>
            <a:pPr marL="0" indent="0">
              <a:buNone/>
            </a:pPr>
            <a:r>
              <a:rPr lang="en-US" altLang="zh-CN"/>
              <a:t>    const {clientX,clientY}=event;</a:t>
            </a:r>
          </a:p>
          <a:p>
            <a:pPr marL="0" indent="0">
              <a:buNone/>
            </a:pPr>
            <a:r>
              <a:rPr lang="en-US" altLang="zh-CN"/>
              <a:t>    const {left,top}=canvas.getBoundingClientRect();</a:t>
            </a:r>
          </a:p>
          <a:p>
            <a:pPr marL="0" indent="0">
              <a:buNone/>
            </a:pPr>
            <a:r>
              <a:rPr lang="en-US" altLang="zh-CN"/>
              <a:t>    const [x,y]=[clientX-left,clientY-top];</a:t>
            </a:r>
          </a:p>
          <a:p>
            <a:pPr marL="0" indent="0">
              <a:buNone/>
            </a:pPr>
            <a:r>
              <a:rPr lang="en-US" altLang="zh-CN"/>
              <a:t>    console.log(x,y);</a:t>
            </a:r>
          </a:p>
          <a:p>
            <a:pPr marL="0" indent="0">
              <a:buNone/>
            </a:pPr>
            <a:r>
              <a:rPr lang="en-US" altLang="zh-CN"/>
              <a:t>}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6897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扩展</a:t>
            </a:r>
            <a:r>
              <a:rPr lang="en-US" altLang="zh-CN"/>
              <a:t>-</a:t>
            </a:r>
            <a:r>
              <a:rPr lang="zh-CN" altLang="en-US"/>
              <a:t>获取触摸点点位的方法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canvas.addEventListener('mousedown', getPos);</a:t>
            </a:r>
          </a:p>
          <a:p>
            <a:pPr marL="0" indent="0">
              <a:buNone/>
            </a:pPr>
            <a:r>
              <a:rPr lang="en-US" altLang="zh-CN"/>
              <a:t>function getPos(event){</a:t>
            </a:r>
          </a:p>
          <a:p>
            <a:pPr marL="0" indent="0">
              <a:buNone/>
            </a:pPr>
            <a:r>
              <a:rPr lang="en-US" altLang="zh-CN"/>
              <a:t>    const {pageX, pageY}=event.</a:t>
            </a:r>
            <a:r>
              <a:rPr lang="en-US" altLang="zh-CN">
                <a:solidFill>
                  <a:srgbClr val="00A5E3"/>
                </a:solidFill>
              </a:rPr>
              <a:t>changedTouches</a:t>
            </a:r>
            <a:r>
              <a:rPr lang="en-US" altLang="zh-CN"/>
              <a:t>[0];</a:t>
            </a:r>
          </a:p>
          <a:p>
            <a:pPr marL="0" indent="0">
              <a:buNone/>
            </a:pPr>
            <a:r>
              <a:rPr lang="en-US" altLang="zh-CN"/>
              <a:t>    const {left,top}=canvas.getBoundingClientRect();</a:t>
            </a:r>
          </a:p>
          <a:p>
            <a:pPr marL="0" indent="0">
              <a:buNone/>
            </a:pPr>
            <a:r>
              <a:rPr lang="en-US" altLang="zh-CN"/>
              <a:t>    const [x,y]=[pageX -left, pageY -top];</a:t>
            </a:r>
          </a:p>
          <a:p>
            <a:pPr marL="0" indent="0">
              <a:buNone/>
            </a:pPr>
            <a:r>
              <a:rPr lang="en-US" altLang="zh-CN"/>
              <a:t>    console.log(x,y);</a:t>
            </a:r>
          </a:p>
          <a:p>
            <a:pPr marL="0" indent="0">
              <a:buNone/>
            </a:pPr>
            <a:r>
              <a:rPr lang="en-US" altLang="zh-CN"/>
              <a:t>}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0392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常见图形的选择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5050846"/>
          </a:xfrm>
        </p:spPr>
        <p:txBody>
          <a:bodyPr>
            <a:normAutofit/>
          </a:bodyPr>
          <a:lstStyle/>
          <a:p>
            <a:r>
              <a:rPr lang="zh-CN" altLang="en-US"/>
              <a:t>矩形：</a:t>
            </a:r>
          </a:p>
          <a:p>
            <a:pPr lvl="1"/>
            <a:r>
              <a:rPr lang="zh-CN" altLang="en-US"/>
              <a:t>位置：</a:t>
            </a:r>
            <a:r>
              <a:rPr lang="en-US" altLang="zh-CN"/>
              <a:t>x, y</a:t>
            </a:r>
          </a:p>
          <a:p>
            <a:pPr lvl="1"/>
            <a:r>
              <a:rPr lang="zh-CN" altLang="en-US"/>
              <a:t>尺寸：</a:t>
            </a:r>
            <a:r>
              <a:rPr lang="en-US" altLang="zh-CN"/>
              <a:t>w, h</a:t>
            </a:r>
          </a:p>
          <a:p>
            <a:r>
              <a:rPr lang="zh-CN" altLang="en-US"/>
              <a:t>圆形：</a:t>
            </a:r>
          </a:p>
          <a:p>
            <a:pPr lvl="1"/>
            <a:r>
              <a:rPr lang="zh-CN" altLang="en-US"/>
              <a:t>圆心位置：</a:t>
            </a:r>
            <a:r>
              <a:rPr lang="en-US" altLang="zh-CN"/>
              <a:t>center</a:t>
            </a:r>
          </a:p>
          <a:p>
            <a:pPr lvl="1"/>
            <a:r>
              <a:rPr lang="zh-CN" altLang="en-US"/>
              <a:t>半径： </a:t>
            </a:r>
            <a:r>
              <a:rPr lang="en-US" altLang="zh-CN"/>
              <a:t>radius</a:t>
            </a:r>
          </a:p>
          <a:p>
            <a:r>
              <a:rPr lang="zh-CN" altLang="en-US"/>
              <a:t>扇形：</a:t>
            </a:r>
          </a:p>
          <a:p>
            <a:pPr lvl="1"/>
            <a:r>
              <a:rPr lang="zh-CN" altLang="en-US"/>
              <a:t>圆心位置： </a:t>
            </a:r>
            <a:r>
              <a:rPr lang="en-US" altLang="zh-CN"/>
              <a:t>center</a:t>
            </a:r>
          </a:p>
          <a:p>
            <a:pPr lvl="1"/>
            <a:r>
              <a:rPr lang="zh-CN" altLang="en-US"/>
              <a:t>半径： </a:t>
            </a:r>
            <a:r>
              <a:rPr lang="en-US" altLang="zh-CN"/>
              <a:t>radius</a:t>
            </a:r>
          </a:p>
          <a:p>
            <a:pPr lvl="1"/>
            <a:r>
              <a:rPr lang="zh-CN" altLang="en-US"/>
              <a:t>起始角度： </a:t>
            </a:r>
            <a:r>
              <a:rPr lang="en-US" altLang="zh-CN"/>
              <a:t>startAngle</a:t>
            </a:r>
          </a:p>
          <a:p>
            <a:pPr lvl="1"/>
            <a:r>
              <a:rPr lang="zh-CN" altLang="en-US"/>
              <a:t>结束角度： </a:t>
            </a:r>
            <a:r>
              <a:rPr lang="en-US" altLang="zh-CN"/>
              <a:t>endAngle</a:t>
            </a:r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5468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案例 </a:t>
            </a:r>
            <a:r>
              <a:rPr lang="en-US" altLang="zh-CN"/>
              <a:t>– </a:t>
            </a:r>
            <a:r>
              <a:rPr lang="zh-CN" altLang="en-US"/>
              <a:t>矩形、圆形、扇形的拖拽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B08711A-7A82-42F9-B74F-F6A5D9607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38185"/>
            <a:ext cx="58578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65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Math.atan2(y,x) </a:t>
            </a:r>
            <a:r>
              <a:rPr lang="zh-CN" altLang="en-US"/>
              <a:t>原理解析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B919CC7-A1B7-43E8-A069-B2C1A455F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88155" y="1269813"/>
            <a:ext cx="6527550" cy="49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01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canvas </a:t>
            </a:r>
            <a:r>
              <a:rPr lang="zh-CN" altLang="en-US"/>
              <a:t>动画的水很深很精彩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C682CD-F20F-43C5-8E37-71F02723E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动画是像素在时间中的舞蹈。无论多么炫酷的动画，它都是在改变屏幕中像素的位置和色彩。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动画可以应用于</a:t>
            </a:r>
            <a:r>
              <a:rPr lang="en-US" altLang="zh-CN"/>
              <a:t>canvas </a:t>
            </a:r>
            <a:r>
              <a:rPr lang="zh-CN" altLang="en-US"/>
              <a:t>图形的位置、旋转、缩放和样式。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动画的制作方式有两种：逐帧动画和补间动画。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逐帧动画只会考虑下一帧。补间动画在动画的开始就已经知道了动画的结尾，只是动画的过程会有各自的精彩。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60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制作动画的基本步骤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驱动动画的方法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速度和加速度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弹性运动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补间动画</a:t>
            </a: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用户交互</a:t>
            </a: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制作动画有</a:t>
            </a:r>
            <a:r>
              <a:rPr lang="en-US" altLang="zh-CN"/>
              <a:t>4 </a:t>
            </a:r>
            <a:r>
              <a:rPr lang="zh-CN" altLang="en-US"/>
              <a:t>步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清理画布：</a:t>
            </a:r>
            <a:r>
              <a:rPr lang="en-US" altLang="zh-CN"/>
              <a:t>ctx.clearRect(0,0,canvas.width,canvas.height)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保存 </a:t>
            </a:r>
            <a:r>
              <a:rPr lang="en-US" altLang="zh-CN"/>
              <a:t>canvas </a:t>
            </a:r>
            <a:r>
              <a:rPr lang="zh-CN" altLang="en-US"/>
              <a:t>上下文对象的状态：</a:t>
            </a:r>
            <a:r>
              <a:rPr lang="en-US" altLang="zh-CN"/>
              <a:t>ctx.save()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绘制动画图形：</a:t>
            </a:r>
            <a:r>
              <a:rPr lang="en-US" altLang="zh-CN"/>
              <a:t>…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恢复 </a:t>
            </a:r>
            <a:r>
              <a:rPr lang="en-US" altLang="zh-CN"/>
              <a:t>canvas </a:t>
            </a:r>
            <a:r>
              <a:rPr lang="zh-CN" altLang="en-US"/>
              <a:t>上下文对象的状态：</a:t>
            </a:r>
            <a:r>
              <a:rPr lang="en-US" altLang="zh-CN"/>
              <a:t>ctx.restore()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CAB2ADD-EA9A-4C70-BC3D-1795F2A2A761}"/>
              </a:ext>
            </a:extLst>
          </p:cNvPr>
          <p:cNvGrpSpPr/>
          <p:nvPr/>
        </p:nvGrpSpPr>
        <p:grpSpPr>
          <a:xfrm>
            <a:off x="7108556" y="1341737"/>
            <a:ext cx="3789336" cy="5148341"/>
            <a:chOff x="6628108" y="1341736"/>
            <a:chExt cx="3789336" cy="514834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D481F21-BE06-49DB-A19B-DD1F4C7ED19C}"/>
                </a:ext>
              </a:extLst>
            </p:cNvPr>
            <p:cNvSpPr/>
            <p:nvPr/>
          </p:nvSpPr>
          <p:spPr>
            <a:xfrm>
              <a:off x="6628108" y="1341736"/>
              <a:ext cx="3789336" cy="5148341"/>
            </a:xfrm>
            <a:prstGeom prst="rect">
              <a:avLst/>
            </a:prstGeom>
            <a:noFill/>
            <a:ln>
              <a:solidFill>
                <a:srgbClr val="00A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4592936-080E-4CF7-A5E6-70410A3A799B}"/>
                </a:ext>
              </a:extLst>
            </p:cNvPr>
            <p:cNvSpPr/>
            <p:nvPr/>
          </p:nvSpPr>
          <p:spPr>
            <a:xfrm>
              <a:off x="6754678" y="1463163"/>
              <a:ext cx="9557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清理画布</a:t>
              </a: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52A9A62-B34B-435E-B391-F527364A910B}"/>
                </a:ext>
              </a:extLst>
            </p:cNvPr>
            <p:cNvSpPr/>
            <p:nvPr/>
          </p:nvSpPr>
          <p:spPr>
            <a:xfrm>
              <a:off x="6886414" y="1901008"/>
              <a:ext cx="3050583" cy="4397381"/>
            </a:xfrm>
            <a:prstGeom prst="rect">
              <a:avLst/>
            </a:prstGeom>
            <a:noFill/>
            <a:ln>
              <a:solidFill>
                <a:srgbClr val="00A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ECD404F-228E-4B23-B71D-E040F1151BA6}"/>
                </a:ext>
              </a:extLst>
            </p:cNvPr>
            <p:cNvSpPr/>
            <p:nvPr/>
          </p:nvSpPr>
          <p:spPr>
            <a:xfrm>
              <a:off x="7041396" y="2084055"/>
              <a:ext cx="9764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ctx.save()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2CD2FFB-B571-4C9B-965C-4FE6A76A154C}"/>
                </a:ext>
              </a:extLst>
            </p:cNvPr>
            <p:cNvSpPr/>
            <p:nvPr/>
          </p:nvSpPr>
          <p:spPr>
            <a:xfrm>
              <a:off x="7041396" y="5869186"/>
              <a:ext cx="119866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ctx.restore()</a:t>
              </a: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D5E262D-3940-4711-A111-5F0FE8015E9B}"/>
                </a:ext>
              </a:extLst>
            </p:cNvPr>
            <p:cNvSpPr/>
            <p:nvPr/>
          </p:nvSpPr>
          <p:spPr>
            <a:xfrm>
              <a:off x="7078233" y="2470337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绘制时钟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A9A9C39-91B3-40EB-8268-B5495EF05FDD}"/>
                </a:ext>
              </a:extLst>
            </p:cNvPr>
            <p:cNvSpPr/>
            <p:nvPr/>
          </p:nvSpPr>
          <p:spPr>
            <a:xfrm>
              <a:off x="7127990" y="2951105"/>
              <a:ext cx="2038028" cy="1042336"/>
            </a:xfrm>
            <a:prstGeom prst="rect">
              <a:avLst/>
            </a:prstGeom>
            <a:noFill/>
            <a:ln>
              <a:solidFill>
                <a:srgbClr val="00A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0F94A46-B112-497C-BE36-CA5D4B1EDBCD}"/>
                </a:ext>
              </a:extLst>
            </p:cNvPr>
            <p:cNvSpPr/>
            <p:nvPr/>
          </p:nvSpPr>
          <p:spPr>
            <a:xfrm>
              <a:off x="7192487" y="2951104"/>
              <a:ext cx="1035803" cy="8906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ctx.save()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绘制表框</a:t>
              </a:r>
              <a:endPara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ctx.restore()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BE37C01-268E-4BB2-9D46-E94EB70FE461}"/>
                </a:ext>
              </a:extLst>
            </p:cNvPr>
            <p:cNvSpPr/>
            <p:nvPr/>
          </p:nvSpPr>
          <p:spPr>
            <a:xfrm>
              <a:off x="7127990" y="4132283"/>
              <a:ext cx="2038028" cy="1042336"/>
            </a:xfrm>
            <a:prstGeom prst="rect">
              <a:avLst/>
            </a:prstGeom>
            <a:noFill/>
            <a:ln>
              <a:solidFill>
                <a:srgbClr val="00A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A624516-6E2F-48A1-B526-52E31D469291}"/>
                </a:ext>
              </a:extLst>
            </p:cNvPr>
            <p:cNvSpPr/>
            <p:nvPr/>
          </p:nvSpPr>
          <p:spPr>
            <a:xfrm>
              <a:off x="7192487" y="4132282"/>
              <a:ext cx="1035803" cy="8906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ctx.save()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绘制刻度</a:t>
              </a:r>
              <a:endPara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ctx.restore()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99C3BFB-9F83-4FB1-B2FE-7BC01C800370}"/>
                </a:ext>
              </a:extLst>
            </p:cNvPr>
            <p:cNvSpPr/>
            <p:nvPr/>
          </p:nvSpPr>
          <p:spPr>
            <a:xfrm>
              <a:off x="7127990" y="5329768"/>
              <a:ext cx="2038028" cy="345056"/>
            </a:xfrm>
            <a:prstGeom prst="rect">
              <a:avLst/>
            </a:prstGeom>
            <a:noFill/>
            <a:ln>
              <a:solidFill>
                <a:srgbClr val="00A5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驱动动画的方法有三种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setTimeOut(fn,time)</a:t>
            </a:r>
          </a:p>
          <a:p>
            <a:r>
              <a:rPr lang="en-US" altLang="zh-CN"/>
              <a:t>setInterval(fn,time)</a:t>
            </a:r>
          </a:p>
          <a:p>
            <a:r>
              <a:rPr lang="en-US" altLang="zh-CN"/>
              <a:t>requestAnimationFrame(fn)</a:t>
            </a:r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36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驱动方法的优缺点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setTimeOut(fn,time) </a:t>
            </a:r>
            <a:r>
              <a:rPr lang="zh-CN" altLang="en-US"/>
              <a:t>和</a:t>
            </a:r>
            <a:r>
              <a:rPr lang="en-US" altLang="zh-CN"/>
              <a:t>setInterval(fn,time)</a:t>
            </a:r>
          </a:p>
          <a:p>
            <a:pPr lvl="1"/>
            <a:r>
              <a:rPr lang="zh-CN" altLang="en-US"/>
              <a:t>优点：使用方便，动画的时间间隔可以自定义</a:t>
            </a:r>
            <a:endParaRPr lang="en-US" altLang="zh-CN"/>
          </a:p>
          <a:p>
            <a:pPr lvl="1"/>
            <a:r>
              <a:rPr lang="zh-CN" altLang="en-US"/>
              <a:t>缺点：隐藏浏览器标签后，会依旧运行，造成资源浪费。与浏览器刷新频率不同步。</a:t>
            </a:r>
            <a:endParaRPr lang="en-US" altLang="zh-CN"/>
          </a:p>
          <a:p>
            <a:r>
              <a:rPr lang="en-US" altLang="zh-CN"/>
              <a:t>requestAnimationFrame(fn)</a:t>
            </a:r>
          </a:p>
          <a:p>
            <a:pPr lvl="1"/>
            <a:r>
              <a:rPr lang="zh-CN" altLang="en-US"/>
              <a:t>优点：性能更优良。隐藏浏览器标签后，便不会运行。与浏览器刷新频率同步。</a:t>
            </a:r>
            <a:endParaRPr lang="en-US" altLang="zh-CN"/>
          </a:p>
          <a:p>
            <a:pPr lvl="1"/>
            <a:r>
              <a:rPr lang="zh-CN" altLang="en-US"/>
              <a:t>缺点：动画的时间间隔无法自定义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729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速度和加速度的定义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速度：描述</a:t>
            </a:r>
            <a:r>
              <a:rPr lang="zh-CN" altLang="en-US" dirty="0"/>
              <a:t>物体运动快慢和运动方向</a:t>
            </a:r>
            <a:r>
              <a:rPr lang="zh-CN" altLang="en-US"/>
              <a:t>的物理量</a:t>
            </a:r>
            <a:endParaRPr lang="en-US" altLang="zh-CN"/>
          </a:p>
          <a:p>
            <a:r>
              <a:rPr lang="zh-CN" altLang="en-US"/>
              <a:t>加速度：描述速度变化的量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993E19-BC9E-4E17-9882-D6012F4DF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532" y="2943335"/>
            <a:ext cx="3211998" cy="18237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EC4235-1971-4206-95B2-0997D0889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288" y="2876277"/>
            <a:ext cx="3330397" cy="18974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B9E69E2-8D34-44AA-8538-79C0CFAA0B74}"/>
              </a:ext>
            </a:extLst>
          </p:cNvPr>
          <p:cNvSpPr/>
          <p:nvPr/>
        </p:nvSpPr>
        <p:spPr>
          <a:xfrm>
            <a:off x="859920" y="2747485"/>
            <a:ext cx="1429765" cy="1162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匀速运动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obj.x+=</a:t>
            </a:r>
            <a:r>
              <a:rPr lang="en-US" altLang="zh-CN" sz="1600">
                <a:solidFill>
                  <a:srgbClr val="00A5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vx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obj.y+=</a:t>
            </a:r>
            <a:r>
              <a:rPr lang="en-US" altLang="zh-CN" sz="1600">
                <a:solidFill>
                  <a:srgbClr val="00A5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vy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26AF69-F2C4-4176-BEBD-941109F0C5E3}"/>
              </a:ext>
            </a:extLst>
          </p:cNvPr>
          <p:cNvSpPr/>
          <p:nvPr/>
        </p:nvSpPr>
        <p:spPr>
          <a:xfrm>
            <a:off x="6497018" y="2818336"/>
            <a:ext cx="1539402" cy="1901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加速运动：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A5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vx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+= ax;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A5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vy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+= ay;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obj.x+=vx;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obj.y+=vy;</a:t>
            </a:r>
          </a:p>
        </p:txBody>
      </p:sp>
    </p:spTree>
    <p:extLst>
      <p:ext uri="{BB962C8B-B14F-4D97-AF65-F5344CB8AC3E}">
        <p14:creationId xmlns:p14="http://schemas.microsoft.com/office/powerpoint/2010/main" val="406606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示例</a:t>
            </a:r>
            <a:r>
              <a:rPr lang="en-US" altLang="zh-CN"/>
              <a:t>-</a:t>
            </a:r>
            <a:r>
              <a:rPr lang="zh-CN" altLang="en-US"/>
              <a:t>重力模拟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要点：使用</a:t>
            </a:r>
            <a:r>
              <a:rPr lang="en-US" altLang="zh-CN"/>
              <a:t>requestAnimationFrame() </a:t>
            </a:r>
            <a:r>
              <a:rPr lang="zh-CN" altLang="en-US"/>
              <a:t>驱动动画，做匀速和加速运动</a:t>
            </a: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21AD9-C3C3-4729-AD86-FCF1A8F13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814" y="1950350"/>
            <a:ext cx="341540" cy="36096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7D09DC8-975D-4E19-B8AE-A7A7FE486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194" y="1950350"/>
            <a:ext cx="408509" cy="360960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E809F70-160C-4C14-89DE-C52D445965B1}"/>
              </a:ext>
            </a:extLst>
          </p:cNvPr>
          <p:cNvSpPr/>
          <p:nvPr/>
        </p:nvSpPr>
        <p:spPr>
          <a:xfrm>
            <a:off x="1864033" y="5807631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/>
              <a:t>无重力状态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A95066-5CDF-4E3E-9F9F-5DDC0B470B65}"/>
              </a:ext>
            </a:extLst>
          </p:cNvPr>
          <p:cNvSpPr/>
          <p:nvPr/>
        </p:nvSpPr>
        <p:spPr>
          <a:xfrm>
            <a:off x="4394169" y="5807630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/>
              <a:t>有重力状态</a:t>
            </a:r>
          </a:p>
        </p:txBody>
      </p:sp>
    </p:spTree>
    <p:extLst>
      <p:ext uri="{BB962C8B-B14F-4D97-AF65-F5344CB8AC3E}">
        <p14:creationId xmlns:p14="http://schemas.microsoft.com/office/powerpoint/2010/main" val="396695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请求动画帧里的时间差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D42E-4B33-42EA-A876-7A63FDA1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7313762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请求动画帧里的时间差是参差不齐的。比如第一次用</a:t>
            </a:r>
            <a:r>
              <a:rPr lang="en-US" altLang="zh-CN"/>
              <a:t>16 </a:t>
            </a:r>
            <a:r>
              <a:rPr lang="zh-CN" altLang="en-US"/>
              <a:t>毫秒驱动了动画，下一次可能是</a:t>
            </a:r>
            <a:r>
              <a:rPr lang="en-US" altLang="zh-CN"/>
              <a:t>20</a:t>
            </a:r>
            <a:r>
              <a:rPr lang="zh-CN" altLang="en-US"/>
              <a:t>毫秒，下下次可能是</a:t>
            </a:r>
            <a:r>
              <a:rPr lang="en-US" altLang="zh-CN"/>
              <a:t>17 </a:t>
            </a:r>
            <a:r>
              <a:rPr lang="zh-CN" altLang="en-US"/>
              <a:t>毫秒。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举个栗子：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闪电侠第</a:t>
            </a:r>
            <a:r>
              <a:rPr lang="en-US" altLang="zh-CN"/>
              <a:t>1 </a:t>
            </a:r>
            <a:r>
              <a:rPr lang="zh-CN" altLang="en-US"/>
              <a:t>秒跑了</a:t>
            </a:r>
            <a:r>
              <a:rPr lang="en-US" altLang="zh-CN"/>
              <a:t>100</a:t>
            </a:r>
            <a:r>
              <a:rPr lang="zh-CN" altLang="en-US"/>
              <a:t>米；</a:t>
            </a:r>
            <a:r>
              <a:rPr lang="en-US" altLang="zh-CN"/>
              <a:t>10 </a:t>
            </a:r>
            <a:r>
              <a:rPr lang="zh-CN" altLang="en-US"/>
              <a:t>秒钟后，还是跑了</a:t>
            </a:r>
            <a:r>
              <a:rPr lang="en-US" altLang="zh-CN"/>
              <a:t>100</a:t>
            </a:r>
            <a:r>
              <a:rPr lang="zh-CN" altLang="en-US"/>
              <a:t>米；</a:t>
            </a:r>
            <a:r>
              <a:rPr lang="en-US" altLang="zh-CN"/>
              <a:t>20</a:t>
            </a:r>
            <a:r>
              <a:rPr lang="zh-CN" altLang="en-US"/>
              <a:t>秒 后还是跑了</a:t>
            </a:r>
            <a:r>
              <a:rPr lang="en-US" altLang="zh-CN"/>
              <a:t>100 </a:t>
            </a:r>
            <a:r>
              <a:rPr lang="zh-CN" altLang="en-US"/>
              <a:t>米。他是在做匀速运动吗？不是！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什么才叫匀速运动？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已知闪电侠的速度是</a:t>
            </a:r>
            <a:r>
              <a:rPr lang="en-US" altLang="zh-CN"/>
              <a:t>100</a:t>
            </a:r>
            <a:r>
              <a:rPr lang="zh-CN" altLang="en-US"/>
              <a:t>米</a:t>
            </a:r>
            <a:r>
              <a:rPr lang="en-US" altLang="zh-CN"/>
              <a:t>/</a:t>
            </a:r>
            <a:r>
              <a:rPr lang="zh-CN" altLang="en-US"/>
              <a:t>秒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闪电侠第</a:t>
            </a:r>
            <a:r>
              <a:rPr lang="en-US" altLang="zh-CN"/>
              <a:t>1 </a:t>
            </a:r>
            <a:r>
              <a:rPr lang="zh-CN" altLang="en-US"/>
              <a:t>秒跑了</a:t>
            </a:r>
            <a:r>
              <a:rPr lang="en-US" altLang="zh-CN"/>
              <a:t>100</a:t>
            </a:r>
            <a:r>
              <a:rPr lang="zh-CN" altLang="en-US"/>
              <a:t>米；</a:t>
            </a:r>
            <a:r>
              <a:rPr lang="en-US" altLang="zh-CN"/>
              <a:t>10 </a:t>
            </a:r>
            <a:r>
              <a:rPr lang="zh-CN" altLang="en-US"/>
              <a:t>秒钟后，跑了</a:t>
            </a:r>
            <a:r>
              <a:rPr lang="en-US" altLang="zh-CN"/>
              <a:t>100</a:t>
            </a:r>
            <a:r>
              <a:rPr lang="zh-CN" altLang="en-US"/>
              <a:t>*</a:t>
            </a:r>
            <a:r>
              <a:rPr lang="en-US" altLang="zh-CN"/>
              <a:t>10</a:t>
            </a:r>
            <a:r>
              <a:rPr lang="zh-CN" altLang="en-US"/>
              <a:t>米；</a:t>
            </a:r>
            <a:r>
              <a:rPr lang="en-US" altLang="zh-CN"/>
              <a:t>20</a:t>
            </a:r>
            <a:r>
              <a:rPr lang="zh-CN" altLang="en-US"/>
              <a:t>秒后，跑了</a:t>
            </a:r>
            <a:r>
              <a:rPr lang="en-US" altLang="zh-CN"/>
              <a:t>100</a:t>
            </a:r>
            <a:r>
              <a:rPr lang="zh-CN" altLang="en-US"/>
              <a:t>*</a:t>
            </a:r>
            <a:r>
              <a:rPr lang="en-US" altLang="zh-CN"/>
              <a:t>20 </a:t>
            </a:r>
            <a:r>
              <a:rPr lang="zh-CN" altLang="en-US"/>
              <a:t>米。这就是匀速运动！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6A6C2A-686A-4BCE-A5E5-2AEF1F64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996" y="1132315"/>
            <a:ext cx="3554084" cy="535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6589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9353</TotalTime>
  <Words>1218</Words>
  <Application>Microsoft Office PowerPoint</Application>
  <PresentationFormat>宽屏</PresentationFormat>
  <Paragraphs>185</Paragraphs>
  <Slides>28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Microsoft YaHei</vt:lpstr>
      <vt:lpstr>Microsoft YaHei</vt:lpstr>
      <vt:lpstr>Arial</vt:lpstr>
      <vt:lpstr>主题1</vt:lpstr>
      <vt:lpstr>canvas 动画</vt:lpstr>
      <vt:lpstr>课堂目标</vt:lpstr>
      <vt:lpstr>知识点综述</vt:lpstr>
      <vt:lpstr>制作动画有4 步</vt:lpstr>
      <vt:lpstr>驱动动画的方法有三种</vt:lpstr>
      <vt:lpstr>驱动方法的优缺点</vt:lpstr>
      <vt:lpstr>速度和加速度的定义</vt:lpstr>
      <vt:lpstr>示例-重力模拟</vt:lpstr>
      <vt:lpstr>请求动画帧里的时间差</vt:lpstr>
      <vt:lpstr>从小球落地的事件中解析弹性运动</vt:lpstr>
      <vt:lpstr>粒子时钟</vt:lpstr>
      <vt:lpstr>粒子时钟-项目</vt:lpstr>
      <vt:lpstr>粒子时钟-粒子发射器</vt:lpstr>
      <vt:lpstr>粒子时钟-粒子</vt:lpstr>
      <vt:lpstr>粒子时钟-粒子发射器的事件</vt:lpstr>
      <vt:lpstr>粒子时钟-单个粒子发射器的实现</vt:lpstr>
      <vt:lpstr>粒子时钟-时钟的实现</vt:lpstr>
      <vt:lpstr>粒子时钟-数字的匹配原理</vt:lpstr>
      <vt:lpstr>补间动画是什么？</vt:lpstr>
      <vt:lpstr>用tween.js 做补间</vt:lpstr>
      <vt:lpstr>扩展-颜色也可以做补件动画</vt:lpstr>
      <vt:lpstr>canvas 怎么给图形添加交互？</vt:lpstr>
      <vt:lpstr>获取canvas 中鼠标位置的方法</vt:lpstr>
      <vt:lpstr>扩展-获取触摸点点位的方法</vt:lpstr>
      <vt:lpstr>常见图形的选择</vt:lpstr>
      <vt:lpstr>案例 – 矩形、圆形、扇形的拖拽</vt:lpstr>
      <vt:lpstr>Math.atan2(y,x) 原理解析</vt:lpstr>
      <vt:lpstr>canvas 动画的水很深很精彩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388</cp:revision>
  <dcterms:created xsi:type="dcterms:W3CDTF">2019-05-19T07:46:27Z</dcterms:created>
  <dcterms:modified xsi:type="dcterms:W3CDTF">2020-03-27T15:05:01Z</dcterms:modified>
</cp:coreProperties>
</file>