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9" r:id="rId3"/>
    <p:sldId id="260" r:id="rId4"/>
    <p:sldId id="341" r:id="rId5"/>
    <p:sldId id="272" r:id="rId6"/>
    <p:sldId id="338" r:id="rId7"/>
    <p:sldId id="337" r:id="rId8"/>
    <p:sldId id="302" r:id="rId9"/>
    <p:sldId id="342" r:id="rId10"/>
    <p:sldId id="346" r:id="rId11"/>
    <p:sldId id="348" r:id="rId12"/>
    <p:sldId id="349" r:id="rId13"/>
    <p:sldId id="344" r:id="rId14"/>
    <p:sldId id="347" r:id="rId15"/>
    <p:sldId id="339" r:id="rId16"/>
    <p:sldId id="309" r:id="rId17"/>
    <p:sldId id="350" r:id="rId18"/>
    <p:sldId id="33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课堂目标" id="{E51481FA-7153-4520-8AAE-7F7F74FB6327}">
          <p14:sldIdLst>
            <p14:sldId id="259"/>
          </p14:sldIdLst>
        </p14:section>
        <p14:section name="三、知识点部分" id="{AD83DBD8-9D58-4DF3-B473-03C8A892CC39}">
          <p14:sldIdLst>
            <p14:sldId id="260"/>
          </p14:sldIdLst>
        </p14:section>
        <p14:section name="01-柱状图" id="{4C832947-2092-B242-8FF3-4D96B6007803}">
          <p14:sldIdLst>
            <p14:sldId id="341"/>
            <p14:sldId id="272"/>
            <p14:sldId id="338"/>
            <p14:sldId id="337"/>
          </p14:sldIdLst>
        </p14:section>
        <p14:section name="02-饼图" id="{A842C012-8CBD-4DEB-AA92-BB6C73B29210}">
          <p14:sldIdLst>
            <p14:sldId id="302"/>
            <p14:sldId id="342"/>
            <p14:sldId id="346"/>
            <p14:sldId id="348"/>
            <p14:sldId id="349"/>
            <p14:sldId id="344"/>
            <p14:sldId id="347"/>
            <p14:sldId id="339"/>
          </p14:sldIdLst>
        </p14:section>
        <p14:section name="练习-二选一" id="{D67B6D8B-F816-411F-AFD9-E57CB8852184}">
          <p14:sldIdLst>
            <p14:sldId id="309"/>
            <p14:sldId id="350"/>
          </p14:sldIdLst>
        </p14:section>
        <p14:section name="总结" id="{803D21C8-0FB9-43A3-A42C-A4D9925EBEDC}">
          <p14:sldIdLst>
            <p14:sldId id="33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ED7D31"/>
    <a:srgbClr val="FAEBD7"/>
    <a:srgbClr val="C5AA76"/>
    <a:srgbClr val="D4C29A"/>
    <a:srgbClr val="D3B589"/>
    <a:srgbClr val="C9B58D"/>
    <a:srgbClr val="FFFF00"/>
    <a:srgbClr val="4D0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5" autoAdjust="0"/>
    <p:restoredTop sz="96764" autoAdjust="0"/>
  </p:normalViewPr>
  <p:slideViewPr>
    <p:cSldViewPr snapToGrid="0">
      <p:cViewPr varScale="1">
        <p:scale>
          <a:sx n="104" d="100"/>
          <a:sy n="104" d="100"/>
        </p:scale>
        <p:origin x="120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2020/4/1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804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9224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944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4965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62626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22808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2482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6302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3503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1076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7493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6585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6319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9018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0886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1514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D5DF126-6D65-45CA-97B6-FB95CFC1255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334" y="190925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综合实例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引导线的方向</a:t>
            </a:r>
            <a:endParaRPr lang="en-US" altLang="zh-CN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EC2A8F16-D884-4326-BDF6-262D9D12B3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19462" y="1467644"/>
            <a:ext cx="555307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59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三角函数基础知识</a:t>
            </a:r>
            <a:endParaRPr lang="en-US" altLang="zh-CN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DE60EF0-0817-4E80-94B7-5A0347CF5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92530"/>
            <a:ext cx="4508781" cy="447294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CD3446B7-8401-4866-811A-A1398538A702}"/>
              </a:ext>
            </a:extLst>
          </p:cNvPr>
          <p:cNvSpPr/>
          <p:nvPr/>
        </p:nvSpPr>
        <p:spPr>
          <a:xfrm>
            <a:off x="3400765" y="296718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CN"/>
              <a:t>θ</a:t>
            </a:r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4C0CB12-EEDC-4B0D-9C8B-528B0C14A836}"/>
              </a:ext>
            </a:extLst>
          </p:cNvPr>
          <p:cNvSpPr/>
          <p:nvPr/>
        </p:nvSpPr>
        <p:spPr>
          <a:xfrm>
            <a:off x="4265433" y="265297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</a:rPr>
              <a:t>y</a:t>
            </a:r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E6B70A8-BEA0-4678-81F1-346EE34D0DDF}"/>
              </a:ext>
            </a:extLst>
          </p:cNvPr>
          <p:cNvSpPr/>
          <p:nvPr/>
        </p:nvSpPr>
        <p:spPr>
          <a:xfrm>
            <a:off x="3713671" y="329079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x</a:t>
            </a:r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C75BE1D-B459-4F29-B2EF-A425F6AB9C82}"/>
              </a:ext>
            </a:extLst>
          </p:cNvPr>
          <p:cNvSpPr/>
          <p:nvPr/>
        </p:nvSpPr>
        <p:spPr>
          <a:xfrm>
            <a:off x="3602102" y="2453069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ED7D31"/>
                </a:solidFill>
              </a:rPr>
              <a:t>r</a:t>
            </a:r>
            <a:endParaRPr lang="zh-CN" altLang="en-US">
              <a:solidFill>
                <a:srgbClr val="ED7D3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9009954-E7A0-4610-8AEC-7B9729A0E473}"/>
              </a:ext>
            </a:extLst>
          </p:cNvPr>
          <p:cNvSpPr/>
          <p:nvPr/>
        </p:nvSpPr>
        <p:spPr>
          <a:xfrm>
            <a:off x="4568748" y="2053758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P</a:t>
            </a:r>
            <a:endParaRPr lang="zh-CN" altLang="en-US"/>
          </a:p>
        </p:txBody>
      </p:sp>
      <p:sp>
        <p:nvSpPr>
          <p:cNvPr id="23" name="落叶效果：…">
            <a:extLst>
              <a:ext uri="{FF2B5EF4-FFF2-40B4-BE49-F238E27FC236}">
                <a16:creationId xmlns:a16="http://schemas.microsoft.com/office/drawing/2014/main" id="{892EF381-E4F0-43A0-ACDE-3CE1F470BF75}"/>
              </a:ext>
            </a:extLst>
          </p:cNvPr>
          <p:cNvSpPr txBox="1"/>
          <p:nvPr/>
        </p:nvSpPr>
        <p:spPr>
          <a:xfrm>
            <a:off x="6083996" y="1192530"/>
            <a:ext cx="3630614" cy="3332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zh-CN"/>
              <a:t>Math.sin(</a:t>
            </a:r>
            <a:r>
              <a:rPr lang="el-GR" altLang="zh-CN"/>
              <a:t>θ</a:t>
            </a:r>
            <a:r>
              <a:rPr lang="en-US" altLang="zh-CN"/>
              <a:t>)   = </a:t>
            </a:r>
            <a:r>
              <a:rPr lang="en-US" altLang="zh-CN">
                <a:solidFill>
                  <a:schemeClr val="accent1"/>
                </a:solidFill>
              </a:rPr>
              <a:t>y</a:t>
            </a:r>
            <a:r>
              <a:rPr lang="en-US" altLang="zh-CN"/>
              <a:t> /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r</a:t>
            </a:r>
          </a:p>
          <a:p>
            <a:pPr>
              <a:lnSpc>
                <a:spcPct val="200000"/>
              </a:lnSpc>
            </a:pPr>
            <a:r>
              <a:rPr lang="en-US" altLang="zh-CN"/>
              <a:t>Math. cos(</a:t>
            </a:r>
            <a:r>
              <a:rPr lang="el-GR" altLang="zh-CN"/>
              <a:t>θ</a:t>
            </a:r>
            <a:r>
              <a:rPr lang="en-US" altLang="zh-CN"/>
              <a:t>) = </a:t>
            </a:r>
            <a:r>
              <a:rPr lang="en-US" altLang="zh-CN">
                <a:solidFill>
                  <a:srgbClr val="00B050"/>
                </a:solidFill>
              </a:rPr>
              <a:t>x</a:t>
            </a:r>
            <a:r>
              <a:rPr lang="en-US" altLang="zh-CN"/>
              <a:t> /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r</a:t>
            </a:r>
          </a:p>
          <a:p>
            <a:pPr>
              <a:lnSpc>
                <a:spcPct val="200000"/>
              </a:lnSpc>
            </a:pPr>
            <a:r>
              <a:rPr lang="el-GR" altLang="zh-CN"/>
              <a:t>θ </a:t>
            </a:r>
            <a:r>
              <a:rPr lang="en-US" altLang="zh-CN"/>
              <a:t>= Math.atan2(</a:t>
            </a:r>
            <a:r>
              <a:rPr lang="en-US" altLang="zh-CN">
                <a:solidFill>
                  <a:schemeClr val="accent1"/>
                </a:solidFill>
              </a:rPr>
              <a:t>y</a:t>
            </a:r>
            <a:r>
              <a:rPr lang="en-US" altLang="zh-CN"/>
              <a:t>, </a:t>
            </a:r>
            <a:r>
              <a:rPr lang="en-US" altLang="zh-CN">
                <a:solidFill>
                  <a:srgbClr val="00B050"/>
                </a:solidFill>
              </a:rPr>
              <a:t>x</a:t>
            </a:r>
            <a:r>
              <a:rPr lang="en-US" altLang="zh-CN"/>
              <a:t>)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/>
              <a:t>y = Math.sin(</a:t>
            </a:r>
            <a:r>
              <a:rPr lang="el-GR" altLang="zh-CN"/>
              <a:t>θ</a:t>
            </a:r>
            <a:r>
              <a:rPr lang="en-US" altLang="zh-CN"/>
              <a:t>) *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r</a:t>
            </a:r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/>
              <a:t>x = Math.cos(</a:t>
            </a:r>
            <a:r>
              <a:rPr lang="el-GR" altLang="zh-CN"/>
              <a:t>θ</a:t>
            </a:r>
            <a:r>
              <a:rPr lang="en-US" altLang="zh-CN"/>
              <a:t>) *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r</a:t>
            </a:r>
          </a:p>
          <a:p>
            <a:pPr>
              <a:lnSpc>
                <a:spcPct val="200000"/>
              </a:lnSpc>
            </a:pPr>
            <a:r>
              <a:rPr lang="en-US" altLang="zh-CN"/>
              <a:t>r = Math.sqrt( </a:t>
            </a:r>
            <a:r>
              <a:rPr lang="en-US" altLang="zh-CN">
                <a:solidFill>
                  <a:srgbClr val="00B050"/>
                </a:solidFill>
              </a:rPr>
              <a:t>x</a:t>
            </a:r>
            <a:r>
              <a:rPr lang="en-US" altLang="zh-CN"/>
              <a:t> * </a:t>
            </a:r>
            <a:r>
              <a:rPr lang="en-US" altLang="zh-CN">
                <a:solidFill>
                  <a:srgbClr val="00B050"/>
                </a:solidFill>
              </a:rPr>
              <a:t>x</a:t>
            </a:r>
            <a:r>
              <a:rPr lang="en-US" altLang="zh-CN"/>
              <a:t> + </a:t>
            </a:r>
            <a:r>
              <a:rPr lang="en-US" altLang="zh-CN">
                <a:solidFill>
                  <a:schemeClr val="accent1"/>
                </a:solidFill>
              </a:rPr>
              <a:t>y</a:t>
            </a:r>
            <a:r>
              <a:rPr lang="en-US" altLang="zh-CN"/>
              <a:t> * </a:t>
            </a:r>
            <a:r>
              <a:rPr lang="en-US" altLang="zh-CN">
                <a:solidFill>
                  <a:schemeClr val="accent1"/>
                </a:solidFill>
              </a:rPr>
              <a:t>y</a:t>
            </a:r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88589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用动画优化项目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有的时候给图表加点动效，会让其看起来更加生动有趣。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所以，我接下来给饼图加点两个动画：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A5E3"/>
                </a:solidFill>
              </a:rPr>
              <a:t>弹性动画</a:t>
            </a:r>
            <a:endParaRPr lang="en-US" altLang="zh-CN">
              <a:solidFill>
                <a:srgbClr val="00A5E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A5E3"/>
                </a:solidFill>
              </a:rPr>
              <a:t>缓动跟随</a:t>
            </a:r>
            <a:endParaRPr lang="en-US" altLang="zh-CN">
              <a:solidFill>
                <a:srgbClr val="00A5E3"/>
              </a:solidFill>
            </a:endParaRP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4544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怎么加动画？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初始状态：扇形由小变大，弹性运动 </a:t>
            </a:r>
            <a:r>
              <a:rPr lang="en-US" altLang="zh-CN"/>
              <a:t>0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鼠标划入：</a:t>
            </a:r>
            <a:r>
              <a:rPr lang="en-US" altLang="zh-CN"/>
              <a:t>1</a:t>
            </a:r>
          </a:p>
          <a:p>
            <a:pPr lvl="1"/>
            <a:r>
              <a:rPr lang="zh-CN" altLang="en-US" sz="1600"/>
              <a:t>扇形扩大一圈，弹性运动</a:t>
            </a:r>
            <a:endParaRPr lang="en-US" altLang="zh-CN" sz="1600"/>
          </a:p>
          <a:p>
            <a:pPr lvl="1"/>
            <a:r>
              <a:rPr lang="zh-CN" altLang="en-US" sz="1600"/>
              <a:t>标签缓动跟随</a:t>
            </a:r>
            <a:endParaRPr lang="en-US" altLang="zh-CN" sz="1600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鼠标划出：扇形缩小一圈，弹性运动 </a:t>
            </a:r>
            <a:r>
              <a:rPr lang="en-US" altLang="zh-CN"/>
              <a:t>2</a:t>
            </a:r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7887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缓动跟随之二分法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二分法就是一分为二的方法。</a:t>
            </a:r>
          </a:p>
          <a:p>
            <a:pPr marL="0" indent="0">
              <a:buNone/>
            </a:pPr>
            <a:r>
              <a:rPr lang="zh-CN" altLang="en-US"/>
              <a:t>举个栗子：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闪电侠从</a:t>
            </a:r>
            <a:r>
              <a:rPr lang="en-US" altLang="zh-CN"/>
              <a:t>A </a:t>
            </a:r>
            <a:r>
              <a:rPr lang="zh-CN" altLang="en-US"/>
              <a:t>点到</a:t>
            </a:r>
            <a:r>
              <a:rPr lang="en-US" altLang="zh-CN"/>
              <a:t>B</a:t>
            </a:r>
            <a:r>
              <a:rPr lang="zh-CN" altLang="en-US"/>
              <a:t>点可以一步走完。可是他被施加了一个魔法：闪电侠走出的第一步永远是他所在的位置到</a:t>
            </a:r>
            <a:r>
              <a:rPr lang="en-US" altLang="zh-CN"/>
              <a:t>B </a:t>
            </a:r>
            <a:r>
              <a:rPr lang="zh-CN" altLang="en-US"/>
              <a:t>点的一半。那么闪电侠只会越来越接近</a:t>
            </a:r>
            <a:r>
              <a:rPr lang="en-US" altLang="zh-CN"/>
              <a:t>B </a:t>
            </a:r>
            <a:r>
              <a:rPr lang="zh-CN" altLang="en-US"/>
              <a:t>点，但永远达不到</a:t>
            </a:r>
            <a:r>
              <a:rPr lang="en-US" altLang="zh-CN"/>
              <a:t>B </a:t>
            </a:r>
            <a:r>
              <a:rPr lang="zh-CN" altLang="en-US"/>
              <a:t>点。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闪电侠行走的这个过程就是从</a:t>
            </a:r>
            <a:r>
              <a:rPr lang="en-US" altLang="zh-CN"/>
              <a:t>A</a:t>
            </a:r>
            <a:r>
              <a:rPr lang="zh-CN" altLang="en-US"/>
              <a:t>点到</a:t>
            </a:r>
            <a:r>
              <a:rPr lang="en-US" altLang="zh-CN"/>
              <a:t>B</a:t>
            </a:r>
            <a:r>
              <a:rPr lang="zh-CN" altLang="en-US"/>
              <a:t>点的缓动效果。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581D84-A62C-48D4-91AA-C8FF27088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812" y="2639507"/>
            <a:ext cx="4082988" cy="385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85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绘制饼图的步骤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一，声明必备数据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二，构建数据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三，基于数据绘图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四，鼠标交互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1554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01389F3-C214-422D-ACF8-D180B1186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这个练习可以让我们对图表的绘制原理有更清晰的认知，巩固我们之前所学的路径、文本方面的知识。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折线图</a:t>
            </a:r>
            <a:endParaRPr lang="zh-CN" alt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F926515-302A-4323-9986-85AD2014B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906" y="2367114"/>
            <a:ext cx="6576188" cy="3809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064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做自己喜欢的任意案例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03BD81EC-B86C-404B-A630-3A973519485E}"/>
              </a:ext>
            </a:extLst>
          </p:cNvPr>
          <p:cNvSpPr txBox="1">
            <a:spLocks/>
          </p:cNvSpPr>
          <p:nvPr/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kumimoji="1" lang="zh-CN" alt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我之前做过许多案例，有霓虹灯，有布艺文字，有睫毛弯弯，有恭喜发财，还有拿铁咖啡</a:t>
            </a:r>
            <a:r>
              <a:rPr lang="en-US" altLang="zh-CN"/>
              <a:t>……</a:t>
            </a:r>
          </a:p>
          <a:p>
            <a:r>
              <a:rPr lang="zh-CN" altLang="en-US"/>
              <a:t>现在，大家也发挥自己的想象力，做一个自己喜欢的案例吧！</a:t>
            </a:r>
          </a:p>
        </p:txBody>
      </p:sp>
    </p:spTree>
    <p:extLst>
      <p:ext uri="{BB962C8B-B14F-4D97-AF65-F5344CB8AC3E}">
        <p14:creationId xmlns:p14="http://schemas.microsoft.com/office/powerpoint/2010/main" val="1716841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canvas </a:t>
            </a:r>
            <a:r>
              <a:rPr lang="zh-CN" altLang="en-US"/>
              <a:t>的精彩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C682CD-F20F-43C5-8E37-71F02723E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canvas </a:t>
            </a:r>
            <a:r>
              <a:rPr lang="zh-CN" altLang="en-US"/>
              <a:t>是关于二维图形的语言，图形必然与艺术息息相关。这是在用程序搞艺术，算法也是必不可少。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canvas </a:t>
            </a:r>
            <a:r>
              <a:rPr lang="zh-CN" altLang="en-US"/>
              <a:t>精彩之处在于程序</a:t>
            </a:r>
            <a:r>
              <a:rPr lang="zh-CN" altLang="en-US">
                <a:solidFill>
                  <a:srgbClr val="00B0F0"/>
                </a:solidFill>
              </a:rPr>
              <a:t>算法</a:t>
            </a:r>
            <a:r>
              <a:rPr lang="zh-CN" altLang="en-US"/>
              <a:t>和</a:t>
            </a:r>
            <a:r>
              <a:rPr lang="zh-CN" altLang="en-US">
                <a:solidFill>
                  <a:srgbClr val="00B0F0"/>
                </a:solidFill>
              </a:rPr>
              <a:t>艺术</a:t>
            </a:r>
            <a:r>
              <a:rPr lang="zh-CN" altLang="en-US"/>
              <a:t>的结合。它可以用理性的逻辑算法来寻找艺术中美的规律。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我们若想深入运用</a:t>
            </a:r>
            <a:r>
              <a:rPr lang="en-US" altLang="zh-CN"/>
              <a:t>canvas </a:t>
            </a:r>
            <a:r>
              <a:rPr lang="zh-CN" altLang="en-US"/>
              <a:t>开发项目，可以再学习图形的架构、图像算法、动画算法、艺术设计等方面。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AF8D70F-37EF-4999-AA96-480A879664DD}"/>
              </a:ext>
            </a:extLst>
          </p:cNvPr>
          <p:cNvGrpSpPr/>
          <p:nvPr/>
        </p:nvGrpSpPr>
        <p:grpSpPr>
          <a:xfrm>
            <a:off x="962492" y="2920427"/>
            <a:ext cx="8502833" cy="2690721"/>
            <a:chOff x="838200" y="2254604"/>
            <a:chExt cx="8502833" cy="2690721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344E1C77-9459-4F06-977F-C9A82E0E9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2254604"/>
              <a:ext cx="3964619" cy="2690721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6AB4E52-5891-4482-B868-EB1FB8CD3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47590" y="2254604"/>
              <a:ext cx="4393443" cy="26907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4601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利用案例，巩固我们之前所学到的</a:t>
            </a:r>
            <a:r>
              <a:rPr lang="en-US" altLang="zh-CN">
                <a:solidFill>
                  <a:schemeClr val="tx1"/>
                </a:solidFill>
              </a:rPr>
              <a:t>canvas </a:t>
            </a:r>
            <a:r>
              <a:rPr lang="zh-CN" altLang="en-US">
                <a:solidFill>
                  <a:schemeClr val="tx1"/>
                </a:solidFill>
              </a:rPr>
              <a:t>知识。</a:t>
            </a: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知识点综述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柱状图</a:t>
            </a: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饼图</a:t>
            </a: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折线图 </a:t>
            </a:r>
            <a:r>
              <a:rPr lang="en-US" altLang="zh-CN">
                <a:solidFill>
                  <a:schemeClr val="tx1"/>
                </a:solidFill>
              </a:rPr>
              <a:t>– </a:t>
            </a:r>
            <a:r>
              <a:rPr lang="zh-CN" altLang="en-US">
                <a:solidFill>
                  <a:schemeClr val="tx1"/>
                </a:solidFill>
              </a:rPr>
              <a:t>练习</a:t>
            </a: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64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柱状图的核心内容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矩形（柱体）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提示框 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坐标图（</a:t>
            </a:r>
            <a:r>
              <a:rPr lang="en-US" altLang="zh-CN"/>
              <a:t>grid</a:t>
            </a:r>
            <a:r>
              <a:rPr lang="zh-CN" altLang="en-US"/>
              <a:t>）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鼠标划入划出的事件  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1296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柱状图效果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BB47CA5-18E4-4BEA-A884-232AB4BD3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87101"/>
            <a:ext cx="8351520" cy="405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650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绘制柱状图的步骤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一，声明必备数据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二，构建数据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三，基于数据绘图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四，鼠标交互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7300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柱状图示意图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FF45DB-6317-4C12-A5CA-AD1E58244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03692"/>
            <a:ext cx="8195022" cy="538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260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饼图效果</a:t>
            </a:r>
            <a:endParaRPr lang="en-US" altLang="zh-CN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AC2E9D9-25F2-4049-BBC0-C679D1A371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919" y="993538"/>
            <a:ext cx="5915328" cy="533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1618B9-4DCA-47E9-AE54-D1783D5A777B}"/>
              </a:ext>
            </a:extLst>
          </p:cNvPr>
          <p:cNvSpPr txBox="1">
            <a:spLocks/>
          </p:cNvSpPr>
          <p:nvPr/>
        </p:nvSpPr>
        <p:spPr>
          <a:xfrm>
            <a:off x="838200" y="993539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kumimoji="1" lang="zh-CN" alt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饼图主要用于展现</a:t>
            </a:r>
            <a:r>
              <a:rPr lang="zh-CN" altLang="en-US">
                <a:solidFill>
                  <a:srgbClr val="00A5E3"/>
                </a:solidFill>
              </a:rPr>
              <a:t>不同类别数值</a:t>
            </a:r>
            <a:r>
              <a:rPr lang="zh-CN" altLang="en-US"/>
              <a:t>相对于</a:t>
            </a:r>
            <a:r>
              <a:rPr lang="zh-CN" altLang="en-US">
                <a:solidFill>
                  <a:srgbClr val="00A5E3"/>
                </a:solidFill>
              </a:rPr>
              <a:t>总数</a:t>
            </a:r>
            <a:r>
              <a:rPr lang="zh-CN" altLang="en-US"/>
              <a:t>的</a:t>
            </a:r>
            <a:r>
              <a:rPr lang="zh-CN" altLang="en-US">
                <a:solidFill>
                  <a:srgbClr val="00A5E3"/>
                </a:solidFill>
              </a:rPr>
              <a:t>占比</a:t>
            </a:r>
            <a:r>
              <a:rPr lang="zh-CN" altLang="en-US"/>
              <a:t>情况。</a:t>
            </a:r>
            <a:endParaRPr lang="en-US" altLang="zh-CN"/>
          </a:p>
          <a:p>
            <a:r>
              <a:rPr lang="zh-CN" altLang="en-US"/>
              <a:t>扇形的</a:t>
            </a:r>
            <a:r>
              <a:rPr lang="zh-CN" altLang="en-US">
                <a:solidFill>
                  <a:srgbClr val="00A5E3"/>
                </a:solidFill>
              </a:rPr>
              <a:t>弧长</a:t>
            </a:r>
            <a:r>
              <a:rPr lang="zh-CN" altLang="en-US"/>
              <a:t>表示该类别的</a:t>
            </a:r>
            <a:r>
              <a:rPr lang="zh-CN" altLang="en-US">
                <a:solidFill>
                  <a:srgbClr val="00A5E3"/>
                </a:solidFill>
              </a:rPr>
              <a:t>占比大小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所有扇形的弧长的总和为</a:t>
            </a:r>
            <a:r>
              <a:rPr lang="en-US" altLang="zh-CN"/>
              <a:t>100%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366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饼图的核心内容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扇形 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引导线</a:t>
            </a:r>
            <a:r>
              <a:rPr lang="en-US" altLang="zh-CN"/>
              <a:t>+</a:t>
            </a:r>
            <a:r>
              <a:rPr lang="zh-CN" altLang="en-US"/>
              <a:t>文字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提示框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鼠标划入划出的事件  </a:t>
            </a:r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0CC92E-607A-4DF3-B903-F22BE26FA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201" y="1403968"/>
            <a:ext cx="5047880" cy="477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26322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15077</TotalTime>
  <Words>599</Words>
  <Application>Microsoft Office PowerPoint</Application>
  <PresentationFormat>宽屏</PresentationFormat>
  <Paragraphs>89</Paragraphs>
  <Slides>18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Microsoft YaHei</vt:lpstr>
      <vt:lpstr>Microsoft YaHei</vt:lpstr>
      <vt:lpstr>Arial</vt:lpstr>
      <vt:lpstr>主题1</vt:lpstr>
      <vt:lpstr>canvas 综合实例</vt:lpstr>
      <vt:lpstr>课堂目标</vt:lpstr>
      <vt:lpstr>知识点综述</vt:lpstr>
      <vt:lpstr>柱状图的核心内容</vt:lpstr>
      <vt:lpstr>柱状图效果</vt:lpstr>
      <vt:lpstr>绘制柱状图的步骤</vt:lpstr>
      <vt:lpstr>柱状图示意图</vt:lpstr>
      <vt:lpstr>饼图效果</vt:lpstr>
      <vt:lpstr>饼图的核心内容</vt:lpstr>
      <vt:lpstr>引导线的方向</vt:lpstr>
      <vt:lpstr>三角函数基础知识</vt:lpstr>
      <vt:lpstr>用动画优化项目</vt:lpstr>
      <vt:lpstr>怎么加动画？</vt:lpstr>
      <vt:lpstr>缓动跟随之二分法</vt:lpstr>
      <vt:lpstr>绘制饼图的步骤</vt:lpstr>
      <vt:lpstr>折线图</vt:lpstr>
      <vt:lpstr>做自己喜欢的任意案例</vt:lpstr>
      <vt:lpstr>canvas 的精彩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423</cp:revision>
  <dcterms:created xsi:type="dcterms:W3CDTF">2019-05-19T07:46:27Z</dcterms:created>
  <dcterms:modified xsi:type="dcterms:W3CDTF">2020-04-01T14:08:28Z</dcterms:modified>
</cp:coreProperties>
</file>