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72" r:id="rId5"/>
    <p:sldId id="273" r:id="rId6"/>
    <p:sldId id="274" r:id="rId7"/>
    <p:sldId id="293" r:id="rId8"/>
    <p:sldId id="294" r:id="rId9"/>
    <p:sldId id="306" r:id="rId10"/>
    <p:sldId id="295" r:id="rId11"/>
    <p:sldId id="297" r:id="rId12"/>
    <p:sldId id="308" r:id="rId13"/>
    <p:sldId id="301" r:id="rId14"/>
    <p:sldId id="296" r:id="rId15"/>
    <p:sldId id="309" r:id="rId16"/>
    <p:sldId id="303" r:id="rId17"/>
    <p:sldId id="311" r:id="rId18"/>
    <p:sldId id="304" r:id="rId19"/>
    <p:sldId id="310" r:id="rId20"/>
    <p:sldId id="277" r:id="rId21"/>
    <p:sldId id="298" r:id="rId22"/>
    <p:sldId id="299" r:id="rId23"/>
    <p:sldId id="300" r:id="rId24"/>
    <p:sldId id="279" r:id="rId25"/>
    <p:sldId id="287" r:id="rId26"/>
    <p:sldId id="312" r:id="rId27"/>
    <p:sldId id="313" r:id="rId28"/>
    <p:sldId id="314" r:id="rId29"/>
    <p:sldId id="315" r:id="rId30"/>
    <p:sldId id="316" r:id="rId31"/>
    <p:sldId id="317" r:id="rId32"/>
    <p:sldId id="29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293"/>
            <p14:sldId id="294"/>
            <p14:sldId id="306"/>
            <p14:sldId id="295"/>
            <p14:sldId id="297"/>
            <p14:sldId id="308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287"/>
            <p14:sldId id="312"/>
            <p14:sldId id="313"/>
          </p14:sldIdLst>
        </p14:section>
        <p14:section name="08-原生图形组件" id="{ED71E0CD-9262-4EE3-A618-E9497386A3AF}">
          <p14:sldIdLst>
            <p14:sldId id="314"/>
            <p14:sldId id="315"/>
          </p14:sldIdLst>
        </p14:section>
        <p14:section name="09-echarts 的响应式布局" id="{C98BB536-9960-4668-BB1B-480B4C2A0457}">
          <p14:sldIdLst>
            <p14:sldId id="316"/>
            <p14:sldId id="317"/>
          </p14:sldIdLst>
        </p14:section>
        <p14:section name="总结" id="{039E83F1-6C20-48B7-96DE-A5A5CF440AE9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89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23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828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76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429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72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07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49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48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api.html#even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hartsjs.com/zh/option.html#series-bar.label.rich.%3Cstyle_name%3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836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</a:t>
            </a:r>
            <a:endParaRPr lang="zh-CN" altLang="en-US">
              <a:solidFill>
                <a:srgbClr val="009CE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C56E9-2DD8-4C01-81D5-79650011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3C971B-C7A6-440A-A12B-37DE02DF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8368"/>
            <a:ext cx="9079306" cy="2033968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69A57D2C-2A00-4032-9A6F-EA7BAFACCA69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4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作用：定义数据的维度信息。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</a:t>
            </a:r>
            <a:r>
              <a:rPr lang="en-US" altLang="zh-CN"/>
              <a:t>/</a:t>
            </a:r>
            <a:r>
              <a:rPr lang="zh-CN" altLang="en-US"/>
              <a:t>列中获取维度信息。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dataset.source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338158-EF27-45C6-B719-30403D27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35" y="2772955"/>
            <a:ext cx="4514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基于作用范围，可以分为两种：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zh-CN" altLang="en-US"/>
              <a:t>全局维度：</a:t>
            </a:r>
            <a:r>
              <a:rPr lang="en-US" altLang="zh-CN"/>
              <a:t>dimensions</a:t>
            </a:r>
            <a:r>
              <a:rPr lang="zh-CN" altLang="en-US"/>
              <a:t>写在</a:t>
            </a:r>
            <a:r>
              <a:rPr lang="en-US" altLang="zh-CN"/>
              <a:t>dataset </a:t>
            </a:r>
            <a:r>
              <a:rPr lang="zh-CN" altLang="en-US"/>
              <a:t>中，作用于所有系列</a:t>
            </a:r>
            <a:endParaRPr lang="en-US" altLang="zh-CN"/>
          </a:p>
          <a:p>
            <a:r>
              <a:rPr lang="zh-CN" altLang="en-US"/>
              <a:t>局部维度：</a:t>
            </a:r>
            <a:r>
              <a:rPr lang="en-US" altLang="zh-CN"/>
              <a:t>dimensions</a:t>
            </a:r>
            <a:r>
              <a:rPr lang="zh-CN" altLang="en-US"/>
              <a:t>写在</a:t>
            </a:r>
            <a:r>
              <a:rPr lang="en-US" altLang="zh-CN"/>
              <a:t>series </a:t>
            </a:r>
            <a:r>
              <a:rPr lang="zh-CN" altLang="en-US"/>
              <a:t>系列中，作用于其所在的系列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B9093-15D8-4CC4-811D-758AC92E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8" y="4705321"/>
            <a:ext cx="4220756" cy="15950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389BB3-EDAE-4169-8022-2534B3FE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92" y="2614583"/>
            <a:ext cx="3873133" cy="20591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1EEA09-E9E0-4B20-AD36-250645F66B99}"/>
              </a:ext>
            </a:extLst>
          </p:cNvPr>
          <p:cNvSpPr/>
          <p:nvPr/>
        </p:nvSpPr>
        <p:spPr>
          <a:xfrm>
            <a:off x="1260629" y="2814221"/>
            <a:ext cx="3553196" cy="275208"/>
          </a:xfrm>
          <a:prstGeom prst="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92F5EE-2D92-407B-A829-5FA0D72EFE76}"/>
              </a:ext>
            </a:extLst>
          </p:cNvPr>
          <p:cNvSpPr/>
          <p:nvPr/>
        </p:nvSpPr>
        <p:spPr>
          <a:xfrm>
            <a:off x="1633490" y="5363769"/>
            <a:ext cx="3553196" cy="275208"/>
          </a:xfrm>
          <a:prstGeom prst="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6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4EAC24-E712-4B62-9C85-79B91A8F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630" y="2130669"/>
            <a:ext cx="3352800" cy="2114550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dataZoom </a:t>
            </a:r>
            <a:r>
              <a:rPr lang="zh-CN" altLang="en-US"/>
              <a:t>组件的类型：</a:t>
            </a: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视觉映射可以让项目的数据和项目的颜色、大小等属性相关联。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myChart.on('click',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中基本上所有的组件交互行为都会触发相应的事件。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常用的事件和事件对应参数在 </a:t>
            </a:r>
            <a:r>
              <a:rPr lang="en-US" altLang="zh-CN">
                <a:hlinkClick r:id="rId3"/>
              </a:rPr>
              <a:t>events</a:t>
            </a:r>
            <a:r>
              <a:rPr lang="en-US" altLang="zh-CN"/>
              <a:t> </a:t>
            </a:r>
            <a:r>
              <a:rPr lang="zh-CN" altLang="en-US"/>
              <a:t>文档中有列出。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// </a:t>
            </a:r>
            <a:r>
              <a:rPr lang="zh-CN" altLang="en-US"/>
              <a:t>图例开关的行为会触发 </a:t>
            </a:r>
            <a:r>
              <a:rPr lang="en-US" altLang="zh-CN"/>
              <a:t>legendselectchanged </a:t>
            </a:r>
            <a:r>
              <a:rPr lang="zh-CN" altLang="en-US"/>
              <a:t>事件</a:t>
            </a:r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myChart.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({ type: ‘’ }) </a:t>
            </a:r>
            <a:r>
              <a:rPr lang="zh-CN" altLang="en-US"/>
              <a:t>触发图表行为。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富文本标签，就是内容丰富的文本标签。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在许多地方（如图、轴的标签等）都可以使用富文本标签。例如：</a:t>
            </a:r>
            <a:endParaRPr lang="en-US" altLang="zh-CN"/>
          </a:p>
          <a:p>
            <a:pPr marL="0" indent="0">
              <a:buNone/>
            </a:pP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598964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文本标签的属性可以参考</a:t>
            </a:r>
            <a:r>
              <a:rPr lang="en-US" altLang="zh-CN"/>
              <a:t>label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https://www.echartsjs.com/zh/option.html#series-bar.label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富文本的属性：</a:t>
            </a:r>
            <a:r>
              <a:rPr lang="en-US" altLang="zh-CN">
                <a:hlinkClick r:id="rId4"/>
              </a:rPr>
              <a:t>https://www.echartsjs.com/zh/option.html#series-bar.label.rich.%3Cstyle_name%3E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首先要确定一个承载富文本的载体，比如提示、标签等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要有</a:t>
            </a:r>
            <a:r>
              <a:rPr lang="en-US" altLang="zh-CN"/>
              <a:t>formatter</a:t>
            </a:r>
            <a:r>
              <a:rPr lang="zh-CN" altLang="en-US"/>
              <a:t>，这个东东可以理解为</a:t>
            </a:r>
            <a:r>
              <a:rPr lang="en-US" altLang="zh-CN"/>
              <a:t>html </a:t>
            </a:r>
            <a:r>
              <a:rPr lang="zh-CN" altLang="en-US"/>
              <a:t>标签，只不写法是完全不一样的。如：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a}\n'+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b}\n'+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x}'</a:t>
            </a:r>
          </a:p>
          <a:p>
            <a:pPr marL="0" indent="0">
              <a:buNone/>
            </a:pPr>
            <a:r>
              <a:rPr lang="zh-CN" altLang="en-US"/>
              <a:t>就相当于：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400050" lvl="1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400050" lvl="1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accent2"/>
                </a:solidFill>
              </a:rPr>
              <a:t>rich</a:t>
            </a:r>
            <a:r>
              <a:rPr lang="en-US" altLang="zh-CN"/>
              <a:t>: {</a:t>
            </a:r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9CE0"/>
                </a:solidFill>
              </a:rPr>
              <a:t>a</a:t>
            </a:r>
            <a:r>
              <a:rPr lang="en-US" altLang="zh-CN"/>
              <a:t>: {</a:t>
            </a:r>
          </a:p>
          <a:p>
            <a:pPr marL="0" indent="0">
              <a:buNone/>
            </a:pPr>
            <a:r>
              <a:rPr lang="en-US" altLang="zh-CN"/>
              <a:t>                color: 'red',            </a:t>
            </a:r>
          </a:p>
          <a:p>
            <a:pPr marL="0" indent="0">
              <a:buNone/>
            </a:pPr>
            <a:r>
              <a:rPr lang="en-US" altLang="zh-CN"/>
              <a:t>	  },</a:t>
            </a:r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9CE0"/>
                </a:solidFill>
              </a:rPr>
              <a:t>b</a:t>
            </a:r>
            <a:r>
              <a:rPr lang="en-US" altLang="zh-CN"/>
              <a:t>: {</a:t>
            </a:r>
          </a:p>
          <a:p>
            <a:pPr marL="0" indent="0">
              <a:buNone/>
            </a:pPr>
            <a:r>
              <a:rPr lang="en-US" altLang="zh-CN"/>
              <a:t>                backgroundColor: {</a:t>
            </a:r>
          </a:p>
          <a:p>
            <a:pPr marL="0" indent="0">
              <a:buNone/>
            </a:pPr>
            <a:r>
              <a:rPr lang="en-US" altLang="zh-CN"/>
              <a:t>                    image: 'xxx/xxx.jpg'</a:t>
            </a:r>
          </a:p>
          <a:p>
            <a:pPr marL="0" indent="0">
              <a:buNone/>
            </a:pPr>
            <a:r>
              <a:rPr lang="en-US" altLang="zh-CN"/>
              <a:t>                },</a:t>
            </a:r>
          </a:p>
          <a:p>
            <a:pPr marL="0" indent="0">
              <a:buNone/>
            </a:pPr>
            <a:r>
              <a:rPr lang="en-US" altLang="zh-CN"/>
              <a:t>                height: 40</a:t>
            </a:r>
          </a:p>
          <a:p>
            <a:pPr marL="0" indent="0">
              <a:buNone/>
            </a:pPr>
            <a:r>
              <a:rPr lang="en-US" altLang="zh-CN"/>
              <a:t>            },</a:t>
            </a:r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9CE0"/>
                </a:solidFill>
              </a:rPr>
              <a:t>x</a:t>
            </a:r>
            <a:r>
              <a:rPr lang="en-US" altLang="zh-CN"/>
              <a:t>: {</a:t>
            </a:r>
          </a:p>
          <a:p>
            <a:pPr marL="0" indent="0">
              <a:buNone/>
            </a:pPr>
            <a:r>
              <a:rPr lang="en-US" altLang="zh-CN"/>
              <a:t>                fontSize: 18,</a:t>
            </a:r>
          </a:p>
          <a:p>
            <a:pPr marL="0" indent="0">
              <a:buNone/>
            </a:pPr>
            <a:r>
              <a:rPr lang="en-US" altLang="zh-CN"/>
              <a:t>            },</a:t>
            </a:r>
          </a:p>
          <a:p>
            <a:pPr marL="0" indent="0">
              <a:buNone/>
            </a:pPr>
            <a:r>
              <a:rPr lang="en-US" altLang="zh-CN"/>
              <a:t>       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4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原生图形组件的基本概念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原生图形组件就是可以</a:t>
            </a:r>
            <a:r>
              <a:rPr lang="zh-CN" altLang="en-US">
                <a:solidFill>
                  <a:srgbClr val="00A5E3"/>
                </a:solidFill>
              </a:rPr>
              <a:t>自定义图形</a:t>
            </a:r>
            <a:r>
              <a:rPr lang="zh-CN" altLang="en-US"/>
              <a:t>的组件。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原生图形组件里绘制的图形，可以</a:t>
            </a:r>
            <a:r>
              <a:rPr lang="zh-CN" altLang="en-US">
                <a:solidFill>
                  <a:srgbClr val="00A5E3"/>
                </a:solidFill>
              </a:rPr>
              <a:t>绑定鼠标事件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拖拽事件</a:t>
            </a:r>
            <a:r>
              <a:rPr lang="zh-CN" altLang="en-US"/>
              <a:t>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有两种点位：</a:t>
            </a:r>
            <a:r>
              <a:rPr lang="zh-CN" altLang="en-US">
                <a:solidFill>
                  <a:srgbClr val="00A5E3"/>
                </a:solidFill>
              </a:rPr>
              <a:t>坐标位</a:t>
            </a:r>
            <a:r>
              <a:rPr lang="zh-CN" altLang="en-US"/>
              <a:t>，</a:t>
            </a:r>
            <a:r>
              <a:rPr lang="zh-CN" altLang="en-US">
                <a:solidFill>
                  <a:srgbClr val="00A5E3"/>
                </a:solidFill>
              </a:rPr>
              <a:t>像素位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坐标位有直角坐标位、地理坐标位等。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原生图形的位置就是基于像素位定位的。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实例对象提供了坐标位和像素位的转换方法：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convertToPixel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坐标位转像素位</a:t>
            </a:r>
            <a:endParaRPr lang="en-US" altLang="zh-CN"/>
          </a:p>
          <a:p>
            <a:r>
              <a:rPr lang="en-US" altLang="zh-CN">
                <a:solidFill>
                  <a:srgbClr val="00A5E3"/>
                </a:solidFill>
              </a:rPr>
              <a:t>convertFromPixel</a:t>
            </a:r>
            <a:r>
              <a:rPr lang="en-US" altLang="zh-CN"/>
              <a:t>(</a:t>
            </a:r>
            <a:r>
              <a:rPr lang="zh-CN" altLang="en-US"/>
              <a:t>坐标系，</a:t>
            </a:r>
            <a:r>
              <a:rPr lang="en-US" altLang="zh-CN"/>
              <a:t>[x,y]) </a:t>
            </a:r>
            <a:r>
              <a:rPr lang="zh-CN" altLang="en-US"/>
              <a:t>像素位转坐标位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折线图标记点的拖拽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正常绘制折线图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在折线图的所有标记点位置绘制原生图形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为原生图形绑定鼠标事件：</a:t>
            </a:r>
            <a:endParaRPr lang="en-US" altLang="zh-CN"/>
          </a:p>
          <a:p>
            <a:pPr lvl="1"/>
            <a:r>
              <a:rPr lang="zh-CN" altLang="en-US"/>
              <a:t>拖拽时，将原生图形的位置赋予标记点</a:t>
            </a:r>
            <a:endParaRPr lang="en-US" altLang="zh-CN"/>
          </a:p>
          <a:p>
            <a:pPr lvl="1"/>
            <a:r>
              <a:rPr lang="zh-CN" altLang="en-US"/>
              <a:t>鼠标移动时，显示提示</a:t>
            </a:r>
            <a:endParaRPr lang="en-US" altLang="zh-CN"/>
          </a:p>
          <a:p>
            <a:pPr lvl="1"/>
            <a:r>
              <a:rPr lang="zh-CN" altLang="en-US"/>
              <a:t>鼠标抬起时，隐藏提示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1AC4-CD2D-4DF8-BA48-878D4CE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96" y="1215483"/>
            <a:ext cx="4473606" cy="4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原生图形组件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响应式布局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响应式布局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中使用</a:t>
            </a:r>
            <a:r>
              <a:rPr lang="en-US" altLang="zh-CN"/>
              <a:t>css </a:t>
            </a:r>
            <a:r>
              <a:rPr lang="zh-CN" altLang="en-US"/>
              <a:t>中的</a:t>
            </a:r>
            <a:r>
              <a:rPr lang="en-US" altLang="zh-CN"/>
              <a:t>flex </a:t>
            </a:r>
            <a:r>
              <a:rPr lang="zh-CN" altLang="en-US"/>
              <a:t>可以轻松实现响应式布局。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里，如何适配不同尺寸的屏幕呢？</a:t>
            </a:r>
            <a:endParaRPr lang="en-US" altLang="zh-CN"/>
          </a:p>
          <a:p>
            <a:r>
              <a:rPr lang="zh-CN" altLang="en-US"/>
              <a:t>简单点的可以通过为尺寸、位置等属性设置百分比来实现。</a:t>
            </a:r>
            <a:endParaRPr lang="en-US" altLang="zh-CN"/>
          </a:p>
          <a:p>
            <a:r>
              <a:rPr lang="zh-CN" altLang="en-US"/>
              <a:t>复杂些的就需要自定义响应规则。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接下来咱们就是重点说一下</a:t>
            </a:r>
            <a:r>
              <a:rPr lang="en-US" altLang="zh-CN"/>
              <a:t>echarts </a:t>
            </a:r>
            <a:r>
              <a:rPr lang="zh-CN" altLang="en-US"/>
              <a:t>中自定义响应规则的方法。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自定义响应规则的方法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建立基础配置项 </a:t>
            </a:r>
            <a:r>
              <a:rPr lang="en-US" altLang="zh-CN"/>
              <a:t>baseOption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建立规则配置列表 </a:t>
            </a:r>
            <a:r>
              <a:rPr lang="en-US" altLang="zh-CN"/>
              <a:t>media</a:t>
            </a:r>
          </a:p>
          <a:p>
            <a:r>
              <a:rPr lang="zh-CN" altLang="en-US"/>
              <a:t>建立</a:t>
            </a:r>
            <a:r>
              <a:rPr lang="en-US" altLang="zh-CN"/>
              <a:t>query</a:t>
            </a:r>
          </a:p>
          <a:p>
            <a:r>
              <a:rPr lang="zh-CN" altLang="en-US"/>
              <a:t>建立此规则下的配置信息</a:t>
            </a:r>
            <a:r>
              <a:rPr lang="en-US" altLang="zh-CN"/>
              <a:t>option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/>
              <a:t>echarts </a:t>
            </a:r>
            <a:r>
              <a:rPr lang="zh-CN" altLang="en-US"/>
              <a:t>实例基于</a:t>
            </a:r>
            <a:r>
              <a:rPr lang="en-US" altLang="zh-CN"/>
              <a:t>baseOption </a:t>
            </a:r>
            <a:r>
              <a:rPr lang="zh-CN" altLang="en-US"/>
              <a:t>和</a:t>
            </a:r>
            <a:r>
              <a:rPr lang="en-US" altLang="zh-CN"/>
              <a:t>media </a:t>
            </a:r>
            <a:r>
              <a:rPr lang="zh-CN" altLang="en-US"/>
              <a:t>绘制图表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74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在我们实际项目开发中，肯定会遇到各种各样的需求。我们这章所说的都是出现频率较高的知识点。若想熟练灵活的掌控</a:t>
            </a:r>
            <a:r>
              <a:rPr lang="en-US" altLang="zh-CN"/>
              <a:t>echarts</a:t>
            </a:r>
            <a:r>
              <a:rPr lang="zh-CN" altLang="en-US"/>
              <a:t>，大家要可以基于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多坐标轴的常见应用就是一个坐标系有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1405E1-3DF7-4628-9002-F7C4AB49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96" y="2146842"/>
            <a:ext cx="6457950" cy="3495675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9E3BB49-D626-43A3-AB93-CCEB1BBE756A}"/>
              </a:ext>
            </a:extLst>
          </p:cNvPr>
          <p:cNvSpPr txBox="1">
            <a:spLocks/>
          </p:cNvSpPr>
          <p:nvPr/>
        </p:nvSpPr>
        <p:spPr>
          <a:xfrm>
            <a:off x="838200" y="2297540"/>
            <a:ext cx="4057650" cy="319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多坐标轴的设置方法：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yAxis </a:t>
            </a:r>
            <a:r>
              <a:rPr lang="zh-CN" altLang="en-US"/>
              <a:t>中写入两组数据，让两组数据的行数保持一致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series </a:t>
            </a:r>
            <a:r>
              <a:rPr lang="zh-CN" altLang="en-US"/>
              <a:t>中设置数据时，使用 </a:t>
            </a:r>
            <a:r>
              <a:rPr lang="en-US" altLang="zh-CN"/>
              <a:t>yAxisIndex </a:t>
            </a:r>
            <a:r>
              <a:rPr lang="zh-CN" altLang="en-US"/>
              <a:t>属性设置系列与哪个</a:t>
            </a:r>
            <a:r>
              <a:rPr lang="en-US" altLang="zh-CN"/>
              <a:t>y </a:t>
            </a:r>
            <a:r>
              <a:rPr lang="zh-CN" altLang="en-US"/>
              <a:t>轴相关联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对于请求数据的方式，</a:t>
            </a:r>
            <a:r>
              <a:rPr lang="en-US" altLang="zh-CN"/>
              <a:t>ajax</a:t>
            </a:r>
            <a:r>
              <a:rPr lang="zh-CN" altLang="en-US"/>
              <a:t>、</a:t>
            </a:r>
            <a:r>
              <a:rPr lang="en-US" altLang="zh-CN"/>
              <a:t>fetch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，有什么配置什么。请求到数据后，再追加配置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loading</a:t>
            </a:r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将数据写在每个</a:t>
            </a:r>
            <a:r>
              <a:rPr lang="en-US" altLang="zh-CN"/>
              <a:t>series </a:t>
            </a:r>
            <a:r>
              <a:rPr lang="zh-CN" altLang="en-US"/>
              <a:t>系列中的方法，有以下缺陷：</a:t>
            </a:r>
            <a:endParaRPr lang="en-US" altLang="zh-CN"/>
          </a:p>
          <a:p>
            <a:r>
              <a:rPr lang="zh-CN" altLang="en-US"/>
              <a:t>不适合数据处理</a:t>
            </a:r>
            <a:endParaRPr lang="en-US" altLang="zh-CN"/>
          </a:p>
          <a:p>
            <a:r>
              <a:rPr lang="zh-CN" altLang="en-US"/>
              <a:t>不利于</a:t>
            </a:r>
            <a:r>
              <a:rPr lang="zh-CN" altLang="en-US" dirty="0"/>
              <a:t>多个系列共享一</a:t>
            </a:r>
            <a:r>
              <a:rPr lang="zh-CN" altLang="en-US"/>
              <a:t>份数据</a:t>
            </a:r>
            <a:endParaRPr lang="en-US" altLang="zh-CN"/>
          </a:p>
          <a:p>
            <a:r>
              <a:rPr lang="zh-CN" altLang="en-US"/>
              <a:t>不利于</a:t>
            </a:r>
            <a:r>
              <a:rPr lang="zh-CN" altLang="en-US" dirty="0"/>
              <a:t>基于原始数据进行图表类型、系列的</a:t>
            </a:r>
            <a:r>
              <a:rPr lang="zh-CN" altLang="en-US"/>
              <a:t>映射安排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数据集的理解方式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45B666-65ED-4BF4-AA35-02464D61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4902"/>
            <a:ext cx="10029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9A1EC45-0FD3-4F30-9428-7D9DAB19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66" y="916609"/>
            <a:ext cx="8865020" cy="54402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数据源的数据类型可以是 </a:t>
            </a:r>
            <a:r>
              <a:rPr lang="zh-CN" altLang="en-US" b="1"/>
              <a:t>数组 </a:t>
            </a:r>
            <a:r>
              <a:rPr lang="zh-CN" altLang="en-US"/>
              <a:t>或 </a:t>
            </a:r>
            <a:r>
              <a:rPr lang="zh-CN" altLang="en-US" b="1"/>
              <a:t>对象数组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C57549-FC97-46DD-BA6C-245EA8665970}"/>
              </a:ext>
            </a:extLst>
          </p:cNvPr>
          <p:cNvSpPr/>
          <p:nvPr/>
        </p:nvSpPr>
        <p:spPr>
          <a:xfrm>
            <a:off x="1201231" y="186829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EFDD09-5169-41F7-A4FA-5D34625459DC}"/>
              </a:ext>
            </a:extLst>
          </p:cNvPr>
          <p:cNvSpPr/>
          <p:nvPr/>
        </p:nvSpPr>
        <p:spPr>
          <a:xfrm>
            <a:off x="838200" y="530930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247974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09CE0"/>
                </a:solidFill>
              </a:rPr>
              <a:t>seriesLayoutBy</a:t>
            </a:r>
            <a:r>
              <a:rPr lang="zh-CN" altLang="en-US"/>
              <a:t>：行列映射方式，会影响系列的划分方式</a:t>
            </a:r>
            <a:endParaRPr lang="en-US" altLang="zh-CN"/>
          </a:p>
          <a:p>
            <a:r>
              <a:rPr lang="en-US" altLang="zh-CN"/>
              <a:t>column</a:t>
            </a:r>
            <a:r>
              <a:rPr lang="zh-CN" altLang="en-US"/>
              <a:t>：基于列映射，默认</a:t>
            </a:r>
          </a:p>
          <a:p>
            <a:r>
              <a:rPr lang="en-US" altLang="zh-CN"/>
              <a:t>row</a:t>
            </a:r>
            <a:r>
              <a:rPr lang="zh-CN" altLang="en-US"/>
              <a:t>：基于行映射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18077</TotalTime>
  <Words>1944</Words>
  <Application>Microsoft Office PowerPoint</Application>
  <PresentationFormat>宽屏</PresentationFormat>
  <Paragraphs>247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Microsoft YaHei</vt:lpstr>
      <vt:lpstr>Microsoft YaHei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数据集的理解方式</vt:lpstr>
      <vt:lpstr>数据源的数据类型可以是 数组 或 对象数组</vt:lpstr>
      <vt:lpstr>数据集的行列映射</vt:lpstr>
      <vt:lpstr>数据集的行列映射</vt:lpstr>
      <vt:lpstr>数据集的维度映射</vt:lpstr>
      <vt:lpstr>dimensions 基于作用范围，可以分为两种：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文本块和文本片段</vt:lpstr>
      <vt:lpstr>富文本的实现步骤</vt:lpstr>
      <vt:lpstr>富文本的实现步骤</vt:lpstr>
      <vt:lpstr>原生图形组件的基本概念</vt:lpstr>
      <vt:lpstr>案例 – 折线图标记点的拖拽</vt:lpstr>
      <vt:lpstr>响应式布局</vt:lpstr>
      <vt:lpstr>自定义响应规则的方法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559</cp:revision>
  <dcterms:created xsi:type="dcterms:W3CDTF">2019-05-19T07:46:27Z</dcterms:created>
  <dcterms:modified xsi:type="dcterms:W3CDTF">2020-04-08T14:58:50Z</dcterms:modified>
</cp:coreProperties>
</file>