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335" r:id="rId4"/>
    <p:sldId id="340" r:id="rId5"/>
    <p:sldId id="341" r:id="rId6"/>
    <p:sldId id="343" r:id="rId7"/>
    <p:sldId id="342" r:id="rId8"/>
    <p:sldId id="336" r:id="rId9"/>
    <p:sldId id="34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  <p14:sldId id="335"/>
            <p14:sldId id="340"/>
            <p14:sldId id="341"/>
            <p14:sldId id="343"/>
            <p14:sldId id="342"/>
            <p14:sldId id="336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3" d="100"/>
          <a:sy n="113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29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扩展和优化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了解一些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不太常用，但有时候必不可少的知识点。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常见的优化方法。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图像平滑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412"/>
            <a:ext cx="10515600" cy="907139"/>
          </a:xfrm>
        </p:spPr>
        <p:txBody>
          <a:bodyPr/>
          <a:lstStyle/>
          <a:p>
            <a:r>
              <a:rPr lang="zh-CN" altLang="en-US" sz="1400">
                <a:solidFill>
                  <a:schemeClr val="tx1"/>
                </a:solidFill>
              </a:rPr>
              <a:t>使用</a:t>
            </a:r>
            <a:r>
              <a:rPr lang="en-US" altLang="zh-CN" sz="1400">
                <a:solidFill>
                  <a:schemeClr val="tx1"/>
                </a:solidFill>
              </a:rPr>
              <a:t>drawImage() </a:t>
            </a:r>
            <a:r>
              <a:rPr lang="zh-CN" altLang="en-US" sz="1400">
                <a:solidFill>
                  <a:schemeClr val="tx1"/>
                </a:solidFill>
              </a:rPr>
              <a:t>将图像源放大的时候，默认会进行平滑处理。</a:t>
            </a:r>
            <a:endParaRPr lang="en-US" altLang="zh-CN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ctx.</a:t>
            </a:r>
            <a:r>
              <a:rPr lang="en-US" altLang="zh-CN" sz="1400">
                <a:solidFill>
                  <a:srgbClr val="00B0F0"/>
                </a:solidFill>
              </a:rPr>
              <a:t>imageSmoothingEnabled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zh-CN" altLang="en-US" sz="1400">
                <a:solidFill>
                  <a:schemeClr val="tx1"/>
                </a:solidFill>
              </a:rPr>
              <a:t>可以控制图像是否平滑，其默认为</a:t>
            </a:r>
            <a:r>
              <a:rPr lang="en-US" altLang="zh-CN" sz="1400">
                <a:solidFill>
                  <a:srgbClr val="00B0F0"/>
                </a:solidFill>
              </a:rPr>
              <a:t>true</a:t>
            </a:r>
            <a:r>
              <a:rPr lang="zh-CN" altLang="en-US" sz="1400">
                <a:solidFill>
                  <a:schemeClr val="tx1"/>
                </a:solidFill>
              </a:rPr>
              <a:t>，设置为</a:t>
            </a:r>
            <a:r>
              <a:rPr lang="en-US" altLang="zh-CN" sz="1400">
                <a:solidFill>
                  <a:schemeClr val="tx1"/>
                </a:solidFill>
              </a:rPr>
              <a:t>false </a:t>
            </a:r>
            <a:r>
              <a:rPr lang="zh-CN" altLang="en-US" sz="1400">
                <a:solidFill>
                  <a:schemeClr val="tx1"/>
                </a:solidFill>
              </a:rPr>
              <a:t>便会取消平滑。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 sz="1400">
              <a:solidFill>
                <a:schemeClr val="tx1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 sz="1400">
              <a:solidFill>
                <a:schemeClr val="tx1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endParaRPr lang="en-US" altLang="zh-CN" sz="1400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5421EA-A823-4AB7-8D27-AC6EFDD3C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00" y="2385599"/>
            <a:ext cx="381000" cy="38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55F062-4514-4AC0-A469-3AC7B53F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50" y="3654138"/>
            <a:ext cx="1526399" cy="1443392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A49625D-F704-4D5A-ACEF-942B089C5705}"/>
              </a:ext>
            </a:extLst>
          </p:cNvPr>
          <p:cNvSpPr txBox="1">
            <a:spLocks/>
          </p:cNvSpPr>
          <p:nvPr/>
        </p:nvSpPr>
        <p:spPr>
          <a:xfrm>
            <a:off x="4648490" y="2867892"/>
            <a:ext cx="649274" cy="47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微软雅黑"/>
              </a:rPr>
              <a:t>图像源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177FB4B-E058-4395-8F82-FC9301E37643}"/>
              </a:ext>
            </a:extLst>
          </p:cNvPr>
          <p:cNvSpPr txBox="1">
            <a:spLocks/>
          </p:cNvSpPr>
          <p:nvPr/>
        </p:nvSpPr>
        <p:spPr>
          <a:xfrm>
            <a:off x="3630012" y="2821778"/>
            <a:ext cx="649274" cy="3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rPr>
              <a:t>放大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98B109-E25C-497D-BF17-9E5815822741}"/>
              </a:ext>
            </a:extLst>
          </p:cNvPr>
          <p:cNvCxnSpPr>
            <a:cxnSpLocks/>
          </p:cNvCxnSpPr>
          <p:nvPr/>
        </p:nvCxnSpPr>
        <p:spPr>
          <a:xfrm>
            <a:off x="5386899" y="2867892"/>
            <a:ext cx="930774" cy="661239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4972936-7B99-435B-9ED7-75F3171FF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586" y="3654137"/>
            <a:ext cx="1546490" cy="144339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9000C32-450E-489A-BC70-709C6714D01C}"/>
              </a:ext>
            </a:extLst>
          </p:cNvPr>
          <p:cNvSpPr/>
          <p:nvPr/>
        </p:nvSpPr>
        <p:spPr>
          <a:xfrm>
            <a:off x="2201570" y="5473527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ctx.imageSmoothingEnabled=true 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77F532-5739-40A5-B89D-BB6EDAD30235}"/>
              </a:ext>
            </a:extLst>
          </p:cNvPr>
          <p:cNvSpPr/>
          <p:nvPr/>
        </p:nvSpPr>
        <p:spPr>
          <a:xfrm>
            <a:off x="5297764" y="5473527"/>
            <a:ext cx="2464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ctx.imageSmoothingEnabled=false</a:t>
            </a:r>
            <a:endParaRPr lang="zh-CN" altLang="en-US" sz="12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22CE3E-CB80-4569-99FE-E3B90937D3C3}"/>
              </a:ext>
            </a:extLst>
          </p:cNvPr>
          <p:cNvCxnSpPr>
            <a:cxnSpLocks/>
          </p:cNvCxnSpPr>
          <p:nvPr/>
        </p:nvCxnSpPr>
        <p:spPr>
          <a:xfrm flipH="1">
            <a:off x="3754581" y="2867892"/>
            <a:ext cx="816159" cy="626463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BD547DE-88E1-458A-8B3C-E8850C24A44F}"/>
              </a:ext>
            </a:extLst>
          </p:cNvPr>
          <p:cNvSpPr txBox="1">
            <a:spLocks/>
          </p:cNvSpPr>
          <p:nvPr/>
        </p:nvSpPr>
        <p:spPr>
          <a:xfrm>
            <a:off x="5789286" y="2799457"/>
            <a:ext cx="649274" cy="3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rPr>
              <a:t>放大</a:t>
            </a:r>
          </a:p>
        </p:txBody>
      </p:sp>
    </p:spTree>
    <p:extLst>
      <p:ext uri="{BB962C8B-B14F-4D97-AF65-F5344CB8AC3E}">
        <p14:creationId xmlns:p14="http://schemas.microsoft.com/office/powerpoint/2010/main" val="336564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绘制极细的线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在我们绘制</a:t>
            </a:r>
            <a:r>
              <a:rPr lang="en-US" altLang="zh-CN"/>
              <a:t>linewidth </a:t>
            </a:r>
            <a:r>
              <a:rPr lang="zh-CN" altLang="en-US"/>
              <a:t>为</a:t>
            </a:r>
            <a:r>
              <a:rPr lang="en-US" altLang="zh-CN"/>
              <a:t>1 </a:t>
            </a:r>
            <a:r>
              <a:rPr lang="zh-CN" altLang="en-US"/>
              <a:t>的直线时，实际上画出来的是一条宽度为</a:t>
            </a:r>
            <a:r>
              <a:rPr lang="en-US" altLang="zh-CN"/>
              <a:t>2</a:t>
            </a:r>
            <a:r>
              <a:rPr lang="zh-CN" altLang="en-US"/>
              <a:t>，透明度减半的线，如下面的第一条浅红色线。而有时候，我们想要的是第二条大红色的清晰的线。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解决方式：让线偏移</a:t>
            </a:r>
            <a:r>
              <a:rPr lang="en-US" altLang="zh-CN"/>
              <a:t>0.5</a:t>
            </a:r>
            <a:r>
              <a:rPr lang="zh-CN" altLang="en-US"/>
              <a:t>，也就是让直线在画布上的位置不再是整数。如：</a:t>
            </a:r>
            <a:endParaRPr lang="en-US" altLang="zh-CN"/>
          </a:p>
          <a:p>
            <a:r>
              <a:rPr lang="es-ES" altLang="zh-CN"/>
              <a:t>ctx.moveTo(0,0</a:t>
            </a:r>
            <a:r>
              <a:rPr lang="en-US" altLang="zh-CN"/>
              <a:t>.5</a:t>
            </a:r>
            <a:r>
              <a:rPr lang="es-ES" altLang="zh-CN"/>
              <a:t>);</a:t>
            </a:r>
          </a:p>
          <a:p>
            <a:r>
              <a:rPr lang="es-ES" altLang="zh-CN"/>
              <a:t>ctx.lineTo(1000,0</a:t>
            </a:r>
            <a:r>
              <a:rPr lang="en-US" altLang="zh-CN"/>
              <a:t>.5</a:t>
            </a:r>
            <a:r>
              <a:rPr lang="es-ES" altLang="zh-CN"/>
              <a:t>);</a:t>
            </a:r>
          </a:p>
          <a:p>
            <a:r>
              <a:rPr lang="zh-CN" altLang="en-US"/>
              <a:t>或者：</a:t>
            </a:r>
            <a:endParaRPr lang="en-US" altLang="zh-CN"/>
          </a:p>
          <a:p>
            <a:r>
              <a:rPr lang="en-US" altLang="zh-CN"/>
              <a:t>ctx.translate(0,0.5)</a:t>
            </a:r>
          </a:p>
          <a:p>
            <a:r>
              <a:rPr lang="zh-CN" altLang="en-US"/>
              <a:t>注：垂直方向的线，也是同理。最简单的方法就是</a:t>
            </a:r>
            <a:r>
              <a:rPr lang="en-US" altLang="zh-CN">
                <a:solidFill>
                  <a:srgbClr val="00B0F0"/>
                </a:solidFill>
              </a:rPr>
              <a:t>ctx.translate(0.5, 0.5)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A747153-CECF-4A5C-8949-A21030DBB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176615"/>
            <a:ext cx="7882607" cy="118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5C05C0-B4FF-404A-83BE-2913694E4100}"/>
              </a:ext>
            </a:extLst>
          </p:cNvPr>
          <p:cNvSpPr/>
          <p:nvPr/>
        </p:nvSpPr>
        <p:spPr>
          <a:xfrm>
            <a:off x="4114163" y="3232496"/>
            <a:ext cx="1556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放大后的示意图</a:t>
            </a:r>
          </a:p>
        </p:txBody>
      </p:sp>
    </p:spTree>
    <p:extLst>
      <p:ext uri="{BB962C8B-B14F-4D97-AF65-F5344CB8AC3E}">
        <p14:creationId xmlns:p14="http://schemas.microsoft.com/office/powerpoint/2010/main" val="407108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分辨率适配不同设备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例如：用</a:t>
            </a:r>
            <a:r>
              <a:rPr lang="en-US" altLang="zh-CN"/>
              <a:t>canvas </a:t>
            </a:r>
            <a:r>
              <a:rPr lang="zh-CN" altLang="en-US"/>
              <a:t>写出的文字，在有的设备里会显得模糊，有的设备里则会看起来比较清晰。这是</a:t>
            </a:r>
            <a:r>
              <a:rPr lang="en-US" altLang="zh-CN"/>
              <a:t>canvas </a:t>
            </a:r>
            <a:r>
              <a:rPr lang="zh-CN" altLang="en-US"/>
              <a:t>没有适配设备分辨率引起的。</a:t>
            </a:r>
            <a:endParaRPr lang="en-US" altLang="zh-CN"/>
          </a:p>
          <a:p>
            <a:r>
              <a:rPr lang="en-US" altLang="zh-CN"/>
              <a:t>    //</a:t>
            </a:r>
            <a:r>
              <a:rPr lang="zh-CN" altLang="en-US"/>
              <a:t>视口宽高（将作为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css</a:t>
            </a:r>
            <a:r>
              <a:rPr lang="zh-CN" altLang="en-US"/>
              <a:t>宽高）</a:t>
            </a:r>
          </a:p>
          <a:p>
            <a:r>
              <a:rPr lang="zh-CN" altLang="en-US"/>
              <a:t>    </a:t>
            </a:r>
            <a:r>
              <a:rPr lang="en-US" altLang="zh-CN"/>
              <a:t>const [width,height]=[window.innerWidth,window.innerHeight];</a:t>
            </a:r>
          </a:p>
          <a:p>
            <a:r>
              <a:rPr lang="en-US" altLang="zh-CN"/>
              <a:t>    //</a:t>
            </a:r>
            <a:r>
              <a:rPr lang="zh-CN" altLang="en-US"/>
              <a:t>获取设备像素比</a:t>
            </a:r>
          </a:p>
          <a:p>
            <a:r>
              <a:rPr lang="zh-CN" altLang="en-US"/>
              <a:t>    </a:t>
            </a:r>
            <a:r>
              <a:rPr lang="en-US" altLang="zh-CN"/>
              <a:t>const 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=window.</a:t>
            </a:r>
            <a:r>
              <a:rPr lang="en-US" altLang="zh-CN">
                <a:solidFill>
                  <a:srgbClr val="00B0F0"/>
                </a:solidFill>
              </a:rPr>
              <a:t>devicePixelRatio</a:t>
            </a:r>
            <a:r>
              <a:rPr lang="en-US" altLang="zh-CN"/>
              <a:t>;</a:t>
            </a:r>
          </a:p>
          <a:p>
            <a:r>
              <a:rPr lang="en-US" altLang="zh-CN"/>
              <a:t>    //</a:t>
            </a:r>
            <a:r>
              <a:rPr lang="zh-CN" altLang="en-US"/>
              <a:t>将</a:t>
            </a:r>
            <a:r>
              <a:rPr lang="en-US" altLang="zh-CN"/>
              <a:t>canvas </a:t>
            </a:r>
            <a:r>
              <a:rPr lang="zh-CN" altLang="en-US"/>
              <a:t>画布根据像素比放大</a:t>
            </a:r>
          </a:p>
          <a:p>
            <a:r>
              <a:rPr lang="zh-CN" altLang="en-US"/>
              <a:t>    </a:t>
            </a:r>
            <a:r>
              <a:rPr lang="en-US" altLang="zh-CN">
                <a:solidFill>
                  <a:srgbClr val="00B0F0"/>
                </a:solidFill>
              </a:rPr>
              <a:t>canvas.width</a:t>
            </a:r>
            <a:r>
              <a:rPr lang="en-US" altLang="zh-CN"/>
              <a:t>=width*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;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00B0F0"/>
                </a:solidFill>
              </a:rPr>
              <a:t>canvas.height</a:t>
            </a:r>
            <a:r>
              <a:rPr lang="en-US" altLang="zh-CN"/>
              <a:t>=height*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;</a:t>
            </a:r>
          </a:p>
          <a:p>
            <a:r>
              <a:rPr lang="en-US" altLang="zh-CN"/>
              <a:t>    //canvas </a:t>
            </a:r>
            <a:r>
              <a:rPr lang="zh-CN" altLang="en-US"/>
              <a:t>坐标系也需要放大</a:t>
            </a:r>
          </a:p>
          <a:p>
            <a:r>
              <a:rPr lang="zh-CN" altLang="en-US"/>
              <a:t>    </a:t>
            </a:r>
            <a:r>
              <a:rPr lang="en-US" altLang="zh-CN"/>
              <a:t>const  ctx=canvas.getContext('2d');</a:t>
            </a:r>
          </a:p>
          <a:p>
            <a:r>
              <a:rPr lang="en-US" altLang="zh-CN"/>
              <a:t>    ctx.</a:t>
            </a:r>
            <a:r>
              <a:rPr lang="en-US" altLang="zh-CN">
                <a:solidFill>
                  <a:srgbClr val="00B0F0"/>
                </a:solidFill>
              </a:rPr>
              <a:t>scale</a:t>
            </a:r>
            <a:r>
              <a:rPr lang="en-US" altLang="zh-CN"/>
              <a:t>(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,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);</a:t>
            </a:r>
          </a:p>
          <a:p>
            <a:r>
              <a:rPr lang="en-US" altLang="zh-CN"/>
              <a:t>    //canvas </a:t>
            </a:r>
            <a:r>
              <a:rPr lang="zh-CN" altLang="en-US"/>
              <a:t>在浏览器中的大小是不能变的</a:t>
            </a:r>
          </a:p>
          <a:p>
            <a:r>
              <a:rPr lang="zh-CN" altLang="en-US"/>
              <a:t>    </a:t>
            </a:r>
            <a:r>
              <a:rPr lang="en-US" altLang="zh-CN">
                <a:solidFill>
                  <a:srgbClr val="00B0F0"/>
                </a:solidFill>
              </a:rPr>
              <a:t>canvas.style.width</a:t>
            </a:r>
            <a:r>
              <a:rPr lang="en-US" altLang="zh-CN"/>
              <a:t>=</a:t>
            </a:r>
            <a:r>
              <a:rPr lang="en-US" altLang="zh-CN">
                <a:solidFill>
                  <a:srgbClr val="00B0F0"/>
                </a:solidFill>
              </a:rPr>
              <a:t>width</a:t>
            </a:r>
            <a:r>
              <a:rPr lang="en-US" altLang="zh-CN"/>
              <a:t>+'px';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00B0F0"/>
                </a:solidFill>
              </a:rPr>
              <a:t>canvas.style.height</a:t>
            </a:r>
            <a:r>
              <a:rPr lang="en-US" altLang="zh-CN"/>
              <a:t>=</a:t>
            </a:r>
            <a:r>
              <a:rPr lang="en-US" altLang="zh-CN">
                <a:solidFill>
                  <a:srgbClr val="00B0F0"/>
                </a:solidFill>
              </a:rPr>
              <a:t>height</a:t>
            </a:r>
            <a:r>
              <a:rPr lang="en-US" altLang="zh-CN"/>
              <a:t>+'px';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2C4B9B-C753-44FD-9628-193239AB2881}"/>
              </a:ext>
            </a:extLst>
          </p:cNvPr>
          <p:cNvGrpSpPr/>
          <p:nvPr/>
        </p:nvGrpSpPr>
        <p:grpSpPr>
          <a:xfrm>
            <a:off x="6776851" y="1866840"/>
            <a:ext cx="4576949" cy="1829383"/>
            <a:chOff x="5290282" y="4347580"/>
            <a:chExt cx="4576949" cy="18293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1447F00-D4FF-42BD-9545-D7A0729D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0282" y="4347580"/>
              <a:ext cx="3400425" cy="9048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9973F5B-02F3-4E39-9A20-79DD46033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0707" y="5396011"/>
              <a:ext cx="3400000" cy="78095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D7E969-4663-4574-956A-88F624641468}"/>
                </a:ext>
              </a:extLst>
            </p:cNvPr>
            <p:cNvSpPr/>
            <p:nvPr/>
          </p:nvSpPr>
          <p:spPr>
            <a:xfrm>
              <a:off x="8759235" y="461535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模糊效果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BDE98A-F718-4D23-BD9E-B53D6E4E207C}"/>
                </a:ext>
              </a:extLst>
            </p:cNvPr>
            <p:cNvSpPr/>
            <p:nvPr/>
          </p:nvSpPr>
          <p:spPr>
            <a:xfrm>
              <a:off x="8759235" y="560182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清晰效果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38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分辨率适配的本质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分辨率适配的本质就是在像素密集的屏幕上，让</a:t>
            </a:r>
            <a:r>
              <a:rPr lang="en-US" altLang="zh-CN"/>
              <a:t>canvas </a:t>
            </a:r>
            <a:r>
              <a:rPr lang="zh-CN" altLang="en-US"/>
              <a:t>画布的像素也变密集；反之，同理。</a:t>
            </a:r>
            <a:endParaRPr lang="en-US" altLang="zh-CN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BAB791-77D8-4C1F-8990-1BFE91ED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486"/>
            <a:ext cx="6125936" cy="44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7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转图片时，跨域的坑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ctx.</a:t>
            </a:r>
            <a:r>
              <a:rPr lang="en-US" altLang="zh-CN">
                <a:solidFill>
                  <a:srgbClr val="00B0F0"/>
                </a:solidFill>
              </a:rPr>
              <a:t>drawImage</a:t>
            </a:r>
            <a:r>
              <a:rPr lang="en-US" altLang="zh-CN"/>
              <a:t>(img,x,y,w,h)</a:t>
            </a:r>
            <a:r>
              <a:rPr lang="zh-CN" altLang="en-US"/>
              <a:t> 方法，可以将图像源绘制到</a:t>
            </a:r>
            <a:r>
              <a:rPr lang="en-US" altLang="zh-CN"/>
              <a:t>canvas 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en-US" altLang="zh-CN"/>
              <a:t>canvas.</a:t>
            </a:r>
            <a:r>
              <a:rPr lang="en-US" altLang="zh-CN">
                <a:solidFill>
                  <a:srgbClr val="00B0F0"/>
                </a:solidFill>
              </a:rPr>
              <a:t>toDataURL</a:t>
            </a:r>
            <a:r>
              <a:rPr lang="en-US" altLang="zh-CN"/>
              <a:t>() </a:t>
            </a:r>
            <a:r>
              <a:rPr lang="zh-CN" altLang="en-US"/>
              <a:t>方法，可以将</a:t>
            </a:r>
            <a:r>
              <a:rPr lang="en-US" altLang="zh-CN"/>
              <a:t>canvas </a:t>
            </a:r>
            <a:r>
              <a:rPr lang="zh-CN" altLang="en-US"/>
              <a:t>转图片。</a:t>
            </a:r>
            <a:endParaRPr lang="en-US" altLang="zh-CN"/>
          </a:p>
          <a:p>
            <a:r>
              <a:rPr lang="zh-CN" altLang="en-US"/>
              <a:t>可是，图像源是从另一个域过来的，那就会在</a:t>
            </a:r>
            <a:r>
              <a:rPr lang="en-US" altLang="zh-CN"/>
              <a:t>canvas.</a:t>
            </a:r>
            <a:r>
              <a:rPr lang="en-US" altLang="zh-CN">
                <a:solidFill>
                  <a:srgbClr val="00B0F0"/>
                </a:solidFill>
              </a:rPr>
              <a:t>toDataURL</a:t>
            </a:r>
            <a:r>
              <a:rPr lang="en-US" altLang="zh-CN"/>
              <a:t>() </a:t>
            </a:r>
            <a:r>
              <a:rPr lang="zh-CN" altLang="en-US"/>
              <a:t>是遇到</a:t>
            </a:r>
            <a:r>
              <a:rPr lang="en-US" altLang="zh-CN"/>
              <a:t>bug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>
                <a:solidFill>
                  <a:schemeClr val="accent2"/>
                </a:solidFill>
              </a:rPr>
              <a:t>Failed to execute 'toDataURL' on 'HTMLCanvasElement’</a:t>
            </a:r>
          </a:p>
          <a:p>
            <a:r>
              <a:rPr lang="zh-CN" altLang="en-US"/>
              <a:t>这时候，只要给图像源设置一个属性即可：</a:t>
            </a:r>
            <a:endParaRPr lang="en-US" altLang="zh-CN"/>
          </a:p>
          <a:p>
            <a:r>
              <a:rPr lang="en-US" altLang="zh-CN"/>
              <a:t>img.setAttribute("</a:t>
            </a:r>
            <a:r>
              <a:rPr lang="en-US" altLang="zh-CN">
                <a:solidFill>
                  <a:srgbClr val="00B0F0"/>
                </a:solidFill>
              </a:rPr>
              <a:t>crossOrigin</a:t>
            </a:r>
            <a:r>
              <a:rPr lang="en-US" altLang="zh-CN"/>
              <a:t>",</a:t>
            </a:r>
            <a:r>
              <a:rPr lang="en-US" altLang="zh-CN">
                <a:solidFill>
                  <a:srgbClr val="00B0F0"/>
                </a:solidFill>
              </a:rPr>
              <a:t>'Anonymous</a:t>
            </a:r>
            <a:r>
              <a:rPr lang="en-US" altLang="zh-CN"/>
              <a:t>');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72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坐标点尽量设置为整数。比如</a:t>
            </a:r>
            <a:r>
              <a:rPr lang="en-US" altLang="zh-CN"/>
              <a:t>canvas </a:t>
            </a:r>
            <a:r>
              <a:rPr lang="zh-CN" altLang="en-US"/>
              <a:t>的尺寸、绘制图形时的点位、移动变换距离等。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巧妙地将</a:t>
            </a:r>
            <a:r>
              <a:rPr lang="en-US" altLang="zh-CN"/>
              <a:t>HTML+css</a:t>
            </a:r>
            <a:r>
              <a:rPr lang="zh-CN" altLang="en-US"/>
              <a:t> 的特性与</a:t>
            </a:r>
            <a:r>
              <a:rPr lang="en-US" altLang="zh-CN"/>
              <a:t>canvas </a:t>
            </a:r>
            <a:r>
              <a:rPr lang="zh-CN" altLang="en-US"/>
              <a:t>相结合，比如：</a:t>
            </a:r>
            <a:endParaRPr lang="en-US" altLang="zh-CN"/>
          </a:p>
          <a:p>
            <a:pPr marL="971550" lvl="1" indent="-285750"/>
            <a:r>
              <a:rPr lang="zh-CN" altLang="en-US"/>
              <a:t>将静止不变的背景图，通过</a:t>
            </a:r>
            <a:r>
              <a:rPr lang="en-US" altLang="zh-CN"/>
              <a:t>css</a:t>
            </a:r>
            <a:r>
              <a:rPr lang="zh-CN" altLang="en-US"/>
              <a:t>设置到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background-image </a:t>
            </a:r>
            <a:r>
              <a:rPr lang="zh-CN" altLang="en-US"/>
              <a:t>里。</a:t>
            </a:r>
            <a:endParaRPr lang="en-US" altLang="zh-CN"/>
          </a:p>
          <a:p>
            <a:pPr marL="971550" lvl="1" indent="-285750"/>
            <a:r>
              <a:rPr lang="zh-CN" altLang="en-US"/>
              <a:t>用</a:t>
            </a:r>
            <a:r>
              <a:rPr lang="en-US" altLang="zh-CN"/>
              <a:t>html</a:t>
            </a:r>
            <a:r>
              <a:rPr lang="zh-CN" altLang="en-US"/>
              <a:t>元素</a:t>
            </a:r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上做浮层，放置其它静止不变的元素。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关闭</a:t>
            </a:r>
            <a:r>
              <a:rPr lang="en-US" altLang="zh-CN"/>
              <a:t>canvas </a:t>
            </a:r>
            <a:r>
              <a:rPr lang="zh-CN" altLang="en-US"/>
              <a:t>透明度可提高渲染效率：</a:t>
            </a:r>
            <a:r>
              <a:rPr lang="en-US" altLang="zh-CN"/>
              <a:t>const ctx = canvas.getContext('2d', { </a:t>
            </a:r>
            <a:r>
              <a:rPr lang="en-US" altLang="zh-CN">
                <a:solidFill>
                  <a:srgbClr val="00A5E3"/>
                </a:solidFill>
              </a:rPr>
              <a:t>alpha: false </a:t>
            </a:r>
            <a:r>
              <a:rPr lang="en-US" altLang="zh-CN"/>
              <a:t>})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可以一步画出的图形，就不要分成多步来画。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4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里还很多东西是我没说到的。比如：</a:t>
            </a:r>
            <a:endParaRPr lang="en-US" altLang="zh-CN"/>
          </a:p>
          <a:p>
            <a:r>
              <a:rPr lang="zh-CN" altLang="en-US"/>
              <a:t>讲动画的时候，小球的反弹没有质量，也没有摩擦力；</a:t>
            </a:r>
            <a:endParaRPr lang="en-US" altLang="zh-CN"/>
          </a:p>
          <a:p>
            <a:r>
              <a:rPr lang="zh-CN" altLang="en-US"/>
              <a:t>讲全局合成时候，我并没有把所有的合成属性一一演示；</a:t>
            </a:r>
            <a:endParaRPr lang="en-US" altLang="zh-CN"/>
          </a:p>
          <a:p>
            <a:r>
              <a:rPr lang="en-US" altLang="zh-CN"/>
              <a:t>canvas </a:t>
            </a:r>
            <a:r>
              <a:rPr lang="zh-CN" altLang="en-US"/>
              <a:t>还可以模拟三维场景，做出更逼真的空间效果；</a:t>
            </a:r>
            <a:endParaRPr lang="en-US" altLang="zh-CN"/>
          </a:p>
          <a:p>
            <a:r>
              <a:rPr lang="zh-CN" altLang="en-US"/>
              <a:t>还有许多艺术相关的知识，我也没有说到。</a:t>
            </a:r>
            <a:endParaRPr lang="en-US" altLang="zh-CN"/>
          </a:p>
          <a:p>
            <a:r>
              <a:rPr lang="zh-CN" altLang="en-US"/>
              <a:t>这五节</a:t>
            </a:r>
            <a:r>
              <a:rPr lang="en-US" altLang="zh-CN"/>
              <a:t>canvas </a:t>
            </a:r>
            <a:r>
              <a:rPr lang="zh-CN" altLang="en-US"/>
              <a:t>课，可以让我们掌握</a:t>
            </a:r>
            <a:r>
              <a:rPr lang="en-US" altLang="zh-CN"/>
              <a:t>canvas </a:t>
            </a:r>
            <a:r>
              <a:rPr lang="zh-CN" altLang="en-US"/>
              <a:t>的绘图原理和方法，从而去开发一些高度定制化的图形项目。</a:t>
            </a:r>
            <a:endParaRPr lang="en-US" altLang="zh-CN"/>
          </a:p>
          <a:p>
            <a:r>
              <a:rPr lang="zh-CN" altLang="en-US"/>
              <a:t>而对于想专精前端图形的同学而言，还需要更深入的研究，需要从算法和艺术两方面去扩展。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975309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14815</TotalTime>
  <Words>761</Words>
  <Application>Microsoft Office PowerPoint</Application>
  <PresentationFormat>宽屏</PresentationFormat>
  <Paragraphs>80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微软雅黑</vt:lpstr>
      <vt:lpstr>微软雅黑</vt:lpstr>
      <vt:lpstr>Arial</vt:lpstr>
      <vt:lpstr>主题1</vt:lpstr>
      <vt:lpstr>canvas 扩展和优化</vt:lpstr>
      <vt:lpstr>课堂目标</vt:lpstr>
      <vt:lpstr>图像平滑</vt:lpstr>
      <vt:lpstr>canvas 绘制极细的线</vt:lpstr>
      <vt:lpstr>canvas 分辨率适配不同设备</vt:lpstr>
      <vt:lpstr>canvas 分辨率适配的本质</vt:lpstr>
      <vt:lpstr>canvas 转图片时，跨域的坑</vt:lpstr>
      <vt:lpstr>其它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437</cp:revision>
  <dcterms:created xsi:type="dcterms:W3CDTF">2019-05-19T07:46:27Z</dcterms:created>
  <dcterms:modified xsi:type="dcterms:W3CDTF">2020-04-01T14:37:12Z</dcterms:modified>
</cp:coreProperties>
</file>