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59" r:id="rId4"/>
    <p:sldId id="260" r:id="rId5"/>
    <p:sldId id="272" r:id="rId6"/>
    <p:sldId id="273" r:id="rId7"/>
    <p:sldId id="280" r:id="rId8"/>
    <p:sldId id="281" r:id="rId9"/>
    <p:sldId id="283" r:id="rId10"/>
    <p:sldId id="284" r:id="rId11"/>
    <p:sldId id="282" r:id="rId12"/>
    <p:sldId id="267" r:id="rId13"/>
    <p:sldId id="285" r:id="rId14"/>
    <p:sldId id="286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一、首页" id="{35617BEE-A331-4298-8E40-D3507A08CC2F}">
          <p14:sldIdLst>
            <p14:sldId id="256"/>
          </p14:sldIdLst>
        </p14:section>
        <p14:section name="二、前置部分（5分钟）" id="{E51481FA-7153-4520-8AAE-7F7F74FB6327}">
          <p14:sldIdLst>
            <p14:sldId id="257"/>
            <p14:sldId id="259"/>
          </p14:sldIdLst>
        </p14:section>
        <p14:section name="三、知识点部分（100分钟）" id="{AD83DBD8-9D58-4DF3-B473-03C8A892CC39}">
          <p14:sldIdLst>
            <p14:sldId id="260"/>
          </p14:sldIdLst>
        </p14:section>
        <p14:section name="1-canvas 的概念" id="{4C832947-2092-B242-8FF3-4D96B6007803}">
          <p14:sldIdLst>
            <p14:sldId id="272"/>
            <p14:sldId id="273"/>
            <p14:sldId id="280"/>
          </p14:sldIdLst>
        </p14:section>
        <p14:section name="2-canvas 上下文对象的概念" id="{B7D5C882-39DB-4992-B5C3-311FDDDCB968}">
          <p14:sldIdLst>
            <p14:sldId id="281"/>
            <p14:sldId id="283"/>
            <p14:sldId id="284"/>
          </p14:sldIdLst>
        </p14:section>
        <p14:section name="3-canvas 的兼容性" id="{B1006F53-166D-40D1-B2CE-EEB1170C6500}">
          <p14:sldIdLst>
            <p14:sldId id="282"/>
          </p14:sldIdLst>
        </p14:section>
        <p14:section name="注意事项" id="{AE3B4469-8CBD-4D65-BF6E-BC8E1AA2C949}">
          <p14:sldIdLst>
            <p14:sldId id="267"/>
            <p14:sldId id="285"/>
          </p14:sldIdLst>
        </p14:section>
        <p14:section name="总结" id="{137B7D2A-5AE1-4673-8747-58A405B11B83}">
          <p14:sldIdLst>
            <p14:sldId id="28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5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863" autoAdjust="0"/>
    <p:restoredTop sz="96764" autoAdjust="0"/>
  </p:normalViewPr>
  <p:slideViewPr>
    <p:cSldViewPr snapToGrid="0">
      <p:cViewPr varScale="1">
        <p:scale>
          <a:sx n="115" d="100"/>
          <a:sy n="115" d="100"/>
        </p:scale>
        <p:origin x="102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D2F9A9-6227-8A44-9772-286E30E69980}" type="datetimeFigureOut">
              <a:rPr kumimoji="1" lang="zh-CN" altLang="en-US" smtClean="0"/>
              <a:t>2020/3/23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C0A84E-B558-7040-A1FC-87D304809FD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53086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738041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21076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9857AE-34D6-4FD2-AC0E-0C1FE17EB8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459037"/>
          </a:xfrm>
        </p:spPr>
        <p:txBody>
          <a:bodyPr anchor="b">
            <a:normAutofit/>
          </a:bodyPr>
          <a:lstStyle>
            <a:lvl1pPr marL="0" algn="ctr" defTabSz="457200" rtl="0" eaLnBrk="1" latinLnBrk="0" hangingPunct="1">
              <a:defRPr lang="zh-CN" altLang="en-US" sz="3600" b="1" kern="1200" dirty="0">
                <a:solidFill>
                  <a:srgbClr val="00B0F0"/>
                </a:solidFill>
                <a:latin typeface="Arial"/>
                <a:ea typeface="Microsoft YaHei"/>
                <a:cs typeface="Arial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CD06EF9-DD59-4648-A167-72FA8E4727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75780"/>
            <a:ext cx="9144000" cy="1282019"/>
          </a:xfrm>
        </p:spPr>
        <p:txBody>
          <a:bodyPr>
            <a:normAutofit/>
          </a:bodyPr>
          <a:lstStyle>
            <a:lvl1pPr marL="0" indent="0" algn="ctr" defTabSz="457200" rtl="0" eaLnBrk="1" latinLnBrk="0" hangingPunct="1">
              <a:buNone/>
              <a:defRPr lang="zh-CN" altLang="en-US" sz="1400" b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Microsoft YaHei"/>
                <a:cs typeface="Arial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12F226-4752-47AD-9F33-6BA58B457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2020/3/23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4D8100-DE57-4E16-863D-3519CFEBB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D62D5C-377A-468E-ABCA-B4BF8B9BA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0" name="直线连接符 2">
            <a:extLst>
              <a:ext uri="{FF2B5EF4-FFF2-40B4-BE49-F238E27FC236}">
                <a16:creationId xmlns:a16="http://schemas.microsoft.com/office/drawing/2014/main" id="{9931CC72-F3E0-4722-B70A-462086C6F39F}"/>
              </a:ext>
            </a:extLst>
          </p:cNvPr>
          <p:cNvCxnSpPr/>
          <p:nvPr/>
        </p:nvCxnSpPr>
        <p:spPr>
          <a:xfrm flipV="1">
            <a:off x="0" y="1835357"/>
            <a:ext cx="417285" cy="439964"/>
          </a:xfrm>
          <a:prstGeom prst="line">
            <a:avLst/>
          </a:prstGeom>
          <a:noFill/>
          <a:ln w="25400" cap="flat" cmpd="sng" algn="ctr">
            <a:solidFill>
              <a:srgbClr val="F79646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1" name="直线连接符 3">
            <a:extLst>
              <a:ext uri="{FF2B5EF4-FFF2-40B4-BE49-F238E27FC236}">
                <a16:creationId xmlns:a16="http://schemas.microsoft.com/office/drawing/2014/main" id="{4A4202A4-11B3-42A1-AC11-426CBE474E62}"/>
              </a:ext>
            </a:extLst>
          </p:cNvPr>
          <p:cNvCxnSpPr/>
          <p:nvPr/>
        </p:nvCxnSpPr>
        <p:spPr>
          <a:xfrm flipV="1">
            <a:off x="0" y="1617642"/>
            <a:ext cx="852714" cy="877661"/>
          </a:xfrm>
          <a:prstGeom prst="line">
            <a:avLst/>
          </a:prstGeom>
          <a:noFill/>
          <a:ln w="25400" cap="flat" cmpd="sng" algn="ctr">
            <a:solidFill>
              <a:srgbClr val="0F8DE4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2" name="直线连接符 4">
            <a:extLst>
              <a:ext uri="{FF2B5EF4-FFF2-40B4-BE49-F238E27FC236}">
                <a16:creationId xmlns:a16="http://schemas.microsoft.com/office/drawing/2014/main" id="{F65A231A-756A-4F47-9EF4-D29CC8C285AC}"/>
              </a:ext>
            </a:extLst>
          </p:cNvPr>
          <p:cNvCxnSpPr>
            <a:cxnSpLocks/>
          </p:cNvCxnSpPr>
          <p:nvPr/>
        </p:nvCxnSpPr>
        <p:spPr>
          <a:xfrm flipV="1">
            <a:off x="11761296" y="2899064"/>
            <a:ext cx="426357" cy="417905"/>
          </a:xfrm>
          <a:prstGeom prst="line">
            <a:avLst/>
          </a:prstGeom>
          <a:noFill/>
          <a:ln w="254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3" name="直线连接符 5">
            <a:extLst>
              <a:ext uri="{FF2B5EF4-FFF2-40B4-BE49-F238E27FC236}">
                <a16:creationId xmlns:a16="http://schemas.microsoft.com/office/drawing/2014/main" id="{90509B3E-E95F-4F57-9BF9-F626C691792F}"/>
              </a:ext>
            </a:extLst>
          </p:cNvPr>
          <p:cNvCxnSpPr/>
          <p:nvPr/>
        </p:nvCxnSpPr>
        <p:spPr>
          <a:xfrm flipV="1">
            <a:off x="11334939" y="3098120"/>
            <a:ext cx="852714" cy="877661"/>
          </a:xfrm>
          <a:prstGeom prst="line">
            <a:avLst/>
          </a:prstGeom>
          <a:noFill/>
          <a:ln w="25400" cap="flat" cmpd="sng" algn="ctr">
            <a:solidFill>
              <a:srgbClr val="7DBA18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DB7AD254-B35D-C54E-86B5-E0815BBD7ED8}"/>
              </a:ext>
            </a:extLst>
          </p:cNvPr>
          <p:cNvCxnSpPr>
            <a:cxnSpLocks/>
          </p:cNvCxnSpPr>
          <p:nvPr userDrawn="1"/>
        </p:nvCxnSpPr>
        <p:spPr>
          <a:xfrm>
            <a:off x="2857500" y="3802063"/>
            <a:ext cx="6489700" cy="0"/>
          </a:xfrm>
          <a:prstGeom prst="line">
            <a:avLst/>
          </a:prstGeom>
          <a:ln w="952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2814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8B1C00-E3E4-49B3-9C35-483BF6220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621A84-5A5A-4173-8228-8BA6516FB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D048A2-812D-4C24-8A8E-338120FB5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2020/3/23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7A6A80-1146-47F5-9C26-C3C10AF65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8B2A0E-537C-4C2A-9791-DE2DDBAB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0735397-265B-4B0F-9F9B-41A8667D1A6D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33436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2F3AAB-37EE-42B7-B1AD-154ABE733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5D722E-086E-48AC-8D2F-A33B5BF669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15483"/>
            <a:ext cx="5181600" cy="496148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0A91AE1-4986-40C1-AA03-FC7F11C26B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215483"/>
            <a:ext cx="5181600" cy="496148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70BC58-BC7D-4DF6-874B-F50A93BFD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2020/3/23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36B4663-2591-4DA2-A950-617BE645C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F9F09C-87F7-4126-8774-3043D2F3D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8079601-3473-274C-8DAF-BA399B10C6CB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3383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81784B-2DD8-4EBF-ACEB-ED3C8B2E2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C9E6715-0BA9-41D1-B20D-5CC669F5B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2020/3/23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9BDB650-FC69-402E-85EA-1F644C774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3BCE715-5016-4689-ADBC-8EFD81306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ECC1602-8C49-44B0-AE30-B85DA58D503B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9894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FD2F79A-AEB1-4453-8D4C-019B041F2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2020/3/23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6064D08-45C5-462F-9289-7BDBFAB31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2E85466-A6EC-418B-8977-4C961D946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224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12440D-F75C-435C-B7C0-D0F8326DE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>
            <a:normAutofit/>
          </a:bodyPr>
          <a:lstStyle>
            <a:lvl1pPr>
              <a:defRPr sz="1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86F627-8DB1-43C4-B6D3-1DAB85D535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7173453-9167-44DF-A47C-CC79A567A0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EC1777-5CDE-4858-AB60-B1877140A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2020/3/23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234676F-F354-42A7-BDD9-110BF12BC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E4F74D-BC55-4588-8571-089C3F1BB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8234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F018F6-D03D-437B-8705-3A6F10CCE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>
            <a:normAutofit/>
          </a:bodyPr>
          <a:lstStyle>
            <a:lvl1pPr>
              <a:defRPr sz="1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749E65C-98B7-4762-9C09-E07B9668FC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C4D7FE6-96E0-4196-AEFE-A55C25E4A3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0EAF5FA-E4E3-4071-9DE2-EC1B3AA35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2020/3/23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7B77344-7560-4758-8D32-EEFFE7C55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A4829A8-875C-4D1C-9DE0-A0E7D2944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3275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F741E2-2215-4033-8B88-136D04933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AD5374E-D12D-4A1D-9A38-CAE0E95C98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43E59C-34D0-4E65-9ABF-51B277D74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2020/3/23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C64C9E-12AC-4D3D-A8F0-EE5D07FDC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F55221-E5BC-46A7-B0A2-DD9100D92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530409D-7157-0F45-8526-E2FF6768C778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9010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60216CB-E6B3-449B-A5C5-E4DA87FDBB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1690339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2537BA2-564C-4A7E-8252-D4EE2D725E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1805B6-232E-40DC-A380-BA68F179B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2020/3/23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5ED9A1-E219-4CC3-8246-2DE18005F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D68C74-5939-4704-AB50-6D016B00E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9145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3DEB769-90F4-4E95-9218-D0EE1F06C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72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385D4D3-A94F-4002-BBFF-CED97B747E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15483"/>
            <a:ext cx="10515600" cy="4961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marL="742950" lvl="1" indent="-285750" algn="l" defTabSz="4572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D1BC90-BF9C-4905-B8A4-D7E867D52D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471D6F-EBCB-4AF5-B61E-6ABD99B4C266}" type="datetimeFigureOut">
              <a:rPr lang="zh-CN" altLang="en-US" smtClean="0"/>
              <a:t>2020/3/23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27BFFA-3257-4D74-B1D4-24034E5189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4C16F8-32A5-4C84-BE2D-14537AEADF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78EC335-4299-4578-9A32-C78E142965A5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0750" y="226093"/>
            <a:ext cx="1543050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199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xStyles>
    <p:titleStyle>
      <a:lvl1pPr marL="0" algn="l" defTabSz="457200" rtl="0" eaLnBrk="1" latinLnBrk="0" hangingPunct="1">
        <a:lnSpc>
          <a:spcPct val="90000"/>
        </a:lnSpc>
        <a:spcBef>
          <a:spcPct val="0"/>
        </a:spcBef>
        <a:buNone/>
        <a:defRPr lang="zh-CN" altLang="en-US" sz="1800" kern="1200" dirty="0">
          <a:solidFill>
            <a:srgbClr val="009CE0"/>
          </a:solidFill>
          <a:latin typeface="Arial"/>
          <a:ea typeface="Microsoft YaHei"/>
          <a:cs typeface="Arial"/>
        </a:defRPr>
      </a:lvl1pPr>
    </p:titleStyle>
    <p:bodyStyle>
      <a:lvl1pPr marL="285750" indent="-285750" algn="l" defTabSz="457200" rtl="0" eaLnBrk="1" latinLnBrk="0" hangingPunct="1">
        <a:lnSpc>
          <a:spcPct val="150000"/>
        </a:lnSpc>
        <a:spcBef>
          <a:spcPct val="20000"/>
        </a:spcBef>
        <a:buFont typeface="Arial" panose="020B0604020202020204" pitchFamily="34" charset="0"/>
        <a:buChar char="•"/>
        <a:defRPr kumimoji="1" lang="zh-CN" altLang="en-US" sz="1600" kern="1200" dirty="0" smtClean="0">
          <a:solidFill>
            <a:schemeClr val="tx1">
              <a:lumMod val="65000"/>
              <a:lumOff val="35000"/>
            </a:schemeClr>
          </a:solidFill>
          <a:latin typeface="Arial"/>
          <a:ea typeface="Microsoft YaHei"/>
          <a:cs typeface="Arial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kumimoji="1" lang="zh-CN" altLang="en-US" sz="1400" kern="1200" dirty="0" smtClean="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Arial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A9E4BE-20F3-4933-990A-C361119151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canvas</a:t>
            </a:r>
            <a:r>
              <a:rPr lang="zh-CN" altLang="en-US"/>
              <a:t>概述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9877D6E-0937-4A3A-84ED-ED526B86D7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李伟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72954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获取了上下文对象后，如何用它画画？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CDA928-EA32-4609-87D5-281450B32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/>
              <a:t>使用画笔在</a:t>
            </a:r>
            <a:r>
              <a:rPr lang="en-US" altLang="zh-CN"/>
              <a:t>canvas </a:t>
            </a:r>
            <a:r>
              <a:rPr lang="zh-CN" altLang="en-US"/>
              <a:t>上画画，要考虑三个方面：</a:t>
            </a:r>
            <a:endParaRPr lang="en-US" altLang="zh-CN"/>
          </a:p>
          <a:p>
            <a:r>
              <a:rPr lang="zh-CN" altLang="en-US"/>
              <a:t>颜色</a:t>
            </a:r>
            <a:endParaRPr lang="en-US" altLang="zh-CN"/>
          </a:p>
          <a:p>
            <a:r>
              <a:rPr lang="zh-CN" altLang="en-US"/>
              <a:t>形状</a:t>
            </a:r>
            <a:endParaRPr lang="en-US" altLang="zh-CN"/>
          </a:p>
          <a:p>
            <a:r>
              <a:rPr lang="zh-CN" altLang="en-US"/>
              <a:t>绘图方法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747453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canvas </a:t>
            </a:r>
            <a:r>
              <a:rPr lang="zh-CN" altLang="en-US"/>
              <a:t>兼容性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E80CFB-02B4-44CC-AEA9-387A07C6A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/>
              <a:t>canvas </a:t>
            </a:r>
            <a:r>
              <a:rPr lang="zh-CN" altLang="en-US"/>
              <a:t>兼容</a:t>
            </a:r>
            <a:r>
              <a:rPr lang="en-US" altLang="zh-CN"/>
              <a:t>ie9 </a:t>
            </a:r>
            <a:r>
              <a:rPr lang="zh-CN" altLang="en-US"/>
              <a:t>及其以上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  <p:pic>
        <p:nvPicPr>
          <p:cNvPr id="1026" name="Picture 2" descr="图片描述">
            <a:extLst>
              <a:ext uri="{FF2B5EF4-FFF2-40B4-BE49-F238E27FC236}">
                <a16:creationId xmlns:a16="http://schemas.microsoft.com/office/drawing/2014/main" id="{8B6DE0F1-788F-4A7A-8D93-7DE6358C85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211569"/>
            <a:ext cx="7620000" cy="168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17662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9133DF-17B4-4C58-B817-5D97171B2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canvas </a:t>
            </a:r>
            <a:r>
              <a:rPr lang="zh-CN" altLang="en-US"/>
              <a:t>的尺寸有极限值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645A15-A3ED-4264-B842-6CA9274372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canvas </a:t>
            </a:r>
            <a:r>
              <a:rPr lang="zh-CN" altLang="en-US"/>
              <a:t>的尺寸过大，其中的图像不会显示。</a:t>
            </a:r>
            <a:endParaRPr lang="en-US" altLang="zh-CN"/>
          </a:p>
          <a:p>
            <a:r>
              <a:rPr lang="en-US" altLang="zh-CN"/>
              <a:t>canvas </a:t>
            </a:r>
            <a:r>
              <a:rPr lang="zh-CN" altLang="en-US"/>
              <a:t>的尺寸尽量控制在</a:t>
            </a:r>
            <a:r>
              <a:rPr lang="en-US" altLang="zh-CN"/>
              <a:t>4000 </a:t>
            </a:r>
            <a:r>
              <a:rPr lang="zh-CN" altLang="en-US"/>
              <a:t>以内。</a:t>
            </a:r>
            <a:endParaRPr lang="en-US" altLang="zh-CN"/>
          </a:p>
          <a:p>
            <a:r>
              <a:rPr lang="en-US" altLang="zh-CN"/>
              <a:t>canvas </a:t>
            </a:r>
            <a:r>
              <a:rPr lang="zh-CN" altLang="en-US"/>
              <a:t>具体极限值因浏览器、平台不同而不同。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447539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9133DF-17B4-4C58-B817-5D97171B2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canvas </a:t>
            </a:r>
            <a:r>
              <a:rPr lang="zh-CN" altLang="en-US"/>
              <a:t>在不同浏览器和平台上的极限值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645A15-A3ED-4264-B842-6CA9274372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Chrome:</a:t>
            </a:r>
            <a:br>
              <a:rPr lang="en-US" altLang="zh-CN"/>
            </a:br>
            <a:r>
              <a:rPr lang="en-US" altLang="zh-CN" dirty="0"/>
              <a:t>Maximum height/width: 32,767 pixels</a:t>
            </a:r>
            <a:br>
              <a:rPr lang="en-US" altLang="zh-CN"/>
            </a:br>
            <a:r>
              <a:rPr lang="en-US" altLang="zh-CN" dirty="0"/>
              <a:t>Maximum area: 268,435,456 pixels (e.g., 16,384 x </a:t>
            </a:r>
            <a:r>
              <a:rPr lang="en-US" altLang="zh-CN"/>
              <a:t>16,384)</a:t>
            </a:r>
          </a:p>
          <a:p>
            <a:r>
              <a:rPr lang="en-US" altLang="zh-CN"/>
              <a:t>Firefox</a:t>
            </a:r>
            <a:r>
              <a:rPr lang="en-US" altLang="zh-CN" dirty="0"/>
              <a:t>:</a:t>
            </a:r>
            <a:br>
              <a:rPr lang="en-US" altLang="zh-CN" dirty="0"/>
            </a:br>
            <a:r>
              <a:rPr lang="en-US" altLang="zh-CN" dirty="0"/>
              <a:t>Maximum height/width: 32,767 pixels</a:t>
            </a:r>
            <a:br>
              <a:rPr lang="en-US" altLang="zh-CN" dirty="0"/>
            </a:br>
            <a:r>
              <a:rPr lang="en-US" altLang="zh-CN" dirty="0"/>
              <a:t>Maximum area: 472,907,776 pixels (e.g., 22,528 x 20,992)</a:t>
            </a:r>
          </a:p>
          <a:p>
            <a:r>
              <a:rPr lang="en-US" altLang="zh-CN" dirty="0"/>
              <a:t>IE:</a:t>
            </a:r>
            <a:br>
              <a:rPr lang="en-US" altLang="zh-CN" dirty="0"/>
            </a:br>
            <a:r>
              <a:rPr lang="en-US" altLang="zh-CN" dirty="0"/>
              <a:t>Maximum height/width: 8,192 pixels</a:t>
            </a:r>
            <a:br>
              <a:rPr lang="en-US" altLang="zh-CN" dirty="0"/>
            </a:br>
            <a:r>
              <a:rPr lang="en-US" altLang="zh-CN" dirty="0"/>
              <a:t>Maximum area: N/A</a:t>
            </a:r>
          </a:p>
          <a:p>
            <a:r>
              <a:rPr lang="en-US" altLang="zh-CN" dirty="0"/>
              <a:t>IE Mobile and WeiXin:</a:t>
            </a:r>
            <a:br>
              <a:rPr lang="en-US" altLang="zh-CN" dirty="0"/>
            </a:br>
            <a:r>
              <a:rPr lang="en-US" altLang="zh-CN" dirty="0"/>
              <a:t>Maximum height/width: 4,096 pixels</a:t>
            </a:r>
            <a:br>
              <a:rPr lang="en-US" altLang="zh-CN" dirty="0"/>
            </a:br>
            <a:r>
              <a:rPr lang="en-US" altLang="zh-CN" dirty="0"/>
              <a:t>Maximum area: N/A</a:t>
            </a:r>
          </a:p>
          <a:p>
            <a:pPr marL="0" indent="0">
              <a:buNone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645562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9133DF-17B4-4C58-B817-5D97171B2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canvas </a:t>
            </a:r>
            <a:r>
              <a:rPr lang="zh-CN" altLang="en-US"/>
              <a:t>绘图的步骤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645A15-A3ED-4264-B842-6CA9274372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zh-CN" altLang="en-US"/>
              <a:t>建立</a:t>
            </a:r>
            <a:r>
              <a:rPr lang="en-US" altLang="zh-CN"/>
              <a:t>canvas </a:t>
            </a:r>
            <a:r>
              <a:rPr lang="zh-CN" altLang="en-US"/>
              <a:t>画布。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通过</a:t>
            </a:r>
            <a:r>
              <a:rPr lang="en-US" altLang="zh-CN"/>
              <a:t>canvas </a:t>
            </a:r>
            <a:r>
              <a:rPr lang="zh-CN" altLang="en-US"/>
              <a:t>画布获取上下文对象，也就是画笔。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设置画笔颜色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设置图形形状。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绘制图形。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44267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79A352-1354-4838-A1D3-4E2283F5D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课前准备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CBD3F3-22CF-4038-88AD-A2401A3D55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zh-CN" altLang="en-US"/>
              <a:t>安装</a:t>
            </a:r>
            <a:r>
              <a:rPr lang="en-US" altLang="zh-CN" dirty="0" err="1"/>
              <a:t>webstorm</a:t>
            </a:r>
            <a:r>
              <a:rPr lang="en-US" altLang="zh-CN"/>
              <a:t> </a:t>
            </a:r>
            <a:r>
              <a:rPr lang="zh-CN" altLang="en-US"/>
              <a:t>开发工具，若没有，</a:t>
            </a:r>
            <a:r>
              <a:rPr lang="en-US" altLang="zh-CN"/>
              <a:t>vscode </a:t>
            </a:r>
            <a:r>
              <a:rPr lang="zh-CN" altLang="en-US"/>
              <a:t>亦可。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安装</a:t>
            </a:r>
            <a:r>
              <a:rPr lang="en-US" altLang="zh-CN"/>
              <a:t>live-server</a:t>
            </a:r>
            <a:r>
              <a:rPr lang="zh-CN" altLang="en-US"/>
              <a:t>，用于启服务，安装方法 </a:t>
            </a:r>
            <a:r>
              <a:rPr lang="en-US" altLang="zh-CN" dirty="0"/>
              <a:t>npm i -</a:t>
            </a:r>
            <a:r>
              <a:rPr lang="en-US" altLang="zh-CN"/>
              <a:t>g live-server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需掌握</a:t>
            </a:r>
            <a:r>
              <a:rPr lang="en-US" altLang="zh-CN"/>
              <a:t>es6</a:t>
            </a:r>
            <a:r>
              <a:rPr lang="zh-CN" altLang="en-US"/>
              <a:t>、</a:t>
            </a:r>
            <a:r>
              <a:rPr lang="en-US" altLang="zh-CN"/>
              <a:t>html</a:t>
            </a:r>
            <a:r>
              <a:rPr lang="zh-CN" altLang="en-US"/>
              <a:t>、</a:t>
            </a:r>
            <a:r>
              <a:rPr lang="en-US" altLang="zh-CN"/>
              <a:t>css</a:t>
            </a:r>
            <a:r>
              <a:rPr lang="zh-CN" altLang="en-US"/>
              <a:t> 的基础知识。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非必须准备，但推荐准备的一项：把我们初中学的三角函数再看一遍。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33231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17FE90-6696-466D-BAE0-0B6B78FD8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课堂目标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170254-B5D0-4622-AA7C-7A6379383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zh-CN" altLang="zh-CN">
                <a:solidFill>
                  <a:srgbClr val="333333"/>
                </a:solidFill>
                <a:latin typeface="Arial" panose="020B0604020202020204" pitchFamily="34" charset="0"/>
                <a:ea typeface="Open Sans"/>
              </a:rPr>
              <a:t>对canvas </a:t>
            </a:r>
            <a:r>
              <a:rPr lang="zh-CN" altLang="en-US">
                <a:solidFill>
                  <a:srgbClr val="333333"/>
                </a:solidFill>
                <a:latin typeface="Arial" panose="020B0604020202020204" pitchFamily="34" charset="0"/>
                <a:ea typeface="Open Sans"/>
              </a:rPr>
              <a:t>的概念</a:t>
            </a:r>
            <a:r>
              <a:rPr lang="zh-CN" altLang="zh-CN">
                <a:solidFill>
                  <a:srgbClr val="333333"/>
                </a:solidFill>
                <a:latin typeface="Arial" panose="020B0604020202020204" pitchFamily="34" charset="0"/>
                <a:ea typeface="Open Sans"/>
              </a:rPr>
              <a:t>有一个整体认知</a:t>
            </a:r>
            <a:endParaRPr lang="zh-CN" altLang="en-US" dirty="0"/>
          </a:p>
          <a:p>
            <a:pPr marL="342900" indent="-342900">
              <a:buFont typeface="+mj-lt"/>
              <a:buAutoNum type="arabicPeriod"/>
            </a:pPr>
            <a:r>
              <a:rPr lang="zh-CN" altLang="zh-CN">
                <a:solidFill>
                  <a:srgbClr val="333333"/>
                </a:solidFill>
                <a:latin typeface="Arial" panose="020B0604020202020204" pitchFamily="34" charset="0"/>
                <a:ea typeface="Open Sans"/>
              </a:rPr>
              <a:t>理解canvas 的绘图</a:t>
            </a:r>
            <a:r>
              <a:rPr lang="zh-CN" altLang="en-US">
                <a:solidFill>
                  <a:srgbClr val="333333"/>
                </a:solidFill>
                <a:latin typeface="Arial" panose="020B0604020202020204" pitchFamily="34" charset="0"/>
                <a:ea typeface="Open Sans"/>
              </a:rPr>
              <a:t>方式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15428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知识点综述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A15177-4762-482E-BF41-17982F27B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zh-CN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canvas 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的概念</a:t>
            </a:r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canvas 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上下文对象的概念</a:t>
            </a:r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canvas 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的兼容性</a:t>
            </a:r>
            <a:endParaRPr lang="en-US" altLang="zh-CN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47649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我们为什么要学</a:t>
            </a:r>
            <a:r>
              <a:rPr lang="en-US" altLang="zh-CN"/>
              <a:t>canvas</a:t>
            </a:r>
            <a:r>
              <a:rPr lang="zh-CN" altLang="en-US"/>
              <a:t>？</a:t>
            </a:r>
            <a:endParaRPr lang="en-US" altLang="zh-CN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A15177-4762-482E-BF41-17982F27B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/>
              <a:t>我们可以使用</a:t>
            </a:r>
            <a:r>
              <a:rPr lang="en-US" altLang="zh-CN"/>
              <a:t>canvas </a:t>
            </a:r>
            <a:r>
              <a:rPr lang="zh-CN" altLang="en-US"/>
              <a:t>绘制复杂图形，做动画，处理图像，开发游戏，处理视频</a:t>
            </a:r>
            <a:r>
              <a:rPr lang="en-US" altLang="zh-CN"/>
              <a:t>…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26DD5B3-DB41-4B01-8DB3-C5FB1406F0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1404" y="2566931"/>
            <a:ext cx="3415552" cy="476433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504CC063-26B6-43D7-91C3-264E97CBDB07}"/>
              </a:ext>
            </a:extLst>
          </p:cNvPr>
          <p:cNvSpPr/>
          <p:nvPr/>
        </p:nvSpPr>
        <p:spPr>
          <a:xfrm>
            <a:off x="838200" y="2587529"/>
            <a:ext cx="9236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/>
              <a:t>div+css</a:t>
            </a:r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214EFD8B-AEB3-43D1-8222-FAEB352335A4}"/>
              </a:ext>
            </a:extLst>
          </p:cNvPr>
          <p:cNvSpPr/>
          <p:nvPr/>
        </p:nvSpPr>
        <p:spPr>
          <a:xfrm>
            <a:off x="1935622" y="2749913"/>
            <a:ext cx="252011" cy="124828"/>
          </a:xfrm>
          <a:prstGeom prst="rightArrow">
            <a:avLst/>
          </a:prstGeom>
          <a:solidFill>
            <a:srgbClr val="00A5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4F6B825-1CDE-4E41-9288-9056338F8D83}"/>
              </a:ext>
            </a:extLst>
          </p:cNvPr>
          <p:cNvSpPr/>
          <p:nvPr/>
        </p:nvSpPr>
        <p:spPr>
          <a:xfrm>
            <a:off x="838200" y="4099970"/>
            <a:ext cx="8483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/>
              <a:t>canvas</a:t>
            </a:r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id="{1A8FE199-BBFE-43A8-8A28-20C7DC98A0C3}"/>
              </a:ext>
            </a:extLst>
          </p:cNvPr>
          <p:cNvSpPr/>
          <p:nvPr/>
        </p:nvSpPr>
        <p:spPr>
          <a:xfrm>
            <a:off x="1935622" y="4262354"/>
            <a:ext cx="252011" cy="124828"/>
          </a:xfrm>
          <a:prstGeom prst="rightArrow">
            <a:avLst/>
          </a:prstGeom>
          <a:solidFill>
            <a:srgbClr val="00A5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8413121-C53C-47C0-A5AC-4DCFE919BB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3267" y="3962818"/>
            <a:ext cx="3171825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650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canvas </a:t>
            </a:r>
            <a:r>
              <a:rPr lang="zh-CN" altLang="en-US"/>
              <a:t>是什么？</a:t>
            </a:r>
            <a:endParaRPr lang="en-US" altLang="zh-CN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E80CFB-02B4-44CC-AEA9-387A07C6A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广义：</a:t>
            </a:r>
            <a:r>
              <a:rPr lang="en-US" altLang="zh-CN"/>
              <a:t>h5 </a:t>
            </a:r>
            <a:r>
              <a:rPr lang="zh-CN" altLang="en-US"/>
              <a:t>新增</a:t>
            </a:r>
            <a:r>
              <a:rPr lang="en-US" altLang="zh-CN"/>
              <a:t>canvas 2d </a:t>
            </a:r>
            <a:r>
              <a:rPr lang="zh-CN" altLang="en-US"/>
              <a:t>绘图功能</a:t>
            </a:r>
          </a:p>
          <a:p>
            <a:r>
              <a:rPr lang="zh-CN" altLang="en-US"/>
              <a:t>在</a:t>
            </a:r>
            <a:r>
              <a:rPr lang="en-US" altLang="zh-CN"/>
              <a:t>html </a:t>
            </a:r>
            <a:r>
              <a:rPr lang="zh-CN" altLang="en-US"/>
              <a:t>中</a:t>
            </a:r>
            <a:r>
              <a:rPr lang="en-US" altLang="zh-CN"/>
              <a:t>: </a:t>
            </a:r>
          </a:p>
          <a:p>
            <a:pPr lvl="1"/>
            <a:r>
              <a:rPr lang="en-US" altLang="zh-CN"/>
              <a:t>canvas </a:t>
            </a:r>
            <a:r>
              <a:rPr lang="zh-CN" altLang="en-US"/>
              <a:t>是</a:t>
            </a:r>
            <a:r>
              <a:rPr lang="en-US" altLang="zh-CN"/>
              <a:t>html </a:t>
            </a:r>
            <a:r>
              <a:rPr lang="zh-CN" altLang="en-US"/>
              <a:t>标签</a:t>
            </a:r>
            <a:endParaRPr lang="en-US" altLang="zh-CN"/>
          </a:p>
          <a:p>
            <a:pPr lvl="1"/>
            <a:r>
              <a:rPr lang="zh-CN" altLang="en-US"/>
              <a:t>我们需要用</a:t>
            </a:r>
            <a:r>
              <a:rPr lang="en-US" altLang="zh-CN"/>
              <a:t>js </a:t>
            </a:r>
            <a:r>
              <a:rPr lang="zh-CN" altLang="en-US"/>
              <a:t>在</a:t>
            </a:r>
            <a:r>
              <a:rPr lang="en-US" altLang="zh-CN"/>
              <a:t>canvas </a:t>
            </a:r>
            <a:r>
              <a:rPr lang="zh-CN" altLang="en-US"/>
              <a:t>里绘制图形</a:t>
            </a:r>
            <a:endParaRPr lang="en-US" altLang="zh-CN"/>
          </a:p>
          <a:p>
            <a:pPr lvl="1"/>
            <a:r>
              <a:rPr lang="en-US" altLang="zh-CN"/>
              <a:t>canvas</a:t>
            </a:r>
            <a:r>
              <a:rPr lang="zh-CN" altLang="en-US"/>
              <a:t>可以理解为一张画布</a:t>
            </a: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1CCE3AF-C61F-4495-906F-FE168CCD87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8089" y="1470777"/>
            <a:ext cx="4716507" cy="4706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4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如何设置</a:t>
            </a:r>
            <a:r>
              <a:rPr lang="en-US" altLang="zh-CN"/>
              <a:t>canvas </a:t>
            </a:r>
            <a:r>
              <a:rPr lang="zh-CN" altLang="en-US"/>
              <a:t>的尺寸？</a:t>
            </a:r>
            <a:endParaRPr lang="en-US" altLang="zh-CN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E80CFB-02B4-44CC-AEA9-387A07C6A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/>
              <a:t>设置</a:t>
            </a:r>
            <a:r>
              <a:rPr lang="en-US" altLang="zh-CN">
                <a:solidFill>
                  <a:srgbClr val="00A5E3"/>
                </a:solidFill>
              </a:rPr>
              <a:t>canvas dom </a:t>
            </a:r>
            <a:r>
              <a:rPr lang="zh-CN" altLang="en-US"/>
              <a:t>元素的 </a:t>
            </a:r>
            <a:r>
              <a:rPr lang="en-US" altLang="zh-CN"/>
              <a:t>width height </a:t>
            </a:r>
            <a:r>
              <a:rPr lang="zh-CN" altLang="en-US"/>
              <a:t>属性。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注意：不要使用</a:t>
            </a:r>
            <a:r>
              <a:rPr lang="en-US" altLang="zh-CN"/>
              <a:t>css </a:t>
            </a:r>
            <a:r>
              <a:rPr lang="zh-CN" altLang="en-US"/>
              <a:t>设置</a:t>
            </a:r>
            <a:r>
              <a:rPr lang="en-US" altLang="zh-CN"/>
              <a:t>canvas </a:t>
            </a:r>
            <a:r>
              <a:rPr lang="zh-CN" altLang="en-US"/>
              <a:t>尺寸。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28232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canvas </a:t>
            </a:r>
            <a:r>
              <a:rPr lang="zh-CN" altLang="en-US"/>
              <a:t>上下文对象是什么？</a:t>
            </a:r>
            <a:endParaRPr lang="zh-CN" altLang="en-US" dirty="0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03796076-77A8-4BCB-9CDC-CC76DB6401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16025"/>
            <a:ext cx="4971817" cy="4960938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6C6D2841-E452-4D8C-B420-A7D03F4AA24E}"/>
              </a:ext>
            </a:extLst>
          </p:cNvPr>
          <p:cNvSpPr/>
          <p:nvPr/>
        </p:nvSpPr>
        <p:spPr>
          <a:xfrm>
            <a:off x="6096000" y="3824369"/>
            <a:ext cx="21034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00A5E3"/>
                </a:solidFill>
              </a:rPr>
              <a:t>canvas </a:t>
            </a:r>
            <a:r>
              <a:rPr lang="zh-CN" altLang="en-US" b="1">
                <a:solidFill>
                  <a:srgbClr val="00A5E3"/>
                </a:solidFill>
              </a:rPr>
              <a:t>上下文对象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BE2CEB4-D880-46EB-A831-FE841667B986}"/>
              </a:ext>
            </a:extLst>
          </p:cNvPr>
          <p:cNvSpPr/>
          <p:nvPr/>
        </p:nvSpPr>
        <p:spPr>
          <a:xfrm>
            <a:off x="5225875" y="1573649"/>
            <a:ext cx="14109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/>
              <a:t>canvas </a:t>
            </a:r>
            <a:r>
              <a:rPr lang="zh-CN" altLang="en-US" b="1"/>
              <a:t>画布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29D78ED4-4CE8-4253-B884-DFC8B76763B6}"/>
              </a:ext>
            </a:extLst>
          </p:cNvPr>
          <p:cNvCxnSpPr>
            <a:cxnSpLocks/>
          </p:cNvCxnSpPr>
          <p:nvPr/>
        </p:nvCxnSpPr>
        <p:spPr>
          <a:xfrm flipH="1">
            <a:off x="3631963" y="1942981"/>
            <a:ext cx="1593912" cy="5453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44E3B24F-8701-4D77-A8AF-46D069E7FDC9}"/>
              </a:ext>
            </a:extLst>
          </p:cNvPr>
          <p:cNvCxnSpPr>
            <a:cxnSpLocks/>
          </p:cNvCxnSpPr>
          <p:nvPr/>
        </p:nvCxnSpPr>
        <p:spPr>
          <a:xfrm flipH="1">
            <a:off x="5409489" y="4193701"/>
            <a:ext cx="686511" cy="670457"/>
          </a:xfrm>
          <a:prstGeom prst="straightConnector1">
            <a:avLst/>
          </a:prstGeom>
          <a:ln>
            <a:solidFill>
              <a:srgbClr val="00A5E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666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如何获取</a:t>
            </a:r>
            <a:r>
              <a:rPr lang="en-US" altLang="zh-CN"/>
              <a:t>canvas </a:t>
            </a:r>
            <a:r>
              <a:rPr lang="zh-CN" altLang="en-US"/>
              <a:t>上下文对象？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CDA928-EA32-4609-87D5-281450B32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0" lang="zh-CN" altLang="en-US">
                <a:solidFill>
                  <a:srgbClr val="000000"/>
                </a:solidFill>
                <a:sym typeface="Helvetica"/>
              </a:rPr>
              <a:t>获取上下文对象的方法：</a:t>
            </a:r>
            <a:r>
              <a:rPr kumimoji="0" lang="en-US" altLang="zh-CN">
                <a:solidFill>
                  <a:srgbClr val="000000"/>
                </a:solidFill>
                <a:sym typeface="Helvetica"/>
              </a:rPr>
              <a:t>canvas.</a:t>
            </a:r>
            <a:r>
              <a:rPr lang="en-US" altLang="zh-CN">
                <a:sym typeface="Helvetica"/>
              </a:rPr>
              <a:t>getContext</a:t>
            </a:r>
            <a:r>
              <a:rPr kumimoji="0" lang="en-US" altLang="zh-CN">
                <a:solidFill>
                  <a:srgbClr val="000000"/>
                </a:solidFill>
                <a:sym typeface="Helvetica"/>
              </a:rPr>
              <a:t>(‘2d’)</a:t>
            </a:r>
          </a:p>
        </p:txBody>
      </p:sp>
    </p:spTree>
    <p:extLst>
      <p:ext uri="{BB962C8B-B14F-4D97-AF65-F5344CB8AC3E}">
        <p14:creationId xmlns:p14="http://schemas.microsoft.com/office/powerpoint/2010/main" val="105640505"/>
      </p:ext>
    </p:extLst>
  </p:cSld>
  <p:clrMapOvr>
    <a:masterClrMapping/>
  </p:clrMapOvr>
</p:sld>
</file>

<file path=ppt/theme/theme1.xml><?xml version="1.0" encoding="utf-8"?>
<a:theme xmlns:a="http://schemas.openxmlformats.org/drawingml/2006/main" name="主题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" id="{2409632F-CDA7-0048-8FD3-E92D0F7C6AF6}" vid="{23B7EBFA-8CE8-0848-AD14-D6967B57F88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PPT课件模板主题</Template>
  <TotalTime>3006</TotalTime>
  <Words>411</Words>
  <Application>Microsoft Office PowerPoint</Application>
  <PresentationFormat>宽屏</PresentationFormat>
  <Paragraphs>56</Paragraphs>
  <Slides>14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9" baseType="lpstr">
      <vt:lpstr>等线</vt:lpstr>
      <vt:lpstr>Microsoft YaHei</vt:lpstr>
      <vt:lpstr>Microsoft YaHei</vt:lpstr>
      <vt:lpstr>Arial</vt:lpstr>
      <vt:lpstr>主题1</vt:lpstr>
      <vt:lpstr>canvas概述</vt:lpstr>
      <vt:lpstr>课前准备</vt:lpstr>
      <vt:lpstr>课堂目标</vt:lpstr>
      <vt:lpstr>知识点综述</vt:lpstr>
      <vt:lpstr>我们为什么要学canvas？</vt:lpstr>
      <vt:lpstr>canvas 是什么？</vt:lpstr>
      <vt:lpstr>如何设置canvas 的尺寸？</vt:lpstr>
      <vt:lpstr>canvas 上下文对象是什么？</vt:lpstr>
      <vt:lpstr>如何获取canvas 上下文对象？</vt:lpstr>
      <vt:lpstr>获取了上下文对象后，如何用它画画？</vt:lpstr>
      <vt:lpstr>canvas 兼容性</vt:lpstr>
      <vt:lpstr>canvas 的尺寸有极限值</vt:lpstr>
      <vt:lpstr>canvas 在不同浏览器和平台上的极限值</vt:lpstr>
      <vt:lpstr>canvas 绘图的步骤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EDZ</dc:creator>
  <cp:lastModifiedBy>1051904257@qq.com</cp:lastModifiedBy>
  <cp:revision>294</cp:revision>
  <dcterms:created xsi:type="dcterms:W3CDTF">2019-05-19T07:46:27Z</dcterms:created>
  <dcterms:modified xsi:type="dcterms:W3CDTF">2020-03-23T12:50:31Z</dcterms:modified>
</cp:coreProperties>
</file>