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9" r:id="rId3"/>
    <p:sldId id="260" r:id="rId4"/>
    <p:sldId id="272" r:id="rId5"/>
    <p:sldId id="273" r:id="rId6"/>
    <p:sldId id="261" r:id="rId7"/>
    <p:sldId id="274" r:id="rId8"/>
    <p:sldId id="275" r:id="rId9"/>
    <p:sldId id="262" r:id="rId10"/>
    <p:sldId id="266" r:id="rId11"/>
    <p:sldId id="281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课堂目标" id="{E51481FA-7153-4520-8AAE-7F7F74FB6327}">
          <p14:sldIdLst>
            <p14:sldId id="259"/>
          </p14:sldIdLst>
        </p14:section>
        <p14:section name="三、知识点部分" id="{AD83DBD8-9D58-4DF3-B473-03C8A892CC39}">
          <p14:sldIdLst>
            <p14:sldId id="260"/>
          </p14:sldIdLst>
        </p14:section>
        <p14:section name="1-canvas 坐标系和栅格" id="{4C832947-2092-B242-8FF3-4D96B6007803}">
          <p14:sldIdLst>
            <p14:sldId id="272"/>
          </p14:sldIdLst>
        </p14:section>
        <p14:section name="2-canvas 的绘图形式 - 矩形" id="{6D6BDED6-C05D-44D6-8F02-8AC4D30F58C5}">
          <p14:sldIdLst>
            <p14:sldId id="273"/>
          </p14:sldIdLst>
        </p14:section>
        <p14:section name="3-canvas 的绘图形式 - 路径" id="{2221626E-0862-4A63-ACFB-48809009CAE5}">
          <p14:sldIdLst>
            <p14:sldId id="261"/>
            <p14:sldId id="274"/>
            <p14:sldId id="275"/>
            <p14:sldId id="262"/>
            <p14:sldId id="266"/>
            <p14:sldId id="281"/>
          </p14:sldIdLst>
        </p14:section>
        <p14:section name="总结" id="{AE3B4469-8CBD-4D65-BF6E-BC8E1AA2C949}">
          <p14:sldIdLst>
            <p14:sldId id="267"/>
            <p14:sldId id="268"/>
          </p14:sldIdLst>
        </p14:section>
        <p14:section name="案例" id="{53B9D617-9879-4947-A1DB-073DC7B477F0}">
          <p14:sldIdLst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6764" autoAdjust="0"/>
  </p:normalViewPr>
  <p:slideViewPr>
    <p:cSldViewPr snapToGrid="0">
      <p:cViewPr varScale="1">
        <p:scale>
          <a:sx n="116" d="100"/>
          <a:sy n="116" d="100"/>
        </p:scale>
        <p:origin x="10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2020/3/22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804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1076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这个节点需要互动</a:t>
            </a:r>
            <a:r>
              <a:rPr kumimoji="1" lang="en-US" altLang="zh-CN" dirty="0"/>
              <a:t>,</a:t>
            </a:r>
            <a:r>
              <a:rPr kumimoji="1" lang="zh-CN" altLang="en-US" dirty="0"/>
              <a:t>问问大家听懂了没？有没有什么问题？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5856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这个节点需要互动</a:t>
            </a:r>
            <a:r>
              <a:rPr kumimoji="1" lang="en-US" altLang="zh-CN" dirty="0"/>
              <a:t>,</a:t>
            </a:r>
            <a:r>
              <a:rPr kumimoji="1" lang="zh-CN" altLang="en-US" dirty="0"/>
              <a:t>问问大家听懂了没？有没有什么问题？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7829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E6F06F6-D10E-44EA-9680-0FED633A0603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0" y="222608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2857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canvas </a:t>
            </a:r>
            <a:r>
              <a:rPr lang="zh-CN" altLang="en-US"/>
              <a:t>绘制图形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EF3AA-04C3-4485-A4F0-FC237B318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二次贝塞尔曲线 </a:t>
            </a:r>
            <a:r>
              <a:rPr lang="en-US" altLang="zh-CN"/>
              <a:t>quadraticCurverTo(cpx1,cpy1,x,y)</a:t>
            </a:r>
            <a:endParaRPr lang="zh-CN" altLang="en-US"/>
          </a:p>
        </p:txBody>
      </p:sp>
      <p:pic>
        <p:nvPicPr>
          <p:cNvPr id="4" name="图像" descr="图像">
            <a:extLst>
              <a:ext uri="{FF2B5EF4-FFF2-40B4-BE49-F238E27FC236}">
                <a16:creationId xmlns:a16="http://schemas.microsoft.com/office/drawing/2014/main" id="{30D4CE00-4AC8-4C54-83D9-EB7FC34C3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72842" y="1695361"/>
            <a:ext cx="3289469" cy="346727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27479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EF3AA-04C3-4485-A4F0-FC237B318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三次贝塞尔曲线 </a:t>
            </a:r>
            <a:r>
              <a:rPr lang="en-US" altLang="zh-CN"/>
              <a:t>bezierCurverTo(cpx1,cpy1,cpx2,cpy2,x,y)</a:t>
            </a:r>
            <a:endParaRPr lang="zh-CN" altLang="en-US"/>
          </a:p>
        </p:txBody>
      </p:sp>
      <p:pic>
        <p:nvPicPr>
          <p:cNvPr id="7" name="图像" descr="图像">
            <a:extLst>
              <a:ext uri="{FF2B5EF4-FFF2-40B4-BE49-F238E27FC236}">
                <a16:creationId xmlns:a16="http://schemas.microsoft.com/office/drawing/2014/main" id="{AC2B709B-1DC8-42F0-A7E4-53B4C2DEA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2136" y="1858582"/>
            <a:ext cx="5575587" cy="273064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38823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133DF-17B4-4C58-B817-5D97171B2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路径的绘图原理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2F5B55F-FB10-4538-BB73-B0A8EA2548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377" y="1216025"/>
            <a:ext cx="8533245" cy="4960938"/>
          </a:xfrm>
        </p:spPr>
      </p:pic>
    </p:spTree>
    <p:extLst>
      <p:ext uri="{BB962C8B-B14F-4D97-AF65-F5344CB8AC3E}">
        <p14:creationId xmlns:p14="http://schemas.microsoft.com/office/powerpoint/2010/main" val="2844753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A7073-0C52-48A4-BEEA-695A656E6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路径和子路径的概念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AEB867-F528-4107-8AC4-D6270FD6E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路径：</a:t>
            </a:r>
          </a:p>
          <a:p>
            <a:pPr lvl="1" indent="-285750"/>
            <a:r>
              <a:rPr lang="zh-CN" altLang="en-US"/>
              <a:t>路径是子路径的集合</a:t>
            </a:r>
          </a:p>
          <a:p>
            <a:pPr lvl="1" indent="-285750"/>
            <a:r>
              <a:rPr lang="zh-CN" altLang="en-US"/>
              <a:t>一个上下文对象同时只有一个路径，想要绘制新的路径，就要把当前路径置空。</a:t>
            </a:r>
          </a:p>
          <a:p>
            <a:pPr lvl="1" indent="-285750"/>
            <a:r>
              <a:rPr lang="en-US" altLang="zh-CN"/>
              <a:t>beginPath() </a:t>
            </a:r>
            <a:r>
              <a:rPr lang="zh-CN" altLang="en-US"/>
              <a:t>方法当前路径置空，也就是将路径恢复到默认状态，让之后绘制的路径不受以前路径的影响。</a:t>
            </a:r>
            <a:endParaRPr lang="en-US" altLang="zh-CN"/>
          </a:p>
          <a:p>
            <a:pPr marL="400050" lvl="1" indent="0">
              <a:buNone/>
            </a:pPr>
            <a:endParaRPr lang="zh-CN" altLang="en-US"/>
          </a:p>
          <a:p>
            <a:r>
              <a:rPr lang="zh-CN" altLang="en-US"/>
              <a:t>子路径：</a:t>
            </a:r>
          </a:p>
          <a:p>
            <a:pPr lvl="1" indent="-285750"/>
            <a:r>
              <a:rPr lang="zh-CN" altLang="en-US"/>
              <a:t>子路径是一条只有一个起点的、连续不断开的线</a:t>
            </a:r>
          </a:p>
          <a:p>
            <a:pPr lvl="1" indent="-285750"/>
            <a:r>
              <a:rPr lang="en-US" altLang="zh-CN"/>
              <a:t>moveTo(x,y)  </a:t>
            </a:r>
            <a:r>
              <a:rPr lang="zh-CN" altLang="en-US"/>
              <a:t>是设置路径起点的方法，也是创建一条新的子路径的方法</a:t>
            </a:r>
          </a:p>
          <a:p>
            <a:pPr lvl="1" indent="-285750"/>
            <a:r>
              <a:rPr lang="zh-CN" altLang="en-US"/>
              <a:t>路径里的第一条子路径可以无需设置起点，它的起点默认是子路径中的第一个点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注：</a:t>
            </a:r>
            <a:r>
              <a:rPr lang="en-US" altLang="zh-CN"/>
              <a:t>rect(x,y,w,h) </a:t>
            </a:r>
            <a:r>
              <a:rPr lang="zh-CN" altLang="en-US"/>
              <a:t>绘制路径时，会具备</a:t>
            </a:r>
            <a:r>
              <a:rPr lang="en-US" altLang="zh-CN"/>
              <a:t>moveTo() </a:t>
            </a:r>
            <a:r>
              <a:rPr lang="zh-CN" altLang="en-US"/>
              <a:t>功能。 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4501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6B2BDD-A390-48E8-8F12-4F6319A2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机器人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31E84E-8D3F-40AB-8B07-1F45D616F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知识点：</a:t>
            </a:r>
            <a:r>
              <a:rPr lang="en-US" altLang="zh-CN"/>
              <a:t>fillRect(),strokeRect(),clearRect(), lineTo(),arc(),bezierCurverTo()</a:t>
            </a: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DED7C7F-E537-4C03-A0E3-C015084B6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242" y="1874958"/>
            <a:ext cx="4323515" cy="430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053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72B61-02DE-46A2-87DB-BB40EFB7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水滴</a:t>
            </a:r>
          </a:p>
        </p:txBody>
      </p:sp>
      <p:pic>
        <p:nvPicPr>
          <p:cNvPr id="4" name="l3jMvXiCevoL9MUP.png!thumbnail.png" descr="l3jMvXiCevoL9MUP.png!thumbnail.png">
            <a:extLst>
              <a:ext uri="{FF2B5EF4-FFF2-40B4-BE49-F238E27FC236}">
                <a16:creationId xmlns:a16="http://schemas.microsoft.com/office/drawing/2014/main" id="{574EBF44-D31F-4C14-A592-161E9F252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7059" y="1216025"/>
            <a:ext cx="9437882" cy="496093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51348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理解</a:t>
            </a:r>
            <a:r>
              <a:rPr lang="en-US" altLang="zh-CN"/>
              <a:t>canvas </a:t>
            </a:r>
            <a:r>
              <a:rPr lang="zh-CN" altLang="en-US"/>
              <a:t>坐标系和栅格。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能够熟练绘制</a:t>
            </a:r>
            <a:r>
              <a:rPr lang="en-US" altLang="zh-CN"/>
              <a:t>canvas </a:t>
            </a:r>
            <a:r>
              <a:rPr lang="zh-CN" altLang="en-US"/>
              <a:t>图形。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知识点综述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zh-CN"/>
              <a:t>canvas </a:t>
            </a:r>
            <a:r>
              <a:rPr lang="zh-CN" altLang="en-US"/>
              <a:t>坐标系和栅格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en-US" altLang="zh-CN"/>
              <a:t>canvas </a:t>
            </a:r>
            <a:r>
              <a:rPr lang="zh-CN" altLang="en-US"/>
              <a:t>的绘图形式 </a:t>
            </a:r>
            <a:r>
              <a:rPr lang="en-US" altLang="zh-CN"/>
              <a:t>- </a:t>
            </a:r>
            <a:r>
              <a:rPr lang="zh-CN" altLang="en-US"/>
              <a:t>矩形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en-US" altLang="zh-CN"/>
              <a:t>canvas </a:t>
            </a:r>
            <a:r>
              <a:rPr lang="zh-CN" altLang="en-US"/>
              <a:t>的绘图形式 </a:t>
            </a:r>
            <a:r>
              <a:rPr lang="en-US" altLang="zh-CN"/>
              <a:t>- </a:t>
            </a:r>
            <a:r>
              <a:rPr lang="zh-CN" altLang="en-US"/>
              <a:t>路径</a:t>
            </a:r>
          </a:p>
          <a:p>
            <a:pPr marL="0" indent="0">
              <a:buNone/>
            </a:pPr>
            <a:endParaRPr lang="en-US" altLang="zh-CN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4764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</a:t>
            </a:r>
            <a:r>
              <a:rPr lang="en-US" altLang="zh-CN"/>
              <a:t>canvas </a:t>
            </a:r>
            <a:r>
              <a:rPr lang="zh-CN" altLang="en-US"/>
              <a:t>坐标系？什么栅格？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0A191A3-2D4E-4CEC-815E-A6EB0E1A1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927" y="1176269"/>
            <a:ext cx="5209873" cy="4960938"/>
          </a:xfrm>
        </p:spPr>
      </p:pic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83673D4-EDBB-4F19-A808-189288A70D8A}"/>
              </a:ext>
            </a:extLst>
          </p:cNvPr>
          <p:cNvSpPr txBox="1">
            <a:spLocks/>
          </p:cNvSpPr>
          <p:nvPr/>
        </p:nvSpPr>
        <p:spPr>
          <a:xfrm>
            <a:off x="838200" y="1215483"/>
            <a:ext cx="4839031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lang="zh-CN" alt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canvas </a:t>
            </a:r>
            <a:r>
              <a:rPr lang="zh-CN" altLang="en-US"/>
              <a:t>坐标系就是右图的</a:t>
            </a:r>
            <a:r>
              <a:rPr lang="en-US" altLang="zh-CN"/>
              <a:t>x,y </a:t>
            </a:r>
            <a:r>
              <a:rPr lang="zh-CN" altLang="en-US"/>
              <a:t>轴，轴上有刻度，</a:t>
            </a:r>
            <a:r>
              <a:rPr lang="en-US" altLang="zh-CN"/>
              <a:t>x </a:t>
            </a:r>
            <a:r>
              <a:rPr lang="zh-CN" altLang="en-US"/>
              <a:t>轴越往右越大，</a:t>
            </a:r>
            <a:r>
              <a:rPr lang="en-US" altLang="zh-CN"/>
              <a:t>y </a:t>
            </a:r>
            <a:r>
              <a:rPr lang="zh-CN" altLang="en-US"/>
              <a:t>轴越往下越大，因此零点在左上角，这和</a:t>
            </a:r>
            <a:r>
              <a:rPr lang="en-US" altLang="zh-CN"/>
              <a:t>html </a:t>
            </a:r>
            <a:r>
              <a:rPr lang="zh-CN" altLang="en-US"/>
              <a:t>的坐标系是一样的。</a:t>
            </a:r>
            <a:endParaRPr lang="en-US" altLang="zh-CN"/>
          </a:p>
          <a:p>
            <a:r>
              <a:rPr lang="zh-CN" altLang="en-US"/>
              <a:t>栅格就是右图的</a:t>
            </a:r>
            <a:r>
              <a:rPr lang="en-US" altLang="zh-CN"/>
              <a:t>4 </a:t>
            </a:r>
            <a:r>
              <a:rPr lang="zh-CN" altLang="en-US"/>
              <a:t>个格子，每一个格子就是一个像素，像素具有</a:t>
            </a:r>
            <a:r>
              <a:rPr lang="en-US" altLang="zh-CN"/>
              <a:t>rgba </a:t>
            </a:r>
            <a:r>
              <a:rPr lang="zh-CN" altLang="en-US"/>
              <a:t>数据。</a:t>
            </a:r>
            <a:endParaRPr lang="en-US" altLang="zh-CN"/>
          </a:p>
          <a:p>
            <a:r>
              <a:rPr lang="zh-CN" altLang="en-US"/>
              <a:t>像素的数量等于</a:t>
            </a:r>
            <a:r>
              <a:rPr lang="en-US" altLang="zh-CN"/>
              <a:t>canvas </a:t>
            </a:r>
            <a:r>
              <a:rPr lang="zh-CN" altLang="en-US"/>
              <a:t>的宽度乘以高度 </a:t>
            </a:r>
          </a:p>
        </p:txBody>
      </p:sp>
    </p:spTree>
    <p:extLst>
      <p:ext uri="{BB962C8B-B14F-4D97-AF65-F5344CB8AC3E}">
        <p14:creationId xmlns:p14="http://schemas.microsoft.com/office/powerpoint/2010/main" val="101265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矩形的绘制方法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填充矩形方法：</a:t>
            </a:r>
            <a:r>
              <a:rPr lang="en-US" altLang="zh-CN"/>
              <a:t>fillRect(x,y,w,h)</a:t>
            </a:r>
          </a:p>
          <a:p>
            <a:pPr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描边矩形方法：</a:t>
            </a:r>
            <a:r>
              <a:rPr lang="en-US" altLang="zh-CN"/>
              <a:t>strokeRect(x,y,w,h)</a:t>
            </a:r>
          </a:p>
          <a:p>
            <a:pPr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清理矩形方法：</a:t>
            </a:r>
            <a:r>
              <a:rPr lang="en-US" altLang="zh-CN"/>
              <a:t>clearRect(x,y,w,h)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49199E-481D-4349-B753-4DD0610F1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80335"/>
            <a:ext cx="8953500" cy="22288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9D9ED42-09AF-485A-BC95-9E1700C23FDF}"/>
              </a:ext>
            </a:extLst>
          </p:cNvPr>
          <p:cNvSpPr/>
          <p:nvPr/>
        </p:nvSpPr>
        <p:spPr>
          <a:xfrm>
            <a:off x="1510691" y="490918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填充矩形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FE498BB-B903-4010-8355-9DFD83048CE1}"/>
              </a:ext>
            </a:extLst>
          </p:cNvPr>
          <p:cNvSpPr/>
          <p:nvPr/>
        </p:nvSpPr>
        <p:spPr>
          <a:xfrm>
            <a:off x="4760952" y="498907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描边矩形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1EF2D1A-B9B0-4203-A7FD-6F66538793D4}"/>
              </a:ext>
            </a:extLst>
          </p:cNvPr>
          <p:cNvSpPr/>
          <p:nvPr/>
        </p:nvSpPr>
        <p:spPr>
          <a:xfrm>
            <a:off x="8057376" y="490918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清理矩形</a:t>
            </a:r>
          </a:p>
        </p:txBody>
      </p:sp>
    </p:spTree>
    <p:extLst>
      <p:ext uri="{BB962C8B-B14F-4D97-AF65-F5344CB8AC3E}">
        <p14:creationId xmlns:p14="http://schemas.microsoft.com/office/powerpoint/2010/main" val="8074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绘制路径的步骤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开始建立路径：</a:t>
            </a:r>
            <a:r>
              <a:rPr lang="en-US" altLang="zh-CN"/>
              <a:t>beginPath()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向</a:t>
            </a:r>
            <a:r>
              <a:rPr lang="zh-CN" altLang="en-US">
                <a:solidFill>
                  <a:srgbClr val="FF0000"/>
                </a:solidFill>
              </a:rPr>
              <a:t>路径集合</a:t>
            </a:r>
            <a:r>
              <a:rPr lang="zh-CN" altLang="en-US"/>
              <a:t>中添加子路径：</a:t>
            </a:r>
          </a:p>
          <a:p>
            <a:pPr marL="0" indent="0">
              <a:buNone/>
            </a:pPr>
            <a:r>
              <a:rPr lang="en-US" altLang="zh-CN"/>
              <a:t>   [</a:t>
            </a:r>
          </a:p>
          <a:p>
            <a:pPr marL="0" indent="0">
              <a:buNone/>
            </a:pPr>
            <a:r>
              <a:rPr lang="en-US" altLang="zh-CN"/>
              <a:t>	moveTo(x,y); </a:t>
            </a:r>
            <a:r>
              <a:rPr lang="zh-CN" altLang="en-US"/>
              <a:t>形状</a:t>
            </a:r>
            <a:r>
              <a:rPr lang="en-US" altLang="zh-CN"/>
              <a:t>; closePath() </a:t>
            </a:r>
            <a:r>
              <a:rPr lang="zh-CN" altLang="en-US"/>
              <a:t>可选</a:t>
            </a:r>
            <a:r>
              <a:rPr lang="en-US" altLang="zh-CN"/>
              <a:t>,</a:t>
            </a:r>
          </a:p>
          <a:p>
            <a:pPr marL="0" indent="0">
              <a:buNone/>
            </a:pPr>
            <a:r>
              <a:rPr lang="en-US" altLang="zh-CN"/>
              <a:t>	moveTo(x,y); </a:t>
            </a:r>
            <a:r>
              <a:rPr lang="zh-CN" altLang="en-US"/>
              <a:t>形状</a:t>
            </a:r>
            <a:r>
              <a:rPr lang="en-US" altLang="zh-CN"/>
              <a:t>; closePath() </a:t>
            </a:r>
            <a:r>
              <a:rPr lang="zh-CN" altLang="en-US"/>
              <a:t>可选</a:t>
            </a:r>
            <a:r>
              <a:rPr lang="en-US" altLang="zh-CN"/>
              <a:t>,</a:t>
            </a:r>
          </a:p>
          <a:p>
            <a:pPr marL="0" indent="0">
              <a:buNone/>
            </a:pPr>
            <a:r>
              <a:rPr lang="en-US" altLang="zh-CN"/>
              <a:t>	moveTo(x,y); </a:t>
            </a:r>
            <a:r>
              <a:rPr lang="zh-CN" altLang="en-US"/>
              <a:t>形状</a:t>
            </a:r>
            <a:r>
              <a:rPr lang="en-US" altLang="zh-CN"/>
              <a:t>; closePath() </a:t>
            </a:r>
            <a:r>
              <a:rPr lang="zh-CN" altLang="en-US"/>
              <a:t>可选</a:t>
            </a:r>
            <a:r>
              <a:rPr lang="en-US" altLang="zh-CN"/>
              <a:t>,</a:t>
            </a:r>
          </a:p>
          <a:p>
            <a:pPr marL="0" indent="0">
              <a:buNone/>
            </a:pPr>
            <a:r>
              <a:rPr lang="en-US" altLang="zh-CN"/>
              <a:t>   ]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zh-CN" altLang="en-US"/>
              <a:t>显示路径：填充</a:t>
            </a:r>
            <a:r>
              <a:rPr lang="en-US" altLang="zh-CN"/>
              <a:t>fill() </a:t>
            </a:r>
            <a:r>
              <a:rPr lang="zh-CN" altLang="en-US"/>
              <a:t>，描边</a:t>
            </a:r>
            <a:r>
              <a:rPr lang="en-US" altLang="zh-CN"/>
              <a:t>stroke()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1649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子路径的形状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120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 altLang="en-US"/>
              <a:t>直线：</a:t>
            </a:r>
            <a:r>
              <a:rPr lang="en-US" altLang="zh-CN"/>
              <a:t>lineTo(x,y); lineTo(x,y); lineTo(x,y);</a:t>
            </a:r>
          </a:p>
          <a:p>
            <a:pPr>
              <a:lnSpc>
                <a:spcPct val="120000"/>
              </a:lnSpc>
              <a:spcBef>
                <a:spcPts val="120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 altLang="en-US"/>
              <a:t>圆弧：</a:t>
            </a:r>
            <a:r>
              <a:rPr lang="en-US" altLang="zh-CN"/>
              <a:t>arc(x,y,</a:t>
            </a:r>
            <a:r>
              <a:rPr lang="zh-CN" altLang="en-US"/>
              <a:t>半径，开始弧度，结束弧度，方向</a:t>
            </a:r>
            <a:r>
              <a:rPr lang="en-US" altLang="zh-CN"/>
              <a:t>)</a:t>
            </a:r>
          </a:p>
          <a:p>
            <a:pPr>
              <a:lnSpc>
                <a:spcPct val="120000"/>
              </a:lnSpc>
              <a:spcBef>
                <a:spcPts val="120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 altLang="en-US"/>
              <a:t>切线圆弧：</a:t>
            </a:r>
            <a:r>
              <a:rPr lang="en-US" altLang="zh-CN"/>
              <a:t>arcTo(x1,y1,x2,y2,</a:t>
            </a:r>
            <a:r>
              <a:rPr lang="zh-CN" altLang="en-US"/>
              <a:t>半径</a:t>
            </a:r>
            <a:r>
              <a:rPr lang="en-US" altLang="zh-CN"/>
              <a:t>)</a:t>
            </a:r>
          </a:p>
          <a:p>
            <a:pPr>
              <a:lnSpc>
                <a:spcPct val="120000"/>
              </a:lnSpc>
              <a:spcBef>
                <a:spcPts val="120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 altLang="en-US"/>
              <a:t>二次贝塞尔曲线：</a:t>
            </a:r>
            <a:r>
              <a:rPr lang="en-US" altLang="zh-CN"/>
              <a:t>quadraticCurverTo(cpx1,cpy1,x,y)</a:t>
            </a:r>
          </a:p>
          <a:p>
            <a:pPr>
              <a:lnSpc>
                <a:spcPct val="120000"/>
              </a:lnSpc>
              <a:spcBef>
                <a:spcPts val="120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 altLang="en-US"/>
              <a:t>三次贝塞尔曲线：</a:t>
            </a:r>
            <a:r>
              <a:rPr lang="en-US" altLang="zh-CN"/>
              <a:t>bezierCurverTo(cpx1,cpy1,cpx2,cpy2,x,y)</a:t>
            </a:r>
          </a:p>
          <a:p>
            <a:pPr>
              <a:lnSpc>
                <a:spcPct val="120000"/>
              </a:lnSpc>
              <a:spcBef>
                <a:spcPts val="120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 altLang="en-US"/>
              <a:t>矩形：</a:t>
            </a:r>
            <a:r>
              <a:rPr lang="en-US" altLang="zh-CN"/>
              <a:t>rect(x,y,w,h)</a:t>
            </a:r>
          </a:p>
        </p:txBody>
      </p:sp>
    </p:spTree>
    <p:extLst>
      <p:ext uri="{BB962C8B-B14F-4D97-AF65-F5344CB8AC3E}">
        <p14:creationId xmlns:p14="http://schemas.microsoft.com/office/powerpoint/2010/main" val="3541820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圆弧 </a:t>
            </a:r>
            <a:r>
              <a:rPr lang="en-US" altLang="zh-CN"/>
              <a:t>arc(x,y,</a:t>
            </a:r>
            <a:r>
              <a:rPr lang="zh-CN" altLang="en-US"/>
              <a:t>半径，开始弧度，结束弧度，方向</a:t>
            </a:r>
            <a:r>
              <a:rPr lang="en-US" altLang="zh-CN"/>
              <a:t>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像" descr="图像">
            <a:extLst>
              <a:ext uri="{FF2B5EF4-FFF2-40B4-BE49-F238E27FC236}">
                <a16:creationId xmlns:a16="http://schemas.microsoft.com/office/drawing/2014/main" id="{9092E838-062D-4DB9-9007-68CD632C8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421" y="1384708"/>
            <a:ext cx="4753158" cy="459658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21861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CB10B-74C4-4112-92F0-4AE53B949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切线圆弧 </a:t>
            </a:r>
            <a:r>
              <a:rPr lang="en-US" altLang="zh-CN"/>
              <a:t>arcTo(x1,y1,x2,y2,</a:t>
            </a:r>
            <a:r>
              <a:rPr lang="zh-CN" altLang="en-US"/>
              <a:t>半径</a:t>
            </a:r>
            <a:r>
              <a:rPr lang="en-US" altLang="zh-CN"/>
              <a:t>)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CD7E489-E51D-4628-B05A-239C52784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4413" y="1364589"/>
            <a:ext cx="5082980" cy="34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452617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3341</TotalTime>
  <Words>640</Words>
  <Application>Microsoft Office PowerPoint</Application>
  <PresentationFormat>宽屏</PresentationFormat>
  <Paragraphs>62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Helvetica Neue</vt:lpstr>
      <vt:lpstr>等线</vt:lpstr>
      <vt:lpstr>Microsoft YaHei</vt:lpstr>
      <vt:lpstr>Microsoft YaHei</vt:lpstr>
      <vt:lpstr>Arial</vt:lpstr>
      <vt:lpstr>主题1</vt:lpstr>
      <vt:lpstr>canvas 绘制图形</vt:lpstr>
      <vt:lpstr>课堂目标</vt:lpstr>
      <vt:lpstr>知识点综述</vt:lpstr>
      <vt:lpstr>什么是canvas 坐标系？什么栅格？</vt:lpstr>
      <vt:lpstr>矩形的绘制方法</vt:lpstr>
      <vt:lpstr>绘制路径的步骤</vt:lpstr>
      <vt:lpstr>子路径的形状</vt:lpstr>
      <vt:lpstr>圆弧 arc(x,y,半径，开始弧度，结束弧度，方向)</vt:lpstr>
      <vt:lpstr>切线圆弧 arcTo(x1,y1,x2,y2,半径)</vt:lpstr>
      <vt:lpstr>二次贝塞尔曲线 quadraticCurverTo(cpx1,cpy1,x,y)</vt:lpstr>
      <vt:lpstr>三次贝塞尔曲线 bezierCurverTo(cpx1,cpy1,cpx2,cpy2,x,y)</vt:lpstr>
      <vt:lpstr>路径的绘图原理</vt:lpstr>
      <vt:lpstr>路径和子路径的概念</vt:lpstr>
      <vt:lpstr>机器人</vt:lpstr>
      <vt:lpstr>水滴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285</cp:revision>
  <dcterms:created xsi:type="dcterms:W3CDTF">2019-05-19T07:46:27Z</dcterms:created>
  <dcterms:modified xsi:type="dcterms:W3CDTF">2020-03-23T06:52:14Z</dcterms:modified>
</cp:coreProperties>
</file>