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335" r:id="rId4"/>
    <p:sldId id="340" r:id="rId5"/>
    <p:sldId id="341" r:id="rId6"/>
    <p:sldId id="342" r:id="rId7"/>
    <p:sldId id="33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  <p14:sldId id="335"/>
            <p14:sldId id="340"/>
            <p14:sldId id="341"/>
            <p14:sldId id="342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2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扩展和优化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了解一些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不太常用，但有时候必不可少的知识点。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常见的优化方法。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图像平滑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412"/>
            <a:ext cx="10515600" cy="907139"/>
          </a:xfrm>
        </p:spPr>
        <p:txBody>
          <a:bodyPr/>
          <a:lstStyle/>
          <a:p>
            <a:r>
              <a:rPr lang="zh-CN" altLang="en-US" sz="1400">
                <a:solidFill>
                  <a:schemeClr val="tx1"/>
                </a:solidFill>
              </a:rPr>
              <a:t>使用</a:t>
            </a:r>
            <a:r>
              <a:rPr lang="en-US" altLang="zh-CN" sz="1400">
                <a:solidFill>
                  <a:schemeClr val="tx1"/>
                </a:solidFill>
              </a:rPr>
              <a:t>drawImage() </a:t>
            </a:r>
            <a:r>
              <a:rPr lang="zh-CN" altLang="en-US" sz="1400">
                <a:solidFill>
                  <a:schemeClr val="tx1"/>
                </a:solidFill>
              </a:rPr>
              <a:t>将图像源放大的时候，默认会进行平滑处理。</a:t>
            </a:r>
            <a:endParaRPr lang="en-US" altLang="zh-CN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ctx.imageSmoothingEnabled </a:t>
            </a:r>
            <a:r>
              <a:rPr lang="zh-CN" altLang="en-US" sz="1400">
                <a:solidFill>
                  <a:schemeClr val="tx1"/>
                </a:solidFill>
              </a:rPr>
              <a:t>可以控制图像是否平滑，其默认为</a:t>
            </a:r>
            <a:r>
              <a:rPr lang="en-US" altLang="zh-CN" sz="1400">
                <a:solidFill>
                  <a:schemeClr val="tx1"/>
                </a:solidFill>
              </a:rPr>
              <a:t>true</a:t>
            </a:r>
            <a:r>
              <a:rPr lang="zh-CN" altLang="en-US" sz="1400">
                <a:solidFill>
                  <a:schemeClr val="tx1"/>
                </a:solidFill>
              </a:rPr>
              <a:t>，设置为</a:t>
            </a:r>
            <a:r>
              <a:rPr lang="en-US" altLang="zh-CN" sz="1400">
                <a:solidFill>
                  <a:schemeClr val="tx1"/>
                </a:solidFill>
              </a:rPr>
              <a:t>false </a:t>
            </a:r>
            <a:r>
              <a:rPr lang="zh-CN" altLang="en-US" sz="1400">
                <a:solidFill>
                  <a:schemeClr val="tx1"/>
                </a:solidFill>
              </a:rPr>
              <a:t>便会取消平滑。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en-US" altLang="zh-CN" sz="1400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5421EA-A823-4AB7-8D27-AC6EFDD3C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00" y="2385599"/>
            <a:ext cx="381000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5F062-4514-4AC0-A469-3AC7B53F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50" y="3654138"/>
            <a:ext cx="1526399" cy="144339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49625D-F704-4D5A-ACEF-942B089C5705}"/>
              </a:ext>
            </a:extLst>
          </p:cNvPr>
          <p:cNvSpPr txBox="1">
            <a:spLocks/>
          </p:cNvSpPr>
          <p:nvPr/>
        </p:nvSpPr>
        <p:spPr>
          <a:xfrm>
            <a:off x="4648490" y="2867892"/>
            <a:ext cx="649274" cy="47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rPr>
              <a:t>图像源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177FB4B-E058-4395-8F82-FC9301E37643}"/>
              </a:ext>
            </a:extLst>
          </p:cNvPr>
          <p:cNvSpPr txBox="1">
            <a:spLocks/>
          </p:cNvSpPr>
          <p:nvPr/>
        </p:nvSpPr>
        <p:spPr>
          <a:xfrm>
            <a:off x="3630012" y="2821778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8B109-E25C-497D-BF17-9E5815822741}"/>
              </a:ext>
            </a:extLst>
          </p:cNvPr>
          <p:cNvCxnSpPr>
            <a:cxnSpLocks/>
          </p:cNvCxnSpPr>
          <p:nvPr/>
        </p:nvCxnSpPr>
        <p:spPr>
          <a:xfrm>
            <a:off x="5386899" y="2867892"/>
            <a:ext cx="930774" cy="661239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4972936-7B99-435B-9ED7-75F3171FF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586" y="3654137"/>
            <a:ext cx="1546490" cy="14433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9000C32-450E-489A-BC70-709C6714D01C}"/>
              </a:ext>
            </a:extLst>
          </p:cNvPr>
          <p:cNvSpPr/>
          <p:nvPr/>
        </p:nvSpPr>
        <p:spPr>
          <a:xfrm>
            <a:off x="2201570" y="5473527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ctx.imageSmoothingEnabled=true 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77F532-5739-40A5-B89D-BB6EDAD30235}"/>
              </a:ext>
            </a:extLst>
          </p:cNvPr>
          <p:cNvSpPr/>
          <p:nvPr/>
        </p:nvSpPr>
        <p:spPr>
          <a:xfrm>
            <a:off x="5297764" y="5473527"/>
            <a:ext cx="2464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ctx.imageSmoothingEnabled=false</a:t>
            </a:r>
            <a:endParaRPr lang="zh-CN" altLang="en-US" sz="12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22CE3E-CB80-4569-99FE-E3B90937D3C3}"/>
              </a:ext>
            </a:extLst>
          </p:cNvPr>
          <p:cNvCxnSpPr>
            <a:cxnSpLocks/>
          </p:cNvCxnSpPr>
          <p:nvPr/>
        </p:nvCxnSpPr>
        <p:spPr>
          <a:xfrm flipH="1">
            <a:off x="3754581" y="2867892"/>
            <a:ext cx="816159" cy="626463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BD547DE-88E1-458A-8B3C-E8850C24A44F}"/>
              </a:ext>
            </a:extLst>
          </p:cNvPr>
          <p:cNvSpPr txBox="1">
            <a:spLocks/>
          </p:cNvSpPr>
          <p:nvPr/>
        </p:nvSpPr>
        <p:spPr>
          <a:xfrm>
            <a:off x="5789286" y="2799457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336564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绘制极细的线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在我们绘制</a:t>
            </a:r>
            <a:r>
              <a:rPr lang="en-US" altLang="zh-CN"/>
              <a:t>linewidth </a:t>
            </a:r>
            <a:r>
              <a:rPr lang="zh-CN" altLang="en-US"/>
              <a:t>为</a:t>
            </a:r>
            <a:r>
              <a:rPr lang="en-US" altLang="zh-CN"/>
              <a:t>1 </a:t>
            </a:r>
            <a:r>
              <a:rPr lang="zh-CN" altLang="en-US"/>
              <a:t>的直线时，实际上画出来的是一条宽度为</a:t>
            </a:r>
            <a:r>
              <a:rPr lang="en-US" altLang="zh-CN"/>
              <a:t>2</a:t>
            </a:r>
            <a:r>
              <a:rPr lang="zh-CN" altLang="en-US"/>
              <a:t>，透明度大约减半的线，如下面的第一条浅红色线。而实际上，我们想要的是第二条大红色的线。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解决方式：让线偏移</a:t>
            </a:r>
            <a:r>
              <a:rPr lang="en-US" altLang="zh-CN"/>
              <a:t>0.5</a:t>
            </a:r>
            <a:r>
              <a:rPr lang="zh-CN" altLang="en-US"/>
              <a:t>，也就是让直线在画布上的位置不再是整数。如：</a:t>
            </a:r>
            <a:endParaRPr lang="en-US" altLang="zh-CN"/>
          </a:p>
          <a:p>
            <a:r>
              <a:rPr lang="es-ES" altLang="zh-CN"/>
              <a:t>ctx.moveTo(0,0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r>
              <a:rPr lang="es-ES" altLang="zh-CN"/>
              <a:t>ctx.lineTo(1000,0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r>
              <a:rPr lang="zh-CN" altLang="en-US"/>
              <a:t>或者：</a:t>
            </a:r>
            <a:endParaRPr lang="en-US" altLang="zh-CN"/>
          </a:p>
          <a:p>
            <a:r>
              <a:rPr lang="en-US" altLang="zh-CN"/>
              <a:t>ctx.translate(0.5,0.5)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A747153-CECF-4A5C-8949-A21030DB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176615"/>
            <a:ext cx="7882607" cy="118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5C05C0-B4FF-404A-83BE-2913694E4100}"/>
              </a:ext>
            </a:extLst>
          </p:cNvPr>
          <p:cNvSpPr/>
          <p:nvPr/>
        </p:nvSpPr>
        <p:spPr>
          <a:xfrm>
            <a:off x="4114163" y="3232496"/>
            <a:ext cx="1556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放大后的示意图</a:t>
            </a:r>
          </a:p>
        </p:txBody>
      </p:sp>
    </p:spTree>
    <p:extLst>
      <p:ext uri="{BB962C8B-B14F-4D97-AF65-F5344CB8AC3E}">
        <p14:creationId xmlns:p14="http://schemas.microsoft.com/office/powerpoint/2010/main" val="407108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分辨率适配不同设备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写出的文字，在有的设备里会显得模糊，有的设备里则会看起来比较清晰。这是</a:t>
            </a:r>
            <a:r>
              <a:rPr lang="en-US" altLang="zh-CN"/>
              <a:t>canvas </a:t>
            </a:r>
            <a:r>
              <a:rPr lang="zh-CN" altLang="en-US"/>
              <a:t>没有适配设备分辨率引起的。</a:t>
            </a:r>
            <a:endParaRPr lang="en-US" altLang="zh-CN"/>
          </a:p>
          <a:p>
            <a:r>
              <a:rPr lang="en-US" altLang="zh-CN"/>
              <a:t>    //</a:t>
            </a:r>
            <a:r>
              <a:rPr lang="zh-CN" altLang="en-US"/>
              <a:t>视口宽高</a:t>
            </a:r>
          </a:p>
          <a:p>
            <a:r>
              <a:rPr lang="zh-CN" altLang="en-US"/>
              <a:t>    </a:t>
            </a:r>
            <a:r>
              <a:rPr lang="en-US" altLang="zh-CN"/>
              <a:t>const [width,height]=[window.innerWidth,window.innerHeight];</a:t>
            </a:r>
          </a:p>
          <a:p>
            <a:r>
              <a:rPr lang="en-US" altLang="zh-CN"/>
              <a:t>    //</a:t>
            </a:r>
            <a:r>
              <a:rPr lang="zh-CN" altLang="en-US"/>
              <a:t>获取设备像素比</a:t>
            </a:r>
          </a:p>
          <a:p>
            <a:r>
              <a:rPr lang="zh-CN" altLang="en-US"/>
              <a:t>    </a:t>
            </a:r>
            <a:r>
              <a:rPr lang="en-US" altLang="zh-CN"/>
              <a:t>const ratio=window.devicePixelRatio;</a:t>
            </a:r>
          </a:p>
          <a:p>
            <a:r>
              <a:rPr lang="en-US" altLang="zh-CN"/>
              <a:t>    //</a:t>
            </a:r>
            <a:r>
              <a:rPr lang="zh-CN" altLang="en-US"/>
              <a:t>将</a:t>
            </a:r>
            <a:r>
              <a:rPr lang="en-US" altLang="zh-CN"/>
              <a:t>canvas </a:t>
            </a:r>
            <a:r>
              <a:rPr lang="zh-CN" altLang="en-US"/>
              <a:t>画布根据像素比放大</a:t>
            </a:r>
          </a:p>
          <a:p>
            <a:r>
              <a:rPr lang="zh-CN" altLang="en-US"/>
              <a:t>    </a:t>
            </a:r>
            <a:r>
              <a:rPr lang="en-US" altLang="zh-CN"/>
              <a:t>canvas.width=width*ratio;</a:t>
            </a:r>
          </a:p>
          <a:p>
            <a:r>
              <a:rPr lang="en-US" altLang="zh-CN"/>
              <a:t>    canvas.height=height*ratio;</a:t>
            </a:r>
          </a:p>
          <a:p>
            <a:r>
              <a:rPr lang="en-US" altLang="zh-CN"/>
              <a:t>    //canvas </a:t>
            </a:r>
            <a:r>
              <a:rPr lang="zh-CN" altLang="en-US"/>
              <a:t>坐标系也需要放大</a:t>
            </a:r>
          </a:p>
          <a:p>
            <a:r>
              <a:rPr lang="zh-CN" altLang="en-US"/>
              <a:t>    </a:t>
            </a:r>
            <a:r>
              <a:rPr lang="en-US" altLang="zh-CN"/>
              <a:t>const  ctx=canvas.getContext('2d');</a:t>
            </a:r>
          </a:p>
          <a:p>
            <a:r>
              <a:rPr lang="en-US" altLang="zh-CN"/>
              <a:t>    ctx.scale(ratio,ratio);</a:t>
            </a:r>
          </a:p>
          <a:p>
            <a:r>
              <a:rPr lang="en-US" altLang="zh-CN"/>
              <a:t>    //canvas </a:t>
            </a:r>
            <a:r>
              <a:rPr lang="zh-CN" altLang="en-US"/>
              <a:t>在浏览器中的大小是不能变的</a:t>
            </a:r>
          </a:p>
          <a:p>
            <a:r>
              <a:rPr lang="zh-CN" altLang="en-US"/>
              <a:t>    </a:t>
            </a:r>
            <a:r>
              <a:rPr lang="en-US" altLang="zh-CN"/>
              <a:t>canvas.style.width=width+'px';</a:t>
            </a:r>
          </a:p>
          <a:p>
            <a:r>
              <a:rPr lang="en-US" altLang="zh-CN"/>
              <a:t>    canvas.style.height=height+'px';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2C4B9B-C753-44FD-9628-193239AB2881}"/>
              </a:ext>
            </a:extLst>
          </p:cNvPr>
          <p:cNvGrpSpPr/>
          <p:nvPr/>
        </p:nvGrpSpPr>
        <p:grpSpPr>
          <a:xfrm>
            <a:off x="6431392" y="2514308"/>
            <a:ext cx="4576949" cy="1829383"/>
            <a:chOff x="5290282" y="4347580"/>
            <a:chExt cx="4576949" cy="18293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1447F00-D4FF-42BD-9545-D7A0729D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0282" y="4347580"/>
              <a:ext cx="3400425" cy="9048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973F5B-02F3-4E39-9A20-79DD4603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0707" y="5396011"/>
              <a:ext cx="3400000" cy="78095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D7E969-4663-4574-956A-88F624641468}"/>
                </a:ext>
              </a:extLst>
            </p:cNvPr>
            <p:cNvSpPr/>
            <p:nvPr/>
          </p:nvSpPr>
          <p:spPr>
            <a:xfrm>
              <a:off x="8759235" y="461535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模糊效果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BDE98A-F718-4D23-BD9E-B53D6E4E207C}"/>
                </a:ext>
              </a:extLst>
            </p:cNvPr>
            <p:cNvSpPr/>
            <p:nvPr/>
          </p:nvSpPr>
          <p:spPr>
            <a:xfrm>
              <a:off x="8759235" y="560182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清晰效果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38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转图片时，跨域的坑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const canvas=document.getElementById('canvas');</a:t>
            </a:r>
          </a:p>
          <a:p>
            <a:r>
              <a:rPr lang="en-US" altLang="zh-CN"/>
              <a:t>    const ctx=canvas.getContext('2d');</a:t>
            </a:r>
          </a:p>
          <a:p>
            <a:r>
              <a:rPr lang="en-US" altLang="zh-CN"/>
              <a:t>    const imgDom=document.getElementById('imgDom');</a:t>
            </a:r>
          </a:p>
          <a:p>
            <a:r>
              <a:rPr lang="en-US" altLang="zh-CN"/>
              <a:t>    const img = new Image();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00A5E3"/>
                </a:solidFill>
              </a:rPr>
              <a:t>img.setAttribute("crossOrigin",'Anonymous');</a:t>
            </a:r>
          </a:p>
          <a:p>
            <a:r>
              <a:rPr lang="en-US" altLang="zh-CN"/>
              <a:t>    img.src = "https://ycg-1251509803.image.myqcloud.com/upload/articles/pic-9cb9098c-c226-42e8-9318-eb448ede26d6.jpg";</a:t>
            </a:r>
          </a:p>
          <a:p>
            <a:r>
              <a:rPr lang="en-US" altLang="zh-CN"/>
              <a:t>    img.onload = function() {</a:t>
            </a:r>
          </a:p>
          <a:p>
            <a:r>
              <a:rPr lang="en-US" altLang="zh-CN"/>
              <a:t>        ctx.drawImage(img, 0, 0, 300, 425);</a:t>
            </a:r>
          </a:p>
          <a:p>
            <a:r>
              <a:rPr lang="en-US" altLang="zh-CN"/>
              <a:t>        imgDom.src = canvas.toDataURL();</a:t>
            </a:r>
          </a:p>
          <a:p>
            <a:r>
              <a:rPr lang="en-US" altLang="zh-CN"/>
              <a:t>   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72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坐标点尽量设置为整数。比如</a:t>
            </a:r>
            <a:r>
              <a:rPr lang="en-US" altLang="zh-CN"/>
              <a:t>canvas </a:t>
            </a:r>
            <a:r>
              <a:rPr lang="zh-CN" altLang="en-US"/>
              <a:t>的尺寸、绘制图形时的点位、移动变换距离等。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巧妙地将</a:t>
            </a:r>
            <a:r>
              <a:rPr lang="en-US" altLang="zh-CN"/>
              <a:t>HTML+css</a:t>
            </a:r>
            <a:r>
              <a:rPr lang="zh-CN" altLang="en-US"/>
              <a:t> 的特性与</a:t>
            </a:r>
            <a:r>
              <a:rPr lang="en-US" altLang="zh-CN"/>
              <a:t>canvas </a:t>
            </a:r>
            <a:r>
              <a:rPr lang="zh-CN" altLang="en-US"/>
              <a:t>相结合，比如：</a:t>
            </a:r>
            <a:endParaRPr lang="en-US" altLang="zh-CN"/>
          </a:p>
          <a:p>
            <a:pPr marL="971550" lvl="1" indent="-285750"/>
            <a:r>
              <a:rPr lang="zh-CN" altLang="en-US"/>
              <a:t>为</a:t>
            </a:r>
            <a:r>
              <a:rPr lang="en-US" altLang="zh-CN"/>
              <a:t>canvas </a:t>
            </a:r>
            <a:r>
              <a:rPr lang="zh-CN" altLang="en-US"/>
              <a:t>设置</a:t>
            </a:r>
            <a:r>
              <a:rPr lang="en-US" altLang="zh-CN"/>
              <a:t>background</a:t>
            </a:r>
            <a:r>
              <a:rPr lang="zh-CN" altLang="en-US"/>
              <a:t>。</a:t>
            </a:r>
            <a:endParaRPr lang="en-US" altLang="zh-CN"/>
          </a:p>
          <a:p>
            <a:pPr marL="971550" lvl="1" indent="-285750"/>
            <a:r>
              <a:rPr lang="zh-CN" altLang="en-US"/>
              <a:t>用</a:t>
            </a:r>
            <a:r>
              <a:rPr lang="en-US" altLang="zh-CN"/>
              <a:t>div </a:t>
            </a:r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上做浮层。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关闭</a:t>
            </a:r>
            <a:r>
              <a:rPr lang="en-US" altLang="zh-CN"/>
              <a:t>canvas </a:t>
            </a:r>
            <a:r>
              <a:rPr lang="zh-CN" altLang="en-US"/>
              <a:t>透明度可提高渲染效率：</a:t>
            </a:r>
            <a:r>
              <a:rPr lang="en-US" altLang="zh-CN"/>
              <a:t>const ctx = canvas.getContext('2d', { alpha: false })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可以一步画出的图形，就不要分成多步来画。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4183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14651</TotalTime>
  <Words>559</Words>
  <Application>Microsoft Office PowerPoint</Application>
  <PresentationFormat>宽屏</PresentationFormat>
  <Paragraphs>72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主题1</vt:lpstr>
      <vt:lpstr>canvas 扩展和优化</vt:lpstr>
      <vt:lpstr>课堂目标</vt:lpstr>
      <vt:lpstr>图像平滑</vt:lpstr>
      <vt:lpstr>canvas 绘制极细的线</vt:lpstr>
      <vt:lpstr>canvas 分辨率适配不同设备</vt:lpstr>
      <vt:lpstr>canvas 转图片时，跨域的坑</vt:lpstr>
      <vt:lpstr>其它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426</cp:revision>
  <dcterms:created xsi:type="dcterms:W3CDTF">2019-05-19T07:46:27Z</dcterms:created>
  <dcterms:modified xsi:type="dcterms:W3CDTF">2020-04-01T05:57:53Z</dcterms:modified>
</cp:coreProperties>
</file>