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9" r:id="rId3"/>
    <p:sldId id="260" r:id="rId4"/>
    <p:sldId id="272" r:id="rId5"/>
    <p:sldId id="280" r:id="rId6"/>
    <p:sldId id="303" r:id="rId7"/>
    <p:sldId id="305" r:id="rId8"/>
    <p:sldId id="304" r:id="rId9"/>
    <p:sldId id="306" r:id="rId10"/>
    <p:sldId id="307" r:id="rId11"/>
    <p:sldId id="30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图像源" id="{4C832947-2092-B242-8FF3-4D96B6007803}">
          <p14:sldIdLst>
            <p14:sldId id="272"/>
          </p14:sldIdLst>
        </p14:section>
        <p14:section name="02-在canvas 中绘制图像" id="{B5364CCA-A496-491C-A9E8-7BA1F94E3B92}">
          <p14:sldIdLst>
            <p14:sldId id="280"/>
            <p14:sldId id="303"/>
            <p14:sldId id="305"/>
            <p14:sldId id="304"/>
          </p14:sldIdLst>
        </p14:section>
        <p14:section name="案例" id="{1E00EAB9-A32C-44B7-84CD-1E36D4A77792}">
          <p14:sldIdLst>
            <p14:sldId id="306"/>
            <p14:sldId id="307"/>
          </p14:sldIdLst>
        </p14:section>
        <p14:section name="总结" id="{A836156C-141A-42E9-9008-1E0B6B424BB2}">
          <p14:sldIdLst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2F04"/>
    <a:srgbClr val="CB457E"/>
    <a:srgbClr val="457ECB"/>
    <a:srgbClr val="427CCA"/>
    <a:srgbClr val="00A5E3"/>
    <a:srgbClr val="C5AA76"/>
    <a:srgbClr val="D4C29A"/>
    <a:srgbClr val="D3B589"/>
    <a:srgbClr val="C9B58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6764" autoAdjust="0"/>
  </p:normalViewPr>
  <p:slideViewPr>
    <p:cSldViewPr snapToGrid="0">
      <p:cViewPr varScale="1">
        <p:scale>
          <a:sx n="105" d="100"/>
          <a:sy n="105" d="100"/>
        </p:scale>
        <p:origin x="12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112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6779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7590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0791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499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8289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6664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50CD31B-7916-4139-980A-BD9A38505BC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167807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图像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从雪碧图中裁剪图像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要点：</a:t>
            </a:r>
            <a:r>
              <a:rPr lang="en-US" altLang="zh-CN">
                <a:solidFill>
                  <a:schemeClr val="bg1"/>
                </a:solidFill>
              </a:rPr>
              <a:t>drawImage(image, x1, y1,w1,h1,x2,y2,w,2,h2)</a:t>
            </a:r>
          </a:p>
          <a:p>
            <a:pPr marL="0" indent="0"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B19E3CE-0D18-4B1F-83CF-6E2D10131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591" y="2766502"/>
            <a:ext cx="2514818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10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drawImage() </a:t>
            </a:r>
            <a:r>
              <a:rPr lang="zh-CN" altLang="en-US"/>
              <a:t>方法的作用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把现有的图片绘制到</a:t>
            </a:r>
            <a:r>
              <a:rPr lang="en-US" altLang="zh-CN"/>
              <a:t>canvas </a:t>
            </a:r>
            <a:r>
              <a:rPr lang="zh-CN" altLang="en-US"/>
              <a:t>中去。</a:t>
            </a:r>
            <a:endParaRPr lang="en-US" altLang="zh-CN"/>
          </a:p>
          <a:p>
            <a:r>
              <a:rPr lang="zh-CN" altLang="en-US"/>
              <a:t>便于以后通过</a:t>
            </a:r>
            <a:r>
              <a:rPr lang="en-US" altLang="zh-CN"/>
              <a:t>canvas</a:t>
            </a:r>
            <a:r>
              <a:rPr lang="zh-CN" altLang="en-US"/>
              <a:t>获取图片的像素集合。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353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理解图像的获取方式。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在</a:t>
            </a:r>
            <a:r>
              <a:rPr lang="en-US" altLang="zh-CN">
                <a:solidFill>
                  <a:schemeClr val="tx1"/>
                </a:solidFill>
              </a:rPr>
              <a:t>canvas </a:t>
            </a:r>
            <a:r>
              <a:rPr lang="zh-CN" altLang="en-US">
                <a:solidFill>
                  <a:schemeClr val="tx1"/>
                </a:solidFill>
              </a:rPr>
              <a:t>中灵活绘制图像</a:t>
            </a:r>
          </a:p>
          <a:p>
            <a:pPr marL="342900" indent="-342900">
              <a:buFont typeface="+mj-lt"/>
              <a:buAutoNum type="arabicPeriod"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图像源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绘制图像的方法 </a:t>
            </a:r>
            <a:r>
              <a:rPr lang="en-US" altLang="zh-CN">
                <a:solidFill>
                  <a:schemeClr val="tx1"/>
                </a:solidFill>
              </a:rPr>
              <a:t>drawImage()</a:t>
            </a: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常用的图像源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图像元素：</a:t>
            </a:r>
            <a:r>
              <a:rPr lang="en-US" altLang="zh-CN"/>
              <a:t>&lt;img&gt;</a:t>
            </a:r>
          </a:p>
          <a:p>
            <a:r>
              <a:rPr lang="zh-CN" altLang="en-US"/>
              <a:t>视频元素：</a:t>
            </a:r>
            <a:r>
              <a:rPr lang="en-US" altLang="zh-CN"/>
              <a:t>&lt;video&gt;</a:t>
            </a:r>
          </a:p>
          <a:p>
            <a:r>
              <a:rPr lang="en-US" altLang="zh-CN"/>
              <a:t>canvas</a:t>
            </a:r>
            <a:r>
              <a:rPr lang="zh-CN" altLang="en-US"/>
              <a:t>：</a:t>
            </a:r>
            <a:r>
              <a:rPr lang="en-US" altLang="zh-CN"/>
              <a:t>&lt;canvas&gt;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drawImage()</a:t>
            </a:r>
            <a:r>
              <a:rPr lang="zh-CN" altLang="en-US"/>
              <a:t> 的操作方式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绘图 </a:t>
            </a:r>
            <a:r>
              <a:rPr lang="en-US" altLang="zh-CN"/>
              <a:t>+ </a:t>
            </a:r>
            <a:r>
              <a:rPr lang="zh-CN" altLang="en-US"/>
              <a:t>位移：</a:t>
            </a:r>
            <a:r>
              <a:rPr lang="en-US" altLang="zh-CN"/>
              <a:t>drawImage(</a:t>
            </a:r>
            <a:r>
              <a:rPr lang="en-US" altLang="zh-CN">
                <a:solidFill>
                  <a:srgbClr val="00A5E3"/>
                </a:solidFill>
              </a:rPr>
              <a:t>image</a:t>
            </a:r>
            <a:r>
              <a:rPr lang="en-US" altLang="zh-CN"/>
              <a:t>, </a:t>
            </a:r>
            <a:r>
              <a:rPr lang="en-US" altLang="zh-CN">
                <a:solidFill>
                  <a:schemeClr val="accent6"/>
                </a:solidFill>
              </a:rPr>
              <a:t>x, y</a:t>
            </a:r>
            <a:r>
              <a:rPr lang="en-US" altLang="zh-CN"/>
              <a:t>)</a:t>
            </a:r>
          </a:p>
          <a:p>
            <a:r>
              <a:rPr lang="zh-CN" altLang="en-US"/>
              <a:t>绘图</a:t>
            </a:r>
            <a:r>
              <a:rPr lang="en-US" altLang="zh-CN"/>
              <a:t> + </a:t>
            </a:r>
            <a:r>
              <a:rPr lang="zh-CN" altLang="en-US"/>
              <a:t>位移 </a:t>
            </a:r>
            <a:r>
              <a:rPr lang="en-US" altLang="zh-CN"/>
              <a:t>+ </a:t>
            </a:r>
            <a:r>
              <a:rPr lang="zh-CN" altLang="en-US"/>
              <a:t>缩放：</a:t>
            </a:r>
            <a:r>
              <a:rPr lang="en-US" altLang="zh-CN"/>
              <a:t>drawImage(</a:t>
            </a:r>
            <a:r>
              <a:rPr lang="en-US" altLang="zh-CN">
                <a:solidFill>
                  <a:srgbClr val="00A5E3"/>
                </a:solidFill>
              </a:rPr>
              <a:t>image</a:t>
            </a:r>
            <a:r>
              <a:rPr lang="en-US" altLang="zh-CN"/>
              <a:t>, </a:t>
            </a:r>
            <a:r>
              <a:rPr lang="en-US" altLang="zh-CN">
                <a:solidFill>
                  <a:schemeClr val="accent6"/>
                </a:solidFill>
              </a:rPr>
              <a:t>x, y,width,height</a:t>
            </a:r>
            <a:r>
              <a:rPr lang="en-US" altLang="zh-CN"/>
              <a:t>)</a:t>
            </a:r>
          </a:p>
          <a:p>
            <a:r>
              <a:rPr lang="zh-CN" altLang="en-US"/>
              <a:t>绘图</a:t>
            </a:r>
            <a:r>
              <a:rPr lang="en-US" altLang="zh-CN"/>
              <a:t> + </a:t>
            </a:r>
            <a:r>
              <a:rPr lang="zh-CN" altLang="en-US"/>
              <a:t>裁切 </a:t>
            </a:r>
            <a:r>
              <a:rPr lang="en-US" altLang="zh-CN"/>
              <a:t>+ </a:t>
            </a:r>
            <a:r>
              <a:rPr lang="zh-CN" altLang="en-US"/>
              <a:t>位移 </a:t>
            </a:r>
            <a:r>
              <a:rPr lang="en-US" altLang="zh-CN"/>
              <a:t>+ </a:t>
            </a:r>
            <a:r>
              <a:rPr lang="zh-CN" altLang="en-US"/>
              <a:t>缩放：</a:t>
            </a:r>
            <a:r>
              <a:rPr lang="en-US" altLang="zh-CN" err="1"/>
              <a:t>drawImage</a:t>
            </a:r>
            <a:r>
              <a:rPr lang="en-US" altLang="zh-CN"/>
              <a:t>(</a:t>
            </a:r>
            <a:r>
              <a:rPr lang="en-US" altLang="zh-CN" dirty="0">
                <a:solidFill>
                  <a:srgbClr val="00A5E3"/>
                </a:solidFill>
              </a:rPr>
              <a:t>image</a:t>
            </a:r>
            <a:r>
              <a:rPr lang="en-US" altLang="zh-CN"/>
              <a:t>, </a:t>
            </a:r>
            <a:r>
              <a:rPr lang="en-US" altLang="zh-CN" dirty="0" err="1">
                <a:solidFill>
                  <a:schemeClr val="accent2"/>
                </a:solidFill>
              </a:rPr>
              <a:t>x1</a:t>
            </a:r>
            <a:r>
              <a:rPr lang="en-US" altLang="zh-CN" dirty="0">
                <a:solidFill>
                  <a:schemeClr val="accent2"/>
                </a:solidFill>
              </a:rPr>
              <a:t>, </a:t>
            </a:r>
            <a:r>
              <a:rPr lang="en-US" altLang="zh-CN" dirty="0" err="1">
                <a:solidFill>
                  <a:schemeClr val="accent2"/>
                </a:solidFill>
              </a:rPr>
              <a:t>y1,w1,h1,</a:t>
            </a:r>
            <a:r>
              <a:rPr lang="en-US" altLang="zh-CN" dirty="0" err="1">
                <a:solidFill>
                  <a:schemeClr val="accent6"/>
                </a:solidFill>
              </a:rPr>
              <a:t>x2,y2,w2,h2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069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绘图 </a:t>
            </a:r>
            <a:r>
              <a:rPr lang="en-US" altLang="zh-CN"/>
              <a:t>+ </a:t>
            </a:r>
            <a:r>
              <a:rPr lang="zh-CN" altLang="en-US"/>
              <a:t>位移：</a:t>
            </a:r>
            <a:r>
              <a:rPr lang="en-US" altLang="zh-CN"/>
              <a:t>drawImage(image, x, y)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56756B1-2224-4AF1-953C-CDF4BD4C4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46885" y="1216025"/>
            <a:ext cx="8098229" cy="496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5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绘图</a:t>
            </a:r>
            <a:r>
              <a:rPr lang="en-US" altLang="zh-CN"/>
              <a:t> + </a:t>
            </a:r>
            <a:r>
              <a:rPr lang="zh-CN" altLang="en-US"/>
              <a:t>位移 </a:t>
            </a:r>
            <a:r>
              <a:rPr lang="en-US" altLang="zh-CN"/>
              <a:t>+ </a:t>
            </a:r>
            <a:r>
              <a:rPr lang="zh-CN" altLang="en-US"/>
              <a:t>缩放：</a:t>
            </a:r>
            <a:r>
              <a:rPr lang="en-US" altLang="zh-CN"/>
              <a:t>drawImage(</a:t>
            </a:r>
            <a:r>
              <a:rPr lang="en-US" altLang="zh-CN">
                <a:solidFill>
                  <a:srgbClr val="00A5E3"/>
                </a:solidFill>
              </a:rPr>
              <a:t>image</a:t>
            </a:r>
            <a:r>
              <a:rPr lang="en-US" altLang="zh-CN"/>
              <a:t>, </a:t>
            </a:r>
            <a:r>
              <a:rPr lang="en-US" altLang="zh-CN">
                <a:solidFill>
                  <a:schemeClr val="accent6"/>
                </a:solidFill>
              </a:rPr>
              <a:t>x, y,width,height</a:t>
            </a:r>
            <a:r>
              <a:rPr lang="en-US" altLang="zh-CN"/>
              <a:t>)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B8F31DA-1B5A-463C-8E0E-FC0A264DE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3240" y="1216025"/>
            <a:ext cx="8165519" cy="496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79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绘图</a:t>
            </a:r>
            <a:r>
              <a:rPr lang="en-US" altLang="zh-CN"/>
              <a:t> + </a:t>
            </a:r>
            <a:r>
              <a:rPr lang="zh-CN" altLang="en-US"/>
              <a:t>裁切 </a:t>
            </a:r>
            <a:r>
              <a:rPr lang="en-US" altLang="zh-CN"/>
              <a:t>+ </a:t>
            </a:r>
            <a:r>
              <a:rPr lang="zh-CN" altLang="en-US"/>
              <a:t>位移 </a:t>
            </a:r>
            <a:r>
              <a:rPr lang="en-US" altLang="zh-CN"/>
              <a:t>+ </a:t>
            </a:r>
            <a:r>
              <a:rPr lang="zh-CN" altLang="en-US"/>
              <a:t>缩放：</a:t>
            </a:r>
            <a:r>
              <a:rPr lang="en-US" altLang="zh-CN">
                <a:solidFill>
                  <a:schemeClr val="tx1"/>
                </a:solidFill>
              </a:rPr>
              <a:t>drawImage( </a:t>
            </a:r>
            <a:r>
              <a:rPr lang="en-US" altLang="zh-CN">
                <a:solidFill>
                  <a:srgbClr val="6A2F04"/>
                </a:solidFill>
              </a:rPr>
              <a:t>image</a:t>
            </a:r>
            <a:r>
              <a:rPr lang="en-US" altLang="zh-CN">
                <a:solidFill>
                  <a:schemeClr val="tx1"/>
                </a:solidFill>
              </a:rPr>
              <a:t>, </a:t>
            </a:r>
            <a:r>
              <a:rPr lang="en-US" altLang="zh-CN">
                <a:solidFill>
                  <a:srgbClr val="457ECB"/>
                </a:solidFill>
              </a:rPr>
              <a:t>x1, y1,w1,h1,</a:t>
            </a:r>
            <a:r>
              <a:rPr lang="en-US" altLang="zh-CN">
                <a:solidFill>
                  <a:srgbClr val="CB457E"/>
                </a:solidFill>
              </a:rPr>
              <a:t>x2,y2,w2,h2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C1B63D9-D1D8-44BE-B062-B81505D79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7626" y="1216025"/>
            <a:ext cx="7636748" cy="4960938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D9DD1FD8-FD78-42A7-88F0-E8DA263D0423}"/>
              </a:ext>
            </a:extLst>
          </p:cNvPr>
          <p:cNvSpPr/>
          <p:nvPr/>
        </p:nvSpPr>
        <p:spPr>
          <a:xfrm>
            <a:off x="5848865" y="2381890"/>
            <a:ext cx="494270" cy="244825"/>
          </a:xfrm>
          <a:prstGeom prst="rightArrow">
            <a:avLst/>
          </a:prstGeom>
          <a:solidFill>
            <a:srgbClr val="427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B1C3298-7C16-4DA0-9F00-1342CFEB956A}"/>
              </a:ext>
            </a:extLst>
          </p:cNvPr>
          <p:cNvCxnSpPr/>
          <p:nvPr/>
        </p:nvCxnSpPr>
        <p:spPr>
          <a:xfrm>
            <a:off x="5766487" y="861178"/>
            <a:ext cx="12109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936246D-68A7-447B-BCA5-552906770355}"/>
              </a:ext>
            </a:extLst>
          </p:cNvPr>
          <p:cNvCxnSpPr/>
          <p:nvPr/>
        </p:nvCxnSpPr>
        <p:spPr>
          <a:xfrm>
            <a:off x="7113374" y="869416"/>
            <a:ext cx="1210963" cy="0"/>
          </a:xfrm>
          <a:prstGeom prst="line">
            <a:avLst/>
          </a:prstGeom>
          <a:ln w="28575">
            <a:solidFill>
              <a:srgbClr val="CB45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CE11B4E-2DE9-4F51-A163-52A4802666E6}"/>
              </a:ext>
            </a:extLst>
          </p:cNvPr>
          <p:cNvCxnSpPr>
            <a:cxnSpLocks/>
          </p:cNvCxnSpPr>
          <p:nvPr/>
        </p:nvCxnSpPr>
        <p:spPr>
          <a:xfrm flipH="1">
            <a:off x="5327821" y="1021492"/>
            <a:ext cx="842321" cy="10467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AFD8C50-4F8F-4B23-8256-932F9CA30260}"/>
              </a:ext>
            </a:extLst>
          </p:cNvPr>
          <p:cNvCxnSpPr>
            <a:cxnSpLocks/>
          </p:cNvCxnSpPr>
          <p:nvPr/>
        </p:nvCxnSpPr>
        <p:spPr>
          <a:xfrm>
            <a:off x="7895968" y="1021492"/>
            <a:ext cx="869091" cy="766119"/>
          </a:xfrm>
          <a:prstGeom prst="straightConnector1">
            <a:avLst/>
          </a:prstGeom>
          <a:ln w="12700">
            <a:solidFill>
              <a:srgbClr val="CB45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8F4E7F8-D8D0-4874-8FEE-9FF1C230BBD7}"/>
              </a:ext>
            </a:extLst>
          </p:cNvPr>
          <p:cNvCxnSpPr>
            <a:cxnSpLocks/>
          </p:cNvCxnSpPr>
          <p:nvPr/>
        </p:nvCxnSpPr>
        <p:spPr>
          <a:xfrm>
            <a:off x="5008605" y="861178"/>
            <a:ext cx="638433" cy="324"/>
          </a:xfrm>
          <a:prstGeom prst="line">
            <a:avLst/>
          </a:prstGeom>
          <a:ln w="28575">
            <a:solidFill>
              <a:srgbClr val="6A2F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B05A8FB-7A18-4FEA-9880-FB3602CA5619}"/>
              </a:ext>
            </a:extLst>
          </p:cNvPr>
          <p:cNvCxnSpPr>
            <a:cxnSpLocks/>
          </p:cNvCxnSpPr>
          <p:nvPr/>
        </p:nvCxnSpPr>
        <p:spPr>
          <a:xfrm flipH="1">
            <a:off x="4489622" y="1017373"/>
            <a:ext cx="838200" cy="1083276"/>
          </a:xfrm>
          <a:prstGeom prst="straightConnector1">
            <a:avLst/>
          </a:prstGeom>
          <a:ln w="12700">
            <a:solidFill>
              <a:srgbClr val="6A2F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49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在</a:t>
            </a:r>
            <a:r>
              <a:rPr lang="en-US" altLang="zh-CN"/>
              <a:t>canvas </a:t>
            </a:r>
            <a:r>
              <a:rPr lang="zh-CN" altLang="en-US"/>
              <a:t>中播放视频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要点：</a:t>
            </a:r>
            <a:r>
              <a:rPr lang="en-US" altLang="zh-CN"/>
              <a:t>drawImage(image, x1, y1)</a:t>
            </a:r>
          </a:p>
          <a:p>
            <a:pPr marL="0" indent="0">
              <a:buNone/>
            </a:pPr>
            <a:endParaRPr lang="en-US" altLang="zh-CN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9643328-851B-4A4F-A3A7-04CC6F0A9661}"/>
              </a:ext>
            </a:extLst>
          </p:cNvPr>
          <p:cNvGrpSpPr/>
          <p:nvPr/>
        </p:nvGrpSpPr>
        <p:grpSpPr>
          <a:xfrm>
            <a:off x="1194816" y="2242979"/>
            <a:ext cx="6115985" cy="2372042"/>
            <a:chOff x="4162556" y="2120303"/>
            <a:chExt cx="6115985" cy="237204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B5D0564-0A89-4F22-88AE-9965A14B58D3}"/>
                </a:ext>
              </a:extLst>
            </p:cNvPr>
            <p:cNvSpPr/>
            <p:nvPr/>
          </p:nvSpPr>
          <p:spPr>
            <a:xfrm>
              <a:off x="4877263" y="4123013"/>
              <a:ext cx="10358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/>
                <a:t>&lt;video&gt;</a:t>
              </a:r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3CE17A7-4F4A-49AB-A264-129416202739}"/>
                </a:ext>
              </a:extLst>
            </p:cNvPr>
            <p:cNvSpPr/>
            <p:nvPr/>
          </p:nvSpPr>
          <p:spPr>
            <a:xfrm>
              <a:off x="8467860" y="4123013"/>
              <a:ext cx="11560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/>
                <a:t>&lt;canvas&gt;</a:t>
              </a:r>
              <a:endParaRPr lang="zh-CN" altLang="en-US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25A9C62-7852-4E69-8EEC-B7CDD50C7CDC}"/>
                </a:ext>
              </a:extLst>
            </p:cNvPr>
            <p:cNvCxnSpPr/>
            <p:nvPr/>
          </p:nvCxnSpPr>
          <p:spPr>
            <a:xfrm>
              <a:off x="7025393" y="3003844"/>
              <a:ext cx="3212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789E1D4-286F-4CBD-84A9-86474BB3F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2556" y="2120303"/>
              <a:ext cx="2465276" cy="1744182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ECF30E4B-8FB9-4CFF-A7D7-02AEF7472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3265" y="2120303"/>
              <a:ext cx="2465276" cy="17441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212734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4917</TotalTime>
  <Words>258</Words>
  <Application>Microsoft Office PowerPoint</Application>
  <PresentationFormat>宽屏</PresentationFormat>
  <Paragraphs>38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Microsoft YaHei</vt:lpstr>
      <vt:lpstr>Microsoft YaHei</vt:lpstr>
      <vt:lpstr>Arial</vt:lpstr>
      <vt:lpstr>主题1</vt:lpstr>
      <vt:lpstr>canvas 图像</vt:lpstr>
      <vt:lpstr>课堂目标</vt:lpstr>
      <vt:lpstr>知识点综述</vt:lpstr>
      <vt:lpstr>常用的图像源</vt:lpstr>
      <vt:lpstr>drawImage() 的操作方式</vt:lpstr>
      <vt:lpstr>绘图 + 位移：drawImage(image, x, y)</vt:lpstr>
      <vt:lpstr>绘图 + 位移 + 缩放：drawImage(image, x, y,width,height)</vt:lpstr>
      <vt:lpstr>绘图 + 裁切 + 位移 + 缩放：drawImage( image, x1, y1,w1,h1,x2,y2,w2,h2)</vt:lpstr>
      <vt:lpstr>在canvas 中播放视频</vt:lpstr>
      <vt:lpstr>从雪碧图中裁剪图像</vt:lpstr>
      <vt:lpstr>drawImage() 方法的作用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310</cp:revision>
  <dcterms:created xsi:type="dcterms:W3CDTF">2019-05-19T07:46:27Z</dcterms:created>
  <dcterms:modified xsi:type="dcterms:W3CDTF">2020-03-25T09:16:18Z</dcterms:modified>
</cp:coreProperties>
</file>