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7" r:id="rId3"/>
    <p:sldId id="259" r:id="rId4"/>
    <p:sldId id="264" r:id="rId5"/>
    <p:sldId id="265" r:id="rId6"/>
    <p:sldId id="266" r:id="rId7"/>
    <p:sldId id="267" r:id="rId8"/>
    <p:sldId id="262" r:id="rId9"/>
    <p:sldId id="258" r:id="rId10"/>
    <p:sldId id="263" r:id="rId11"/>
    <p:sldId id="285" r:id="rId12"/>
    <p:sldId id="260" r:id="rId13"/>
    <p:sldId id="261" r:id="rId14"/>
    <p:sldId id="276" r:id="rId15"/>
    <p:sldId id="275" r:id="rId16"/>
    <p:sldId id="277" r:id="rId17"/>
    <p:sldId id="278" r:id="rId18"/>
    <p:sldId id="279" r:id="rId19"/>
    <p:sldId id="280" r:id="rId20"/>
    <p:sldId id="273" r:id="rId21"/>
    <p:sldId id="268" r:id="rId22"/>
    <p:sldId id="269" r:id="rId23"/>
    <p:sldId id="270" r:id="rId24"/>
    <p:sldId id="271" r:id="rId25"/>
    <p:sldId id="290" r:id="rId26"/>
    <p:sldId id="293" r:id="rId27"/>
    <p:sldId id="294" r:id="rId28"/>
    <p:sldId id="295" r:id="rId29"/>
    <p:sldId id="272" r:id="rId30"/>
    <p:sldId id="292" r:id="rId31"/>
    <p:sldId id="289" r:id="rId32"/>
    <p:sldId id="291" r:id="rId33"/>
    <p:sldId id="286" r:id="rId34"/>
    <p:sldId id="287" r:id="rId35"/>
    <p:sldId id="283" r:id="rId36"/>
    <p:sldId id="288"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BF1782-7442-4369-9DFD-A90AFCF840E5}" type="datetimeFigureOut">
              <a:rPr lang="en-NG" smtClean="0"/>
              <a:t>29/01/2024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A835B9C-47BA-49D9-A2FD-4327EA49D48C}" type="slidenum">
              <a:rPr lang="en-NG" smtClean="0"/>
              <a:t>‹#›</a:t>
            </a:fld>
            <a:endParaRPr lang="en-N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05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F1782-7442-4369-9DFD-A90AFCF840E5}" type="datetimeFigureOut">
              <a:rPr lang="en-NG" smtClean="0"/>
              <a:t>29/01/2024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A835B9C-47BA-49D9-A2FD-4327EA49D48C}" type="slidenum">
              <a:rPr lang="en-NG" smtClean="0"/>
              <a:t>‹#›</a:t>
            </a:fld>
            <a:endParaRPr lang="en-NG"/>
          </a:p>
        </p:txBody>
      </p:sp>
    </p:spTree>
    <p:extLst>
      <p:ext uri="{BB962C8B-B14F-4D97-AF65-F5344CB8AC3E}">
        <p14:creationId xmlns:p14="http://schemas.microsoft.com/office/powerpoint/2010/main" val="295780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F1782-7442-4369-9DFD-A90AFCF840E5}" type="datetimeFigureOut">
              <a:rPr lang="en-NG" smtClean="0"/>
              <a:t>29/01/2024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A835B9C-47BA-49D9-A2FD-4327EA49D48C}" type="slidenum">
              <a:rPr lang="en-NG" smtClean="0"/>
              <a:t>‹#›</a:t>
            </a:fld>
            <a:endParaRPr lang="en-NG"/>
          </a:p>
        </p:txBody>
      </p:sp>
    </p:spTree>
    <p:extLst>
      <p:ext uri="{BB962C8B-B14F-4D97-AF65-F5344CB8AC3E}">
        <p14:creationId xmlns:p14="http://schemas.microsoft.com/office/powerpoint/2010/main" val="299045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F1782-7442-4369-9DFD-A90AFCF840E5}" type="datetimeFigureOut">
              <a:rPr lang="en-NG" smtClean="0"/>
              <a:t>29/01/2024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A835B9C-47BA-49D9-A2FD-4327EA49D48C}" type="slidenum">
              <a:rPr lang="en-NG" smtClean="0"/>
              <a:t>‹#›</a:t>
            </a:fld>
            <a:endParaRPr lang="en-NG"/>
          </a:p>
        </p:txBody>
      </p:sp>
    </p:spTree>
    <p:extLst>
      <p:ext uri="{BB962C8B-B14F-4D97-AF65-F5344CB8AC3E}">
        <p14:creationId xmlns:p14="http://schemas.microsoft.com/office/powerpoint/2010/main" val="103007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BF1782-7442-4369-9DFD-A90AFCF840E5}" type="datetimeFigureOut">
              <a:rPr lang="en-NG" smtClean="0"/>
              <a:t>29/01/2024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A835B9C-47BA-49D9-A2FD-4327EA49D48C}" type="slidenum">
              <a:rPr lang="en-NG" smtClean="0"/>
              <a:t>‹#›</a:t>
            </a:fld>
            <a:endParaRPr lang="en-N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90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BF1782-7442-4369-9DFD-A90AFCF840E5}" type="datetimeFigureOut">
              <a:rPr lang="en-NG" smtClean="0"/>
              <a:t>29/01/2024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FA835B9C-47BA-49D9-A2FD-4327EA49D48C}" type="slidenum">
              <a:rPr lang="en-NG" smtClean="0"/>
              <a:t>‹#›</a:t>
            </a:fld>
            <a:endParaRPr lang="en-NG"/>
          </a:p>
        </p:txBody>
      </p:sp>
    </p:spTree>
    <p:extLst>
      <p:ext uri="{BB962C8B-B14F-4D97-AF65-F5344CB8AC3E}">
        <p14:creationId xmlns:p14="http://schemas.microsoft.com/office/powerpoint/2010/main" val="215532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BF1782-7442-4369-9DFD-A90AFCF840E5}" type="datetimeFigureOut">
              <a:rPr lang="en-NG" smtClean="0"/>
              <a:t>29/01/2024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FA835B9C-47BA-49D9-A2FD-4327EA49D48C}" type="slidenum">
              <a:rPr lang="en-NG" smtClean="0"/>
              <a:t>‹#›</a:t>
            </a:fld>
            <a:endParaRPr lang="en-NG"/>
          </a:p>
        </p:txBody>
      </p:sp>
    </p:spTree>
    <p:extLst>
      <p:ext uri="{BB962C8B-B14F-4D97-AF65-F5344CB8AC3E}">
        <p14:creationId xmlns:p14="http://schemas.microsoft.com/office/powerpoint/2010/main" val="16583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BF1782-7442-4369-9DFD-A90AFCF840E5}" type="datetimeFigureOut">
              <a:rPr lang="en-NG" smtClean="0"/>
              <a:t>29/01/2024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FA835B9C-47BA-49D9-A2FD-4327EA49D48C}" type="slidenum">
              <a:rPr lang="en-NG" smtClean="0"/>
              <a:t>‹#›</a:t>
            </a:fld>
            <a:endParaRPr lang="en-NG"/>
          </a:p>
        </p:txBody>
      </p:sp>
    </p:spTree>
    <p:extLst>
      <p:ext uri="{BB962C8B-B14F-4D97-AF65-F5344CB8AC3E}">
        <p14:creationId xmlns:p14="http://schemas.microsoft.com/office/powerpoint/2010/main" val="212720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BF1782-7442-4369-9DFD-A90AFCF840E5}" type="datetimeFigureOut">
              <a:rPr lang="en-NG" smtClean="0"/>
              <a:t>29/01/2024</a:t>
            </a:fld>
            <a:endParaRPr lang="en-N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G"/>
          </a:p>
        </p:txBody>
      </p:sp>
      <p:sp>
        <p:nvSpPr>
          <p:cNvPr id="9" name="Slide Number Placeholder 8"/>
          <p:cNvSpPr>
            <a:spLocks noGrp="1"/>
          </p:cNvSpPr>
          <p:nvPr>
            <p:ph type="sldNum" sz="quarter" idx="12"/>
          </p:nvPr>
        </p:nvSpPr>
        <p:spPr/>
        <p:txBody>
          <a:bodyPr/>
          <a:lstStyle/>
          <a:p>
            <a:fld id="{FA835B9C-47BA-49D9-A2FD-4327EA49D48C}" type="slidenum">
              <a:rPr lang="en-NG" smtClean="0"/>
              <a:t>‹#›</a:t>
            </a:fld>
            <a:endParaRPr lang="en-NG"/>
          </a:p>
        </p:txBody>
      </p:sp>
    </p:spTree>
    <p:extLst>
      <p:ext uri="{BB962C8B-B14F-4D97-AF65-F5344CB8AC3E}">
        <p14:creationId xmlns:p14="http://schemas.microsoft.com/office/powerpoint/2010/main" val="200656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BF1782-7442-4369-9DFD-A90AFCF840E5}" type="datetimeFigureOut">
              <a:rPr lang="en-NG" smtClean="0"/>
              <a:t>29/01/2024</a:t>
            </a:fld>
            <a:endParaRPr lang="en-N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835B9C-47BA-49D9-A2FD-4327EA49D48C}" type="slidenum">
              <a:rPr lang="en-NG" smtClean="0"/>
              <a:t>‹#›</a:t>
            </a:fld>
            <a:endParaRPr lang="en-NG"/>
          </a:p>
        </p:txBody>
      </p:sp>
    </p:spTree>
    <p:extLst>
      <p:ext uri="{BB962C8B-B14F-4D97-AF65-F5344CB8AC3E}">
        <p14:creationId xmlns:p14="http://schemas.microsoft.com/office/powerpoint/2010/main" val="208316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BF1782-7442-4369-9DFD-A90AFCF840E5}" type="datetimeFigureOut">
              <a:rPr lang="en-NG" smtClean="0"/>
              <a:t>29/01/2024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FA835B9C-47BA-49D9-A2FD-4327EA49D48C}" type="slidenum">
              <a:rPr lang="en-NG" smtClean="0"/>
              <a:t>‹#›</a:t>
            </a:fld>
            <a:endParaRPr lang="en-NG"/>
          </a:p>
        </p:txBody>
      </p:sp>
    </p:spTree>
    <p:extLst>
      <p:ext uri="{BB962C8B-B14F-4D97-AF65-F5344CB8AC3E}">
        <p14:creationId xmlns:p14="http://schemas.microsoft.com/office/powerpoint/2010/main" val="384591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BF1782-7442-4369-9DFD-A90AFCF840E5}" type="datetimeFigureOut">
              <a:rPr lang="en-NG" smtClean="0"/>
              <a:t>29/01/2024</a:t>
            </a:fld>
            <a:endParaRPr lang="en-N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835B9C-47BA-49D9-A2FD-4327EA49D48C}" type="slidenum">
              <a:rPr lang="en-NG" smtClean="0"/>
              <a:t>‹#›</a:t>
            </a:fld>
            <a:endParaRPr lang="en-N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111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90AC-8549-95E9-E009-82F8BD1466FF}"/>
              </a:ext>
            </a:extLst>
          </p:cNvPr>
          <p:cNvSpPr>
            <a:spLocks noGrp="1"/>
          </p:cNvSpPr>
          <p:nvPr>
            <p:ph type="ctrTitle"/>
          </p:nvPr>
        </p:nvSpPr>
        <p:spPr>
          <a:xfrm>
            <a:off x="1302553" y="1716831"/>
            <a:ext cx="10058400" cy="2020451"/>
          </a:xfrm>
        </p:spPr>
        <p:txBody>
          <a:bodyPr>
            <a:normAutofit/>
          </a:bodyPr>
          <a:lstStyle/>
          <a:p>
            <a:r>
              <a:rPr lang="en-US" sz="6000" dirty="0"/>
              <a:t>DDOS Detection using</a:t>
            </a:r>
            <a:br>
              <a:rPr lang="en-US" sz="6000" dirty="0"/>
            </a:br>
            <a:r>
              <a:rPr lang="en-US" sz="6000" dirty="0"/>
              <a:t>K-MEANS and Sliding Window</a:t>
            </a:r>
            <a:endParaRPr lang="en-NG" sz="6000" dirty="0"/>
          </a:p>
        </p:txBody>
      </p:sp>
      <p:sp>
        <p:nvSpPr>
          <p:cNvPr id="3" name="Subtitle 2">
            <a:extLst>
              <a:ext uri="{FF2B5EF4-FFF2-40B4-BE49-F238E27FC236}">
                <a16:creationId xmlns:a16="http://schemas.microsoft.com/office/drawing/2014/main" id="{4A2912A2-2039-0F1E-681C-64F6BB8E4E25}"/>
              </a:ext>
            </a:extLst>
          </p:cNvPr>
          <p:cNvSpPr>
            <a:spLocks noGrp="1"/>
          </p:cNvSpPr>
          <p:nvPr>
            <p:ph type="subTitle" idx="1"/>
          </p:nvPr>
        </p:nvSpPr>
        <p:spPr>
          <a:xfrm>
            <a:off x="1524000" y="3956601"/>
            <a:ext cx="9144000" cy="2693436"/>
          </a:xfrm>
        </p:spPr>
        <p:txBody>
          <a:bodyPr>
            <a:normAutofit/>
          </a:bodyPr>
          <a:lstStyle/>
          <a:p>
            <a:r>
              <a:rPr lang="en-US" dirty="0"/>
              <a:t>By:</a:t>
            </a:r>
          </a:p>
          <a:p>
            <a:r>
              <a:rPr lang="en-US" dirty="0"/>
              <a:t>Buhari Aliyu</a:t>
            </a:r>
          </a:p>
          <a:p>
            <a:br>
              <a:rPr lang="en-US" dirty="0"/>
            </a:br>
            <a:r>
              <a:rPr lang="en-US" dirty="0"/>
              <a:t>Supervised by:</a:t>
            </a:r>
          </a:p>
          <a:p>
            <a:r>
              <a:rPr lang="en-US" dirty="0"/>
              <a:t>Prof. </a:t>
            </a:r>
            <a:r>
              <a:rPr lang="en-US" dirty="0" err="1"/>
              <a:t>Yousra</a:t>
            </a:r>
            <a:r>
              <a:rPr lang="en-US" dirty="0"/>
              <a:t> CHABCHOUB</a:t>
            </a:r>
            <a:endParaRPr lang="en-NG" dirty="0"/>
          </a:p>
        </p:txBody>
      </p:sp>
      <p:pic>
        <p:nvPicPr>
          <p:cNvPr id="4" name="Picture 3" descr="7efbb8e1d7bd29677c6d316a7ef01ccd.jpg">
            <a:extLst>
              <a:ext uri="{FF2B5EF4-FFF2-40B4-BE49-F238E27FC236}">
                <a16:creationId xmlns:a16="http://schemas.microsoft.com/office/drawing/2014/main" id="{26834BC2-62CC-232F-A944-B47C6A862A67}"/>
              </a:ext>
            </a:extLst>
          </p:cNvPr>
          <p:cNvPicPr>
            <a:picLocks noChangeAspect="1"/>
          </p:cNvPicPr>
          <p:nvPr/>
        </p:nvPicPr>
        <p:blipFill>
          <a:blip r:embed="rId2"/>
          <a:stretch>
            <a:fillRect/>
          </a:stretch>
        </p:blipFill>
        <p:spPr>
          <a:xfrm>
            <a:off x="546960" y="207963"/>
            <a:ext cx="1014984" cy="1828800"/>
          </a:xfrm>
          <a:prstGeom prst="rect">
            <a:avLst/>
          </a:prstGeom>
        </p:spPr>
      </p:pic>
      <p:pic>
        <p:nvPicPr>
          <p:cNvPr id="5" name="Picture 4" descr="Logo&#10;&#10;Description automatically generated">
            <a:extLst>
              <a:ext uri="{FF2B5EF4-FFF2-40B4-BE49-F238E27FC236}">
                <a16:creationId xmlns:a16="http://schemas.microsoft.com/office/drawing/2014/main" id="{54587C92-B0A8-AC18-BC0B-728211A26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1965" y="441844"/>
            <a:ext cx="2171700" cy="914400"/>
          </a:xfrm>
          <a:prstGeom prst="rect">
            <a:avLst/>
          </a:prstGeom>
        </p:spPr>
      </p:pic>
    </p:spTree>
    <p:extLst>
      <p:ext uri="{BB962C8B-B14F-4D97-AF65-F5344CB8AC3E}">
        <p14:creationId xmlns:p14="http://schemas.microsoft.com/office/powerpoint/2010/main" val="414821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28B7-877E-D2A5-74E7-9100EF7B019A}"/>
              </a:ext>
            </a:extLst>
          </p:cNvPr>
          <p:cNvSpPr>
            <a:spLocks noGrp="1"/>
          </p:cNvSpPr>
          <p:nvPr>
            <p:ph type="title"/>
          </p:nvPr>
        </p:nvSpPr>
        <p:spPr/>
        <p:txBody>
          <a:bodyPr/>
          <a:lstStyle/>
          <a:p>
            <a:r>
              <a:rPr lang="en-US" dirty="0"/>
              <a:t>Role of AI/ML in detecting DDoS attacks </a:t>
            </a:r>
            <a:endParaRPr lang="en-NG" dirty="0"/>
          </a:p>
        </p:txBody>
      </p:sp>
      <p:sp>
        <p:nvSpPr>
          <p:cNvPr id="3" name="Content Placeholder 2">
            <a:extLst>
              <a:ext uri="{FF2B5EF4-FFF2-40B4-BE49-F238E27FC236}">
                <a16:creationId xmlns:a16="http://schemas.microsoft.com/office/drawing/2014/main" id="{7E6C7C25-2EAF-E017-FDAF-10C27134D711}"/>
              </a:ext>
            </a:extLst>
          </p:cNvPr>
          <p:cNvSpPr>
            <a:spLocks noGrp="1"/>
          </p:cNvSpPr>
          <p:nvPr>
            <p:ph idx="1"/>
          </p:nvPr>
        </p:nvSpPr>
        <p:spPr/>
        <p:txBody>
          <a:bodyPr/>
          <a:lstStyle/>
          <a:p>
            <a:r>
              <a:rPr lang="en-US" dirty="0"/>
              <a:t>Artificial Intelligence (AI) and Machine Learning (ML) are revolutionizing numerous domains, and cybersecurity is no exception. Their application in detecting DDoS attacks is driven by the need to promptly identify and respond to ever-evolving threats. </a:t>
            </a:r>
          </a:p>
          <a:p>
            <a:r>
              <a:rPr lang="en-US" dirty="0"/>
              <a:t>Adaptive Learning, Anomaly Detection, Scalability, Predictive Analysis.</a:t>
            </a:r>
          </a:p>
          <a:p>
            <a:endParaRPr lang="en-NG" dirty="0"/>
          </a:p>
        </p:txBody>
      </p:sp>
      <p:pic>
        <p:nvPicPr>
          <p:cNvPr id="5" name="Picture 4" descr="A blue brain with many icons&#10;&#10;Description automatically generated">
            <a:extLst>
              <a:ext uri="{FF2B5EF4-FFF2-40B4-BE49-F238E27FC236}">
                <a16:creationId xmlns:a16="http://schemas.microsoft.com/office/drawing/2014/main" id="{72D3DE03-5341-97DC-82DC-731D507CE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282" y="3347392"/>
            <a:ext cx="3906758" cy="2630076"/>
          </a:xfrm>
          <a:prstGeom prst="rect">
            <a:avLst/>
          </a:prstGeom>
        </p:spPr>
      </p:pic>
    </p:spTree>
    <p:extLst>
      <p:ext uri="{BB962C8B-B14F-4D97-AF65-F5344CB8AC3E}">
        <p14:creationId xmlns:p14="http://schemas.microsoft.com/office/powerpoint/2010/main" val="172642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A1B1-D6DC-5796-A2CE-03095E328853}"/>
              </a:ext>
            </a:extLst>
          </p:cNvPr>
          <p:cNvSpPr>
            <a:spLocks noGrp="1"/>
          </p:cNvSpPr>
          <p:nvPr>
            <p:ph type="title"/>
          </p:nvPr>
        </p:nvSpPr>
        <p:spPr/>
        <p:txBody>
          <a:bodyPr/>
          <a:lstStyle/>
          <a:p>
            <a:r>
              <a:rPr lang="en-US" dirty="0"/>
              <a:t>Literature Review</a:t>
            </a:r>
            <a:endParaRPr lang="en-NG" dirty="0"/>
          </a:p>
        </p:txBody>
      </p:sp>
      <p:sp>
        <p:nvSpPr>
          <p:cNvPr id="3" name="Content Placeholder 2">
            <a:extLst>
              <a:ext uri="{FF2B5EF4-FFF2-40B4-BE49-F238E27FC236}">
                <a16:creationId xmlns:a16="http://schemas.microsoft.com/office/drawing/2014/main" id="{E878A4DE-B76A-DE13-76AC-59F739D89C4F}"/>
              </a:ext>
            </a:extLst>
          </p:cNvPr>
          <p:cNvSpPr>
            <a:spLocks noGrp="1"/>
          </p:cNvSpPr>
          <p:nvPr>
            <p:ph idx="1"/>
          </p:nvPr>
        </p:nvSpPr>
        <p:spPr/>
        <p:txBody>
          <a:bodyPr/>
          <a:lstStyle/>
          <a:p>
            <a:r>
              <a:rPr lang="en-US" dirty="0"/>
              <a:t>Gu et al. (2017): Proposed Multiple Features based Constraint K-means (MF-CKM) algorithm, using packet-level features for attack identification. Challenges include IP spoofing and need for some labeled data.</a:t>
            </a:r>
          </a:p>
          <a:p>
            <a:r>
              <a:rPr lang="en-US" dirty="0" err="1"/>
              <a:t>Soheily-Khah</a:t>
            </a:r>
            <a:r>
              <a:rPr lang="en-US" dirty="0"/>
              <a:t> et al. (2018): Combined K-means and Random Forest (</a:t>
            </a:r>
            <a:r>
              <a:rPr lang="en-US" dirty="0" err="1"/>
              <a:t>kM</a:t>
            </a:r>
            <a:r>
              <a:rPr lang="en-US" dirty="0"/>
              <a:t>-RF) approach, focusing on ISCX benchmark dataset. Proved more effective than traditional machine learning methods in accuracy and detection.</a:t>
            </a:r>
          </a:p>
          <a:p>
            <a:r>
              <a:rPr lang="en-US" dirty="0"/>
              <a:t>Pramana et al. (2015): Modified k-means clustering algorithm for enhanced DDoS detection, showing promising results on DARPA 98 dataset with improved detection rate accuracy and reduced false positives.</a:t>
            </a:r>
            <a:endParaRPr lang="en-NG" dirty="0"/>
          </a:p>
        </p:txBody>
      </p:sp>
    </p:spTree>
    <p:extLst>
      <p:ext uri="{BB962C8B-B14F-4D97-AF65-F5344CB8AC3E}">
        <p14:creationId xmlns:p14="http://schemas.microsoft.com/office/powerpoint/2010/main" val="80771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EC7C-D1CA-7DED-4F5B-03CA168A7393}"/>
              </a:ext>
            </a:extLst>
          </p:cNvPr>
          <p:cNvSpPr>
            <a:spLocks noGrp="1"/>
          </p:cNvSpPr>
          <p:nvPr>
            <p:ph type="title"/>
          </p:nvPr>
        </p:nvSpPr>
        <p:spPr/>
        <p:txBody>
          <a:bodyPr/>
          <a:lstStyle/>
          <a:p>
            <a:r>
              <a:rPr lang="en-US" dirty="0" err="1"/>
              <a:t>KMeans</a:t>
            </a:r>
            <a:r>
              <a:rPr lang="en-US" dirty="0"/>
              <a:t> Algorithm</a:t>
            </a:r>
            <a:endParaRPr lang="en-NG" dirty="0"/>
          </a:p>
        </p:txBody>
      </p:sp>
      <p:sp>
        <p:nvSpPr>
          <p:cNvPr id="3" name="Content Placeholder 2">
            <a:extLst>
              <a:ext uri="{FF2B5EF4-FFF2-40B4-BE49-F238E27FC236}">
                <a16:creationId xmlns:a16="http://schemas.microsoft.com/office/drawing/2014/main" id="{A4DC8EA8-44A0-F92A-154B-46A1B018BAC1}"/>
              </a:ext>
            </a:extLst>
          </p:cNvPr>
          <p:cNvSpPr>
            <a:spLocks noGrp="1"/>
          </p:cNvSpPr>
          <p:nvPr>
            <p:ph sz="half" idx="1"/>
          </p:nvPr>
        </p:nvSpPr>
        <p:spPr/>
        <p:txBody>
          <a:bodyPr>
            <a:normAutofit fontScale="92500" lnSpcReduction="20000"/>
          </a:bodyPr>
          <a:lstStyle/>
          <a:p>
            <a:r>
              <a:rPr lang="en-US" dirty="0"/>
              <a:t>K-means clustering is a type of unsupervised learning, which is used when you have unlabeled data (i.e., data without defined categories or groups). ​</a:t>
            </a:r>
          </a:p>
          <a:p>
            <a:r>
              <a:rPr lang="en-US" dirty="0"/>
              <a:t>The goal of the K-means clustering algorithm is to find groups in the data, with the number of groups represented by the variable K. The algorithm works iteratively to assign each data point to one of K groups based on the features that are provided. Data points are clustered based on feature similarity.​</a:t>
            </a:r>
          </a:p>
          <a:p>
            <a:endParaRPr lang="en-US" dirty="0"/>
          </a:p>
          <a:p>
            <a:pPr marL="0" indent="0">
              <a:buNone/>
            </a:pPr>
            <a:endParaRPr lang="en-US" dirty="0"/>
          </a:p>
          <a:p>
            <a:r>
              <a:rPr lang="en-US" dirty="0"/>
              <a:t>Note: The ‘K’ in K-means represent the number of cluster</a:t>
            </a:r>
            <a:endParaRPr lang="en-NG" dirty="0"/>
          </a:p>
        </p:txBody>
      </p:sp>
      <p:sp>
        <p:nvSpPr>
          <p:cNvPr id="6" name="Content Placeholder 5">
            <a:extLst>
              <a:ext uri="{FF2B5EF4-FFF2-40B4-BE49-F238E27FC236}">
                <a16:creationId xmlns:a16="http://schemas.microsoft.com/office/drawing/2014/main" id="{7DF3D9DC-A61C-665D-0281-B016B6919787}"/>
              </a:ext>
            </a:extLst>
          </p:cNvPr>
          <p:cNvSpPr>
            <a:spLocks noGrp="1"/>
          </p:cNvSpPr>
          <p:nvPr>
            <p:ph sz="half" idx="2"/>
          </p:nvPr>
        </p:nvSpPr>
        <p:spPr/>
        <p:txBody>
          <a:bodyPr>
            <a:normAutofit fontScale="92500" lnSpcReduction="20000"/>
          </a:bodyPr>
          <a:lstStyle/>
          <a:p>
            <a:endParaRPr lang="en-NG"/>
          </a:p>
        </p:txBody>
      </p:sp>
      <p:pic>
        <p:nvPicPr>
          <p:cNvPr id="5" name="Picture 4" descr="A diagram of a number of dots&#10;&#10;Description automatically generated">
            <a:extLst>
              <a:ext uri="{FF2B5EF4-FFF2-40B4-BE49-F238E27FC236}">
                <a16:creationId xmlns:a16="http://schemas.microsoft.com/office/drawing/2014/main" id="{BE561229-2BDF-6050-13F9-70C0E6C90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105" y="1737360"/>
            <a:ext cx="5093456" cy="3820092"/>
          </a:xfrm>
          <a:prstGeom prst="rect">
            <a:avLst/>
          </a:prstGeom>
        </p:spPr>
      </p:pic>
    </p:spTree>
    <p:extLst>
      <p:ext uri="{BB962C8B-B14F-4D97-AF65-F5344CB8AC3E}">
        <p14:creationId xmlns:p14="http://schemas.microsoft.com/office/powerpoint/2010/main" val="266754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54BD-0DE8-F636-99B6-96A1A6AC35FF}"/>
              </a:ext>
            </a:extLst>
          </p:cNvPr>
          <p:cNvSpPr>
            <a:spLocks noGrp="1"/>
          </p:cNvSpPr>
          <p:nvPr>
            <p:ph type="title"/>
          </p:nvPr>
        </p:nvSpPr>
        <p:spPr/>
        <p:txBody>
          <a:bodyPr/>
          <a:lstStyle/>
          <a:p>
            <a:r>
              <a:rPr lang="en-US" dirty="0"/>
              <a:t>Methodology</a:t>
            </a:r>
            <a:endParaRPr lang="en-NG" dirty="0"/>
          </a:p>
        </p:txBody>
      </p:sp>
      <p:sp>
        <p:nvSpPr>
          <p:cNvPr id="3" name="Content Placeholder 2">
            <a:extLst>
              <a:ext uri="{FF2B5EF4-FFF2-40B4-BE49-F238E27FC236}">
                <a16:creationId xmlns:a16="http://schemas.microsoft.com/office/drawing/2014/main" id="{E97C9CDC-FF48-F11F-7F3B-E927F172288F}"/>
              </a:ext>
            </a:extLst>
          </p:cNvPr>
          <p:cNvSpPr>
            <a:spLocks noGrp="1"/>
          </p:cNvSpPr>
          <p:nvPr>
            <p:ph idx="1"/>
          </p:nvPr>
        </p:nvSpPr>
        <p:spPr/>
        <p:txBody>
          <a:bodyPr>
            <a:normAutofit/>
          </a:bodyPr>
          <a:lstStyle/>
          <a:p>
            <a:r>
              <a:rPr lang="en-US" sz="2400" dirty="0"/>
              <a:t>The sliding window technique will be implemented to analyze network traffic data for detecting SYN flooding attacks. In this approach, network data will be divided into discrete time windows. Each window will contain a set of TCP connection requests over a short time interval. By analyzing these intervals, patterns indicative of SYN flooding, such as a high number of incomplete connection requests, can be identified. </a:t>
            </a:r>
          </a:p>
          <a:p>
            <a:r>
              <a:rPr lang="en-US" sz="2400" dirty="0"/>
              <a:t>This technique allows for continuous monitoring and analysis of network traffic, enabling the detection of attacks as they occur. </a:t>
            </a:r>
            <a:endParaRPr lang="en-NG" sz="2400" dirty="0"/>
          </a:p>
        </p:txBody>
      </p:sp>
    </p:spTree>
    <p:extLst>
      <p:ext uri="{BB962C8B-B14F-4D97-AF65-F5344CB8AC3E}">
        <p14:creationId xmlns:p14="http://schemas.microsoft.com/office/powerpoint/2010/main" val="419837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42D-8D5B-B600-7297-39287F5C98CD}"/>
              </a:ext>
            </a:extLst>
          </p:cNvPr>
          <p:cNvSpPr>
            <a:spLocks noGrp="1"/>
          </p:cNvSpPr>
          <p:nvPr>
            <p:ph type="title"/>
          </p:nvPr>
        </p:nvSpPr>
        <p:spPr/>
        <p:txBody>
          <a:bodyPr/>
          <a:lstStyle/>
          <a:p>
            <a:r>
              <a:rPr lang="en-US" dirty="0"/>
              <a:t>Implementation</a:t>
            </a:r>
            <a:endParaRPr lang="en-NG" dirty="0"/>
          </a:p>
        </p:txBody>
      </p:sp>
      <p:sp>
        <p:nvSpPr>
          <p:cNvPr id="3" name="Content Placeholder 2">
            <a:extLst>
              <a:ext uri="{FF2B5EF4-FFF2-40B4-BE49-F238E27FC236}">
                <a16:creationId xmlns:a16="http://schemas.microsoft.com/office/drawing/2014/main" id="{9AEF5485-4593-12F3-DBB5-3F7FEAD6D5A7}"/>
              </a:ext>
            </a:extLst>
          </p:cNvPr>
          <p:cNvSpPr>
            <a:spLocks noGrp="1"/>
          </p:cNvSpPr>
          <p:nvPr>
            <p:ph idx="1"/>
          </p:nvPr>
        </p:nvSpPr>
        <p:spPr/>
        <p:txBody>
          <a:bodyPr/>
          <a:lstStyle/>
          <a:p>
            <a:r>
              <a:rPr lang="en-US" sz="2400" dirty="0"/>
              <a:t>Tools</a:t>
            </a:r>
            <a:r>
              <a:rPr lang="en-US" dirty="0"/>
              <a:t>:</a:t>
            </a:r>
          </a:p>
          <a:p>
            <a:pPr lvl="2"/>
            <a:r>
              <a:rPr lang="en-US" dirty="0" err="1"/>
              <a:t>Pycharm</a:t>
            </a:r>
            <a:endParaRPr lang="en-US" dirty="0"/>
          </a:p>
          <a:p>
            <a:pPr lvl="2"/>
            <a:r>
              <a:rPr lang="en-US" dirty="0" err="1"/>
              <a:t>Jupyter</a:t>
            </a:r>
            <a:r>
              <a:rPr lang="en-US" dirty="0"/>
              <a:t> Notebook</a:t>
            </a:r>
          </a:p>
          <a:p>
            <a:pPr marL="228600" lvl="2">
              <a:spcBef>
                <a:spcPts val="1000"/>
              </a:spcBef>
            </a:pPr>
            <a:r>
              <a:rPr lang="en-US" sz="2400" dirty="0"/>
              <a:t>Programming Language: </a:t>
            </a:r>
            <a:r>
              <a:rPr lang="en-US" dirty="0"/>
              <a:t>Python</a:t>
            </a:r>
          </a:p>
          <a:p>
            <a:pPr marL="228600" lvl="2">
              <a:spcBef>
                <a:spcPts val="1000"/>
              </a:spcBef>
            </a:pPr>
            <a:r>
              <a:rPr lang="en-US" dirty="0"/>
              <a:t>Python Libraries:</a:t>
            </a:r>
          </a:p>
          <a:p>
            <a:pPr marL="1143000" lvl="4">
              <a:spcBef>
                <a:spcPts val="1000"/>
              </a:spcBef>
            </a:pPr>
            <a:r>
              <a:rPr lang="en-US" dirty="0"/>
              <a:t>Pandas</a:t>
            </a:r>
          </a:p>
          <a:p>
            <a:pPr marL="1143000" lvl="4">
              <a:spcBef>
                <a:spcPts val="1000"/>
              </a:spcBef>
            </a:pPr>
            <a:r>
              <a:rPr lang="en-US" dirty="0" err="1"/>
              <a:t>Sckit</a:t>
            </a:r>
            <a:r>
              <a:rPr lang="en-US" dirty="0"/>
              <a:t> Learn</a:t>
            </a:r>
          </a:p>
          <a:p>
            <a:pPr marL="1143000" lvl="4">
              <a:spcBef>
                <a:spcPts val="1000"/>
              </a:spcBef>
            </a:pPr>
            <a:r>
              <a:rPr lang="en-US" dirty="0"/>
              <a:t>Matplotlib</a:t>
            </a:r>
          </a:p>
          <a:p>
            <a:pPr marL="228600" lvl="4">
              <a:spcBef>
                <a:spcPts val="1000"/>
              </a:spcBef>
            </a:pPr>
            <a:r>
              <a:rPr lang="en-US" sz="2400" dirty="0"/>
              <a:t>Dataset</a:t>
            </a:r>
            <a:r>
              <a:rPr lang="en-US" sz="2800" dirty="0"/>
              <a:t>: </a:t>
            </a:r>
            <a:r>
              <a:rPr lang="en-US" dirty="0"/>
              <a:t>Orange  TCP dump dataset 2007</a:t>
            </a:r>
          </a:p>
        </p:txBody>
      </p:sp>
    </p:spTree>
    <p:extLst>
      <p:ext uri="{BB962C8B-B14F-4D97-AF65-F5344CB8AC3E}">
        <p14:creationId xmlns:p14="http://schemas.microsoft.com/office/powerpoint/2010/main" val="398492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4297-1331-F2FB-8644-99CA58CFD579}"/>
              </a:ext>
            </a:extLst>
          </p:cNvPr>
          <p:cNvSpPr>
            <a:spLocks noGrp="1"/>
          </p:cNvSpPr>
          <p:nvPr>
            <p:ph type="title"/>
          </p:nvPr>
        </p:nvSpPr>
        <p:spPr/>
        <p:txBody>
          <a:bodyPr/>
          <a:lstStyle/>
          <a:p>
            <a:r>
              <a:rPr lang="en-US" dirty="0"/>
              <a:t>Implementation</a:t>
            </a:r>
            <a:endParaRPr lang="en-NG" dirty="0"/>
          </a:p>
        </p:txBody>
      </p:sp>
      <p:pic>
        <p:nvPicPr>
          <p:cNvPr id="5" name="Content Placeholder 4">
            <a:extLst>
              <a:ext uri="{FF2B5EF4-FFF2-40B4-BE49-F238E27FC236}">
                <a16:creationId xmlns:a16="http://schemas.microsoft.com/office/drawing/2014/main" id="{D0FC2392-9D3E-F376-B316-DB2CD3CDA1A0}"/>
              </a:ext>
            </a:extLst>
          </p:cNvPr>
          <p:cNvPicPr>
            <a:picLocks noGrp="1" noChangeAspect="1"/>
          </p:cNvPicPr>
          <p:nvPr>
            <p:ph idx="1"/>
          </p:nvPr>
        </p:nvPicPr>
        <p:blipFill>
          <a:blip r:embed="rId2"/>
          <a:stretch>
            <a:fillRect/>
          </a:stretch>
        </p:blipFill>
        <p:spPr>
          <a:xfrm>
            <a:off x="838200" y="2229718"/>
            <a:ext cx="6332769" cy="1882303"/>
          </a:xfrm>
        </p:spPr>
      </p:pic>
    </p:spTree>
    <p:extLst>
      <p:ext uri="{BB962C8B-B14F-4D97-AF65-F5344CB8AC3E}">
        <p14:creationId xmlns:p14="http://schemas.microsoft.com/office/powerpoint/2010/main" val="246559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A440-B058-C94C-F4B0-60E651EE6D4D}"/>
              </a:ext>
            </a:extLst>
          </p:cNvPr>
          <p:cNvSpPr>
            <a:spLocks noGrp="1"/>
          </p:cNvSpPr>
          <p:nvPr>
            <p:ph type="title"/>
          </p:nvPr>
        </p:nvSpPr>
        <p:spPr/>
        <p:txBody>
          <a:bodyPr/>
          <a:lstStyle/>
          <a:p>
            <a:r>
              <a:rPr lang="en-US" dirty="0"/>
              <a:t>Implementation</a:t>
            </a:r>
            <a:endParaRPr lang="en-NG" dirty="0"/>
          </a:p>
        </p:txBody>
      </p:sp>
      <p:pic>
        <p:nvPicPr>
          <p:cNvPr id="5" name="Content Placeholder 4">
            <a:extLst>
              <a:ext uri="{FF2B5EF4-FFF2-40B4-BE49-F238E27FC236}">
                <a16:creationId xmlns:a16="http://schemas.microsoft.com/office/drawing/2014/main" id="{A90863B4-C0D0-F1B6-C39F-03D91D052B15}"/>
              </a:ext>
            </a:extLst>
          </p:cNvPr>
          <p:cNvPicPr>
            <a:picLocks noGrp="1" noChangeAspect="1"/>
          </p:cNvPicPr>
          <p:nvPr>
            <p:ph idx="1"/>
          </p:nvPr>
        </p:nvPicPr>
        <p:blipFill>
          <a:blip r:embed="rId2"/>
          <a:stretch>
            <a:fillRect/>
          </a:stretch>
        </p:blipFill>
        <p:spPr>
          <a:xfrm>
            <a:off x="1230208" y="1516687"/>
            <a:ext cx="10341236" cy="2263336"/>
          </a:xfrm>
        </p:spPr>
      </p:pic>
      <p:pic>
        <p:nvPicPr>
          <p:cNvPr id="7" name="Picture 6">
            <a:extLst>
              <a:ext uri="{FF2B5EF4-FFF2-40B4-BE49-F238E27FC236}">
                <a16:creationId xmlns:a16="http://schemas.microsoft.com/office/drawing/2014/main" id="{7C1A7831-5E05-4117-B950-0FE7F439A15C}"/>
              </a:ext>
            </a:extLst>
          </p:cNvPr>
          <p:cNvPicPr>
            <a:picLocks noChangeAspect="1"/>
          </p:cNvPicPr>
          <p:nvPr/>
        </p:nvPicPr>
        <p:blipFill>
          <a:blip r:embed="rId3"/>
          <a:stretch>
            <a:fillRect/>
          </a:stretch>
        </p:blipFill>
        <p:spPr>
          <a:xfrm>
            <a:off x="1230208" y="3886771"/>
            <a:ext cx="9731583" cy="2804403"/>
          </a:xfrm>
          <a:prstGeom prst="rect">
            <a:avLst/>
          </a:prstGeom>
        </p:spPr>
      </p:pic>
    </p:spTree>
    <p:extLst>
      <p:ext uri="{BB962C8B-B14F-4D97-AF65-F5344CB8AC3E}">
        <p14:creationId xmlns:p14="http://schemas.microsoft.com/office/powerpoint/2010/main" val="278212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2440-6E6C-3EDA-2A7C-206F31B7AC5D}"/>
              </a:ext>
            </a:extLst>
          </p:cNvPr>
          <p:cNvSpPr>
            <a:spLocks noGrp="1"/>
          </p:cNvSpPr>
          <p:nvPr>
            <p:ph type="title"/>
          </p:nvPr>
        </p:nvSpPr>
        <p:spPr/>
        <p:txBody>
          <a:bodyPr/>
          <a:lstStyle/>
          <a:p>
            <a:r>
              <a:rPr lang="en-US" dirty="0"/>
              <a:t>Implementation</a:t>
            </a:r>
            <a:endParaRPr lang="en-NG" dirty="0"/>
          </a:p>
        </p:txBody>
      </p:sp>
      <p:pic>
        <p:nvPicPr>
          <p:cNvPr id="5" name="Content Placeholder 4">
            <a:extLst>
              <a:ext uri="{FF2B5EF4-FFF2-40B4-BE49-F238E27FC236}">
                <a16:creationId xmlns:a16="http://schemas.microsoft.com/office/drawing/2014/main" id="{774C9838-E249-D7B9-AA22-AE4A050D067E}"/>
              </a:ext>
            </a:extLst>
          </p:cNvPr>
          <p:cNvPicPr>
            <a:picLocks noGrp="1" noChangeAspect="1"/>
          </p:cNvPicPr>
          <p:nvPr>
            <p:ph idx="1"/>
          </p:nvPr>
        </p:nvPicPr>
        <p:blipFill>
          <a:blip r:embed="rId2"/>
          <a:stretch>
            <a:fillRect/>
          </a:stretch>
        </p:blipFill>
        <p:spPr>
          <a:xfrm>
            <a:off x="672674" y="1923919"/>
            <a:ext cx="10417443" cy="3010161"/>
          </a:xfrm>
        </p:spPr>
      </p:pic>
    </p:spTree>
    <p:extLst>
      <p:ext uri="{BB962C8B-B14F-4D97-AF65-F5344CB8AC3E}">
        <p14:creationId xmlns:p14="http://schemas.microsoft.com/office/powerpoint/2010/main" val="423852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15E6-C11E-DDCA-1033-1D59F1A0A763}"/>
              </a:ext>
            </a:extLst>
          </p:cNvPr>
          <p:cNvSpPr>
            <a:spLocks noGrp="1"/>
          </p:cNvSpPr>
          <p:nvPr>
            <p:ph type="title"/>
          </p:nvPr>
        </p:nvSpPr>
        <p:spPr/>
        <p:txBody>
          <a:bodyPr/>
          <a:lstStyle/>
          <a:p>
            <a:r>
              <a:rPr lang="en-US" dirty="0"/>
              <a:t>Implementation</a:t>
            </a:r>
            <a:endParaRPr lang="en-NG" dirty="0"/>
          </a:p>
        </p:txBody>
      </p:sp>
      <p:pic>
        <p:nvPicPr>
          <p:cNvPr id="5" name="Content Placeholder 4">
            <a:extLst>
              <a:ext uri="{FF2B5EF4-FFF2-40B4-BE49-F238E27FC236}">
                <a16:creationId xmlns:a16="http://schemas.microsoft.com/office/drawing/2014/main" id="{421CB225-776C-6DE8-B542-1B8356B4A493}"/>
              </a:ext>
            </a:extLst>
          </p:cNvPr>
          <p:cNvPicPr>
            <a:picLocks noGrp="1" noChangeAspect="1"/>
          </p:cNvPicPr>
          <p:nvPr>
            <p:ph idx="1"/>
          </p:nvPr>
        </p:nvPicPr>
        <p:blipFill>
          <a:blip r:embed="rId2"/>
          <a:stretch>
            <a:fillRect/>
          </a:stretch>
        </p:blipFill>
        <p:spPr>
          <a:xfrm>
            <a:off x="838200" y="1816295"/>
            <a:ext cx="6815348" cy="4351338"/>
          </a:xfrm>
        </p:spPr>
      </p:pic>
    </p:spTree>
    <p:extLst>
      <p:ext uri="{BB962C8B-B14F-4D97-AF65-F5344CB8AC3E}">
        <p14:creationId xmlns:p14="http://schemas.microsoft.com/office/powerpoint/2010/main" val="331208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62A4-6A62-3823-A0AB-2D3DA462C51C}"/>
              </a:ext>
            </a:extLst>
          </p:cNvPr>
          <p:cNvSpPr>
            <a:spLocks noGrp="1"/>
          </p:cNvSpPr>
          <p:nvPr>
            <p:ph type="title"/>
          </p:nvPr>
        </p:nvSpPr>
        <p:spPr/>
        <p:txBody>
          <a:bodyPr/>
          <a:lstStyle/>
          <a:p>
            <a:r>
              <a:rPr lang="en-US" dirty="0"/>
              <a:t>Implementation</a:t>
            </a:r>
            <a:endParaRPr lang="en-NG" dirty="0"/>
          </a:p>
        </p:txBody>
      </p:sp>
      <p:pic>
        <p:nvPicPr>
          <p:cNvPr id="5" name="Content Placeholder 4">
            <a:extLst>
              <a:ext uri="{FF2B5EF4-FFF2-40B4-BE49-F238E27FC236}">
                <a16:creationId xmlns:a16="http://schemas.microsoft.com/office/drawing/2014/main" id="{AFE12209-1892-64C4-7A65-7EFDDCB88CD2}"/>
              </a:ext>
            </a:extLst>
          </p:cNvPr>
          <p:cNvPicPr>
            <a:picLocks noGrp="1" noChangeAspect="1"/>
          </p:cNvPicPr>
          <p:nvPr>
            <p:ph idx="1"/>
          </p:nvPr>
        </p:nvPicPr>
        <p:blipFill>
          <a:blip r:embed="rId2"/>
          <a:stretch>
            <a:fillRect/>
          </a:stretch>
        </p:blipFill>
        <p:spPr>
          <a:xfrm>
            <a:off x="838200" y="1862176"/>
            <a:ext cx="6713802" cy="3513124"/>
          </a:xfrm>
        </p:spPr>
      </p:pic>
    </p:spTree>
    <p:extLst>
      <p:ext uri="{BB962C8B-B14F-4D97-AF65-F5344CB8AC3E}">
        <p14:creationId xmlns:p14="http://schemas.microsoft.com/office/powerpoint/2010/main" val="106548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CD90-C5AA-B20D-7BFA-B33DA8D01B79}"/>
              </a:ext>
            </a:extLst>
          </p:cNvPr>
          <p:cNvSpPr>
            <a:spLocks noGrp="1"/>
          </p:cNvSpPr>
          <p:nvPr>
            <p:ph type="title"/>
          </p:nvPr>
        </p:nvSpPr>
        <p:spPr/>
        <p:txBody>
          <a:bodyPr/>
          <a:lstStyle/>
          <a:p>
            <a:r>
              <a:rPr lang="en-US" dirty="0"/>
              <a:t>Content</a:t>
            </a:r>
            <a:endParaRPr lang="en-NG" dirty="0"/>
          </a:p>
        </p:txBody>
      </p:sp>
      <p:sp>
        <p:nvSpPr>
          <p:cNvPr id="3" name="Content Placeholder 2">
            <a:extLst>
              <a:ext uri="{FF2B5EF4-FFF2-40B4-BE49-F238E27FC236}">
                <a16:creationId xmlns:a16="http://schemas.microsoft.com/office/drawing/2014/main" id="{F3A1A1BD-0C39-811B-69C6-8B612631842A}"/>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 Project Overview</a:t>
            </a:r>
          </a:p>
          <a:p>
            <a:pPr marL="457200" indent="-457200">
              <a:buFont typeface="+mj-lt"/>
              <a:buAutoNum type="arabicPeriod"/>
            </a:pPr>
            <a:r>
              <a:rPr lang="en-US" dirty="0"/>
              <a:t>Literature Review</a:t>
            </a:r>
          </a:p>
          <a:p>
            <a:pPr marL="457200" indent="-457200">
              <a:buFont typeface="+mj-lt"/>
              <a:buAutoNum type="arabicPeriod"/>
            </a:pPr>
            <a:r>
              <a:rPr lang="en-US" dirty="0" err="1"/>
              <a:t>KMeans</a:t>
            </a:r>
            <a:r>
              <a:rPr lang="en-US" dirty="0"/>
              <a:t> Algorithm</a:t>
            </a:r>
          </a:p>
          <a:p>
            <a:pPr marL="457200" indent="-457200">
              <a:buFont typeface="+mj-lt"/>
              <a:buAutoNum type="arabicPeriod"/>
            </a:pPr>
            <a:r>
              <a:rPr lang="en-US" dirty="0"/>
              <a:t>Methodology</a:t>
            </a:r>
          </a:p>
          <a:p>
            <a:pPr marL="457200" indent="-457200">
              <a:buFont typeface="+mj-lt"/>
              <a:buAutoNum type="arabicPeriod"/>
            </a:pPr>
            <a:r>
              <a:rPr lang="en-US" dirty="0"/>
              <a:t>Implementation</a:t>
            </a:r>
          </a:p>
          <a:p>
            <a:pPr marL="457200" indent="-457200">
              <a:buFont typeface="+mj-lt"/>
              <a:buAutoNum type="arabicPeriod"/>
            </a:pPr>
            <a:r>
              <a:rPr lang="en-US" dirty="0"/>
              <a:t>Results and Analysis</a:t>
            </a:r>
          </a:p>
          <a:p>
            <a:pPr marL="457200" indent="-457200">
              <a:buFont typeface="+mj-lt"/>
              <a:buAutoNum type="arabicPeriod"/>
            </a:pPr>
            <a:r>
              <a:rPr lang="en-US" dirty="0"/>
              <a:t>Performance Evaluation</a:t>
            </a:r>
          </a:p>
          <a:p>
            <a:pPr marL="457200" indent="-457200">
              <a:buFont typeface="+mj-lt"/>
              <a:buAutoNum type="arabicPeriod"/>
            </a:pPr>
            <a:r>
              <a:rPr lang="en-US" dirty="0"/>
              <a:t>Future Work</a:t>
            </a:r>
          </a:p>
          <a:p>
            <a:pPr marL="457200" indent="-457200">
              <a:buFont typeface="+mj-lt"/>
              <a:buAutoNum type="arabicPeriod"/>
            </a:pPr>
            <a:r>
              <a:rPr lang="en-US" dirty="0"/>
              <a:t>Conclusion</a:t>
            </a:r>
          </a:p>
          <a:p>
            <a:pPr marL="457200" indent="-457200">
              <a:buFont typeface="+mj-lt"/>
              <a:buAutoNum type="arabicPeriod"/>
            </a:pPr>
            <a:r>
              <a:rPr lang="en-US" dirty="0"/>
              <a:t>Acknowledgements</a:t>
            </a:r>
            <a:endParaRPr lang="en-NG" dirty="0"/>
          </a:p>
        </p:txBody>
      </p:sp>
    </p:spTree>
    <p:extLst>
      <p:ext uri="{BB962C8B-B14F-4D97-AF65-F5344CB8AC3E}">
        <p14:creationId xmlns:p14="http://schemas.microsoft.com/office/powerpoint/2010/main" val="415753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9BDB-21DA-D223-6582-FE2E6C6FFC37}"/>
              </a:ext>
            </a:extLst>
          </p:cNvPr>
          <p:cNvSpPr>
            <a:spLocks noGrp="1"/>
          </p:cNvSpPr>
          <p:nvPr>
            <p:ph type="title"/>
          </p:nvPr>
        </p:nvSpPr>
        <p:spPr/>
        <p:txBody>
          <a:bodyPr/>
          <a:lstStyle/>
          <a:p>
            <a:r>
              <a:rPr lang="en-US" dirty="0"/>
              <a:t>Implementation</a:t>
            </a:r>
            <a:endParaRPr lang="en-NG" dirty="0"/>
          </a:p>
        </p:txBody>
      </p:sp>
      <p:sp>
        <p:nvSpPr>
          <p:cNvPr id="3" name="Content Placeholder 2">
            <a:extLst>
              <a:ext uri="{FF2B5EF4-FFF2-40B4-BE49-F238E27FC236}">
                <a16:creationId xmlns:a16="http://schemas.microsoft.com/office/drawing/2014/main" id="{CA8BBE8F-D476-6490-BED3-A8424FACAA2B}"/>
              </a:ext>
            </a:extLst>
          </p:cNvPr>
          <p:cNvSpPr>
            <a:spLocks noGrp="1"/>
          </p:cNvSpPr>
          <p:nvPr>
            <p:ph idx="1"/>
          </p:nvPr>
        </p:nvSpPr>
        <p:spPr/>
        <p:txBody>
          <a:bodyPr/>
          <a:lstStyle/>
          <a:p>
            <a:r>
              <a:rPr lang="en-US" dirty="0"/>
              <a:t>Trace file analysis</a:t>
            </a:r>
          </a:p>
          <a:p>
            <a:endParaRPr lang="en-NG" dirty="0"/>
          </a:p>
        </p:txBody>
      </p:sp>
      <p:pic>
        <p:nvPicPr>
          <p:cNvPr id="5" name="Picture 4">
            <a:extLst>
              <a:ext uri="{FF2B5EF4-FFF2-40B4-BE49-F238E27FC236}">
                <a16:creationId xmlns:a16="http://schemas.microsoft.com/office/drawing/2014/main" id="{8EAF68CC-611A-CFFF-12FA-39446AADA95A}"/>
              </a:ext>
            </a:extLst>
          </p:cNvPr>
          <p:cNvPicPr>
            <a:picLocks noChangeAspect="1"/>
          </p:cNvPicPr>
          <p:nvPr/>
        </p:nvPicPr>
        <p:blipFill>
          <a:blip r:embed="rId2"/>
          <a:stretch>
            <a:fillRect/>
          </a:stretch>
        </p:blipFill>
        <p:spPr>
          <a:xfrm>
            <a:off x="494522" y="2216332"/>
            <a:ext cx="9946433" cy="4641668"/>
          </a:xfrm>
          <a:prstGeom prst="rect">
            <a:avLst/>
          </a:prstGeom>
        </p:spPr>
      </p:pic>
    </p:spTree>
    <p:extLst>
      <p:ext uri="{BB962C8B-B14F-4D97-AF65-F5344CB8AC3E}">
        <p14:creationId xmlns:p14="http://schemas.microsoft.com/office/powerpoint/2010/main" val="3345962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DEE3-DD30-8F82-1A4C-63C1B4967368}"/>
              </a:ext>
            </a:extLst>
          </p:cNvPr>
          <p:cNvSpPr>
            <a:spLocks noGrp="1"/>
          </p:cNvSpPr>
          <p:nvPr>
            <p:ph type="title"/>
          </p:nvPr>
        </p:nvSpPr>
        <p:spPr/>
        <p:txBody>
          <a:bodyPr/>
          <a:lstStyle/>
          <a:p>
            <a:r>
              <a:rPr lang="en-US" dirty="0"/>
              <a:t>Results and Analysis</a:t>
            </a:r>
            <a:endParaRPr lang="en-NG" dirty="0"/>
          </a:p>
        </p:txBody>
      </p:sp>
      <p:pic>
        <p:nvPicPr>
          <p:cNvPr id="5" name="Content Placeholder 4">
            <a:extLst>
              <a:ext uri="{FF2B5EF4-FFF2-40B4-BE49-F238E27FC236}">
                <a16:creationId xmlns:a16="http://schemas.microsoft.com/office/drawing/2014/main" id="{729F0767-268B-AE0D-8E58-00EB6791D67E}"/>
              </a:ext>
            </a:extLst>
          </p:cNvPr>
          <p:cNvPicPr>
            <a:picLocks noGrp="1" noChangeAspect="1"/>
          </p:cNvPicPr>
          <p:nvPr>
            <p:ph idx="1"/>
          </p:nvPr>
        </p:nvPicPr>
        <p:blipFill>
          <a:blip r:embed="rId2"/>
          <a:stretch>
            <a:fillRect/>
          </a:stretch>
        </p:blipFill>
        <p:spPr>
          <a:xfrm>
            <a:off x="1097280" y="1872278"/>
            <a:ext cx="6808705" cy="4351338"/>
          </a:xfrm>
        </p:spPr>
      </p:pic>
    </p:spTree>
    <p:extLst>
      <p:ext uri="{BB962C8B-B14F-4D97-AF65-F5344CB8AC3E}">
        <p14:creationId xmlns:p14="http://schemas.microsoft.com/office/powerpoint/2010/main" val="2413783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B4D0-8072-1040-9728-7FCC57FD0C49}"/>
              </a:ext>
            </a:extLst>
          </p:cNvPr>
          <p:cNvSpPr>
            <a:spLocks noGrp="1"/>
          </p:cNvSpPr>
          <p:nvPr>
            <p:ph type="title"/>
          </p:nvPr>
        </p:nvSpPr>
        <p:spPr/>
        <p:txBody>
          <a:bodyPr/>
          <a:lstStyle/>
          <a:p>
            <a:r>
              <a:rPr lang="en-US" dirty="0"/>
              <a:t>Results and Analysis</a:t>
            </a:r>
            <a:endParaRPr lang="en-NG" dirty="0"/>
          </a:p>
        </p:txBody>
      </p:sp>
      <p:pic>
        <p:nvPicPr>
          <p:cNvPr id="9" name="Content Placeholder 8">
            <a:extLst>
              <a:ext uri="{FF2B5EF4-FFF2-40B4-BE49-F238E27FC236}">
                <a16:creationId xmlns:a16="http://schemas.microsoft.com/office/drawing/2014/main" id="{9BA8DA9C-FB2A-33CC-1638-9F8DB68C82EF}"/>
              </a:ext>
            </a:extLst>
          </p:cNvPr>
          <p:cNvPicPr>
            <a:picLocks noGrp="1" noChangeAspect="1"/>
          </p:cNvPicPr>
          <p:nvPr>
            <p:ph idx="1"/>
          </p:nvPr>
        </p:nvPicPr>
        <p:blipFill>
          <a:blip r:embed="rId2"/>
          <a:stretch>
            <a:fillRect/>
          </a:stretch>
        </p:blipFill>
        <p:spPr>
          <a:xfrm>
            <a:off x="838200" y="1834955"/>
            <a:ext cx="7621514" cy="4351338"/>
          </a:xfrm>
        </p:spPr>
      </p:pic>
    </p:spTree>
    <p:extLst>
      <p:ext uri="{BB962C8B-B14F-4D97-AF65-F5344CB8AC3E}">
        <p14:creationId xmlns:p14="http://schemas.microsoft.com/office/powerpoint/2010/main" val="155944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12AF-B43C-CE41-08D0-6849593AD180}"/>
              </a:ext>
            </a:extLst>
          </p:cNvPr>
          <p:cNvSpPr>
            <a:spLocks noGrp="1"/>
          </p:cNvSpPr>
          <p:nvPr>
            <p:ph type="title"/>
          </p:nvPr>
        </p:nvSpPr>
        <p:spPr/>
        <p:txBody>
          <a:bodyPr/>
          <a:lstStyle/>
          <a:p>
            <a:r>
              <a:rPr lang="en-US" dirty="0"/>
              <a:t>Results and Analysis</a:t>
            </a:r>
            <a:endParaRPr lang="en-NG" dirty="0"/>
          </a:p>
        </p:txBody>
      </p:sp>
      <p:pic>
        <p:nvPicPr>
          <p:cNvPr id="5" name="Content Placeholder 4">
            <a:extLst>
              <a:ext uri="{FF2B5EF4-FFF2-40B4-BE49-F238E27FC236}">
                <a16:creationId xmlns:a16="http://schemas.microsoft.com/office/drawing/2014/main" id="{34B1FCAB-801E-8FE6-044B-A7C58AFAC7C0}"/>
              </a:ext>
            </a:extLst>
          </p:cNvPr>
          <p:cNvPicPr>
            <a:picLocks noGrp="1" noChangeAspect="1"/>
          </p:cNvPicPr>
          <p:nvPr>
            <p:ph idx="1"/>
          </p:nvPr>
        </p:nvPicPr>
        <p:blipFill>
          <a:blip r:embed="rId2"/>
          <a:stretch>
            <a:fillRect/>
          </a:stretch>
        </p:blipFill>
        <p:spPr>
          <a:xfrm>
            <a:off x="838200" y="1797633"/>
            <a:ext cx="7508059" cy="4351338"/>
          </a:xfrm>
        </p:spPr>
      </p:pic>
    </p:spTree>
    <p:extLst>
      <p:ext uri="{BB962C8B-B14F-4D97-AF65-F5344CB8AC3E}">
        <p14:creationId xmlns:p14="http://schemas.microsoft.com/office/powerpoint/2010/main" val="2589864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C557-A773-2A00-3D38-8052221CB2C3}"/>
              </a:ext>
            </a:extLst>
          </p:cNvPr>
          <p:cNvSpPr>
            <a:spLocks noGrp="1"/>
          </p:cNvSpPr>
          <p:nvPr>
            <p:ph type="title"/>
          </p:nvPr>
        </p:nvSpPr>
        <p:spPr/>
        <p:txBody>
          <a:bodyPr/>
          <a:lstStyle/>
          <a:p>
            <a:r>
              <a:rPr lang="en-US" dirty="0"/>
              <a:t>Results and Analysis</a:t>
            </a:r>
            <a:endParaRPr lang="en-NG" dirty="0"/>
          </a:p>
        </p:txBody>
      </p:sp>
      <p:pic>
        <p:nvPicPr>
          <p:cNvPr id="5" name="Content Placeholder 4">
            <a:extLst>
              <a:ext uri="{FF2B5EF4-FFF2-40B4-BE49-F238E27FC236}">
                <a16:creationId xmlns:a16="http://schemas.microsoft.com/office/drawing/2014/main" id="{DCEACBCD-03DE-385C-1800-37161437C8ED}"/>
              </a:ext>
            </a:extLst>
          </p:cNvPr>
          <p:cNvPicPr>
            <a:picLocks noGrp="1" noChangeAspect="1"/>
          </p:cNvPicPr>
          <p:nvPr>
            <p:ph idx="1"/>
          </p:nvPr>
        </p:nvPicPr>
        <p:blipFill>
          <a:blip r:embed="rId2"/>
          <a:stretch>
            <a:fillRect/>
          </a:stretch>
        </p:blipFill>
        <p:spPr>
          <a:xfrm>
            <a:off x="838200" y="1823293"/>
            <a:ext cx="7407282" cy="3665538"/>
          </a:xfrm>
        </p:spPr>
      </p:pic>
    </p:spTree>
    <p:extLst>
      <p:ext uri="{BB962C8B-B14F-4D97-AF65-F5344CB8AC3E}">
        <p14:creationId xmlns:p14="http://schemas.microsoft.com/office/powerpoint/2010/main" val="1934531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84FE-5640-E542-458F-4B0788BA1FB2}"/>
              </a:ext>
            </a:extLst>
          </p:cNvPr>
          <p:cNvSpPr>
            <a:spLocks noGrp="1"/>
          </p:cNvSpPr>
          <p:nvPr>
            <p:ph type="title"/>
          </p:nvPr>
        </p:nvSpPr>
        <p:spPr/>
        <p:txBody>
          <a:bodyPr/>
          <a:lstStyle/>
          <a:p>
            <a:r>
              <a:rPr lang="en-US" dirty="0"/>
              <a:t>Results and Analysis</a:t>
            </a:r>
            <a:endParaRPr lang="en-NG" dirty="0"/>
          </a:p>
        </p:txBody>
      </p:sp>
      <p:sp>
        <p:nvSpPr>
          <p:cNvPr id="3" name="Content Placeholder 2">
            <a:extLst>
              <a:ext uri="{FF2B5EF4-FFF2-40B4-BE49-F238E27FC236}">
                <a16:creationId xmlns:a16="http://schemas.microsoft.com/office/drawing/2014/main" id="{6F8DCF37-03B7-C6E7-D3B9-DF68B28D470F}"/>
              </a:ext>
            </a:extLst>
          </p:cNvPr>
          <p:cNvSpPr>
            <a:spLocks noGrp="1"/>
          </p:cNvSpPr>
          <p:nvPr>
            <p:ph idx="1"/>
          </p:nvPr>
        </p:nvSpPr>
        <p:spPr/>
        <p:txBody>
          <a:bodyPr/>
          <a:lstStyle/>
          <a:p>
            <a:r>
              <a:rPr lang="en-US" dirty="0"/>
              <a:t>DDoS Attack Analysis for IP Address 10.0.0.1</a:t>
            </a:r>
          </a:p>
          <a:p>
            <a:r>
              <a:rPr lang="en-US" dirty="0"/>
              <a:t>First Window:</a:t>
            </a:r>
          </a:p>
          <a:p>
            <a:r>
              <a:rPr lang="en-US" dirty="0"/>
              <a:t>Start Time: 2007-11-09 09:29:44</a:t>
            </a:r>
          </a:p>
          <a:p>
            <a:r>
              <a:rPr lang="en-US" dirty="0"/>
              <a:t>End Time: 2007-11-09 09:34:44</a:t>
            </a:r>
          </a:p>
          <a:p>
            <a:r>
              <a:rPr lang="en-US" dirty="0"/>
              <a:t>Packet Count: 50256</a:t>
            </a:r>
          </a:p>
          <a:p>
            <a:r>
              <a:rPr lang="en-US" dirty="0"/>
              <a:t>Observations: A significant volume of traffic was identified, suggesting an abnormal activity that likely marks the beginning of the SYN flood attack.</a:t>
            </a:r>
            <a:endParaRPr lang="en-NG" dirty="0"/>
          </a:p>
        </p:txBody>
      </p:sp>
    </p:spTree>
    <p:extLst>
      <p:ext uri="{BB962C8B-B14F-4D97-AF65-F5344CB8AC3E}">
        <p14:creationId xmlns:p14="http://schemas.microsoft.com/office/powerpoint/2010/main" val="4001506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84FE-5640-E542-458F-4B0788BA1FB2}"/>
              </a:ext>
            </a:extLst>
          </p:cNvPr>
          <p:cNvSpPr>
            <a:spLocks noGrp="1"/>
          </p:cNvSpPr>
          <p:nvPr>
            <p:ph type="title"/>
          </p:nvPr>
        </p:nvSpPr>
        <p:spPr/>
        <p:txBody>
          <a:bodyPr/>
          <a:lstStyle/>
          <a:p>
            <a:r>
              <a:rPr lang="en-US" dirty="0"/>
              <a:t>Results and Analysis</a:t>
            </a:r>
            <a:endParaRPr lang="en-NG" dirty="0"/>
          </a:p>
        </p:txBody>
      </p:sp>
      <p:sp>
        <p:nvSpPr>
          <p:cNvPr id="3" name="Content Placeholder 2">
            <a:extLst>
              <a:ext uri="{FF2B5EF4-FFF2-40B4-BE49-F238E27FC236}">
                <a16:creationId xmlns:a16="http://schemas.microsoft.com/office/drawing/2014/main" id="{6F8DCF37-03B7-C6E7-D3B9-DF68B28D470F}"/>
              </a:ext>
            </a:extLst>
          </p:cNvPr>
          <p:cNvSpPr>
            <a:spLocks noGrp="1"/>
          </p:cNvSpPr>
          <p:nvPr>
            <p:ph idx="1"/>
          </p:nvPr>
        </p:nvSpPr>
        <p:spPr/>
        <p:txBody>
          <a:bodyPr/>
          <a:lstStyle/>
          <a:p>
            <a:r>
              <a:rPr lang="en-US" dirty="0"/>
              <a:t>DDoS Attack Analysis for IP Address 10.0.0.2</a:t>
            </a:r>
          </a:p>
          <a:p>
            <a:r>
              <a:rPr lang="en-US" dirty="0"/>
              <a:t>The system detected multiple DDoS attack windows targeting the IP address 10.0.0.2. The details are as follows:</a:t>
            </a:r>
          </a:p>
          <a:p>
            <a:r>
              <a:rPr lang="en-US" dirty="0"/>
              <a:t>First Window:</a:t>
            </a:r>
          </a:p>
          <a:p>
            <a:r>
              <a:rPr lang="en-US" dirty="0"/>
              <a:t>Start Time: 2007-11-09 10:44:44</a:t>
            </a:r>
          </a:p>
          <a:p>
            <a:r>
              <a:rPr lang="en-US" dirty="0"/>
              <a:t>End Time: 2007-11-09 10:49:44</a:t>
            </a:r>
          </a:p>
          <a:p>
            <a:r>
              <a:rPr lang="en-US" dirty="0"/>
              <a:t>Packet Count: 1279</a:t>
            </a:r>
          </a:p>
          <a:p>
            <a:r>
              <a:rPr lang="en-US" dirty="0"/>
              <a:t>This initial attack window indicates the beginning of the attack with a substantial number of packets suggesting an attempted SYN flood.</a:t>
            </a:r>
            <a:endParaRPr lang="en-NG" dirty="0"/>
          </a:p>
        </p:txBody>
      </p:sp>
    </p:spTree>
    <p:extLst>
      <p:ext uri="{BB962C8B-B14F-4D97-AF65-F5344CB8AC3E}">
        <p14:creationId xmlns:p14="http://schemas.microsoft.com/office/powerpoint/2010/main" val="2945306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84FE-5640-E542-458F-4B0788BA1FB2}"/>
              </a:ext>
            </a:extLst>
          </p:cNvPr>
          <p:cNvSpPr>
            <a:spLocks noGrp="1"/>
          </p:cNvSpPr>
          <p:nvPr>
            <p:ph type="title"/>
          </p:nvPr>
        </p:nvSpPr>
        <p:spPr/>
        <p:txBody>
          <a:bodyPr/>
          <a:lstStyle/>
          <a:p>
            <a:r>
              <a:rPr lang="en-US" dirty="0"/>
              <a:t>Results and Analysis</a:t>
            </a:r>
            <a:endParaRPr lang="en-NG" dirty="0"/>
          </a:p>
        </p:txBody>
      </p:sp>
      <p:sp>
        <p:nvSpPr>
          <p:cNvPr id="3" name="Content Placeholder 2">
            <a:extLst>
              <a:ext uri="{FF2B5EF4-FFF2-40B4-BE49-F238E27FC236}">
                <a16:creationId xmlns:a16="http://schemas.microsoft.com/office/drawing/2014/main" id="{6F8DCF37-03B7-C6E7-D3B9-DF68B28D470F}"/>
              </a:ext>
            </a:extLst>
          </p:cNvPr>
          <p:cNvSpPr>
            <a:spLocks noGrp="1"/>
          </p:cNvSpPr>
          <p:nvPr>
            <p:ph idx="1"/>
          </p:nvPr>
        </p:nvSpPr>
        <p:spPr/>
        <p:txBody>
          <a:bodyPr>
            <a:normAutofit/>
          </a:bodyPr>
          <a:lstStyle/>
          <a:p>
            <a:r>
              <a:rPr lang="en-US" dirty="0"/>
              <a:t>DDoS Attack Analysis for IP Address 10.0.0.3</a:t>
            </a:r>
          </a:p>
          <a:p>
            <a:r>
              <a:rPr lang="en-US" dirty="0"/>
              <a:t>The system reported SYN flood activity directed at IP address 10.0.0.3, detailed as follows:</a:t>
            </a:r>
          </a:p>
          <a:p>
            <a:r>
              <a:rPr lang="en-US" dirty="0"/>
              <a:t>First Window:</a:t>
            </a:r>
          </a:p>
          <a:p>
            <a:r>
              <a:rPr lang="en-US" dirty="0"/>
              <a:t>Start Time: 2007-11-09 10:29:44</a:t>
            </a:r>
          </a:p>
          <a:p>
            <a:r>
              <a:rPr lang="en-US" dirty="0"/>
              <a:t>End Time: 2007-11-09 10:34:44</a:t>
            </a:r>
          </a:p>
          <a:p>
            <a:r>
              <a:rPr lang="en-US" dirty="0"/>
              <a:t>Packet Count: 4084</a:t>
            </a:r>
          </a:p>
          <a:p>
            <a:r>
              <a:rPr lang="en-US" dirty="0"/>
              <a:t>Initial signs of a DDoS attack are observed with an influx of packets.</a:t>
            </a:r>
          </a:p>
          <a:p>
            <a:r>
              <a:rPr lang="en-US" dirty="0"/>
              <a:t>A sharp increase in packet count signifies an escalation in the attack.</a:t>
            </a:r>
            <a:endParaRPr lang="en-NG" dirty="0"/>
          </a:p>
        </p:txBody>
      </p:sp>
    </p:spTree>
    <p:extLst>
      <p:ext uri="{BB962C8B-B14F-4D97-AF65-F5344CB8AC3E}">
        <p14:creationId xmlns:p14="http://schemas.microsoft.com/office/powerpoint/2010/main" val="329837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84FE-5640-E542-458F-4B0788BA1FB2}"/>
              </a:ext>
            </a:extLst>
          </p:cNvPr>
          <p:cNvSpPr>
            <a:spLocks noGrp="1"/>
          </p:cNvSpPr>
          <p:nvPr>
            <p:ph type="title"/>
          </p:nvPr>
        </p:nvSpPr>
        <p:spPr/>
        <p:txBody>
          <a:bodyPr/>
          <a:lstStyle/>
          <a:p>
            <a:r>
              <a:rPr lang="en-US" dirty="0"/>
              <a:t>Results and Analysis</a:t>
            </a:r>
            <a:endParaRPr lang="en-NG" dirty="0"/>
          </a:p>
        </p:txBody>
      </p:sp>
      <p:sp>
        <p:nvSpPr>
          <p:cNvPr id="3" name="Content Placeholder 2">
            <a:extLst>
              <a:ext uri="{FF2B5EF4-FFF2-40B4-BE49-F238E27FC236}">
                <a16:creationId xmlns:a16="http://schemas.microsoft.com/office/drawing/2014/main" id="{6F8DCF37-03B7-C6E7-D3B9-DF68B28D470F}"/>
              </a:ext>
            </a:extLst>
          </p:cNvPr>
          <p:cNvSpPr>
            <a:spLocks noGrp="1"/>
          </p:cNvSpPr>
          <p:nvPr>
            <p:ph idx="1"/>
          </p:nvPr>
        </p:nvSpPr>
        <p:spPr/>
        <p:txBody>
          <a:bodyPr>
            <a:normAutofit/>
          </a:bodyPr>
          <a:lstStyle/>
          <a:p>
            <a:r>
              <a:rPr lang="en-US" dirty="0"/>
              <a:t>DDoS Attack Analysis for IP Address 10.0.0.4</a:t>
            </a:r>
          </a:p>
          <a:p>
            <a:r>
              <a:rPr lang="en-US" dirty="0"/>
              <a:t>For the IP address 10.0.0.4, the following attack windows were detected:</a:t>
            </a:r>
          </a:p>
          <a:p>
            <a:r>
              <a:rPr lang="en-US" dirty="0"/>
              <a:t>First Window:</a:t>
            </a:r>
          </a:p>
          <a:p>
            <a:r>
              <a:rPr lang="en-US" dirty="0"/>
              <a:t>Start Time: 2007-11-09 10:44:44</a:t>
            </a:r>
          </a:p>
          <a:p>
            <a:r>
              <a:rPr lang="en-US" dirty="0"/>
              <a:t>End Time: 2007-11-09 10:49:44</a:t>
            </a:r>
          </a:p>
          <a:p>
            <a:r>
              <a:rPr lang="en-US" dirty="0"/>
              <a:t>Packet Count: 1279</a:t>
            </a:r>
          </a:p>
          <a:p>
            <a:r>
              <a:rPr lang="en-US" dirty="0"/>
              <a:t>The attack onset is marked by a noticeable increase in traffic volume.</a:t>
            </a:r>
          </a:p>
          <a:p>
            <a:r>
              <a:rPr lang="en-US" dirty="0"/>
              <a:t>The continued high volume of packets suggests that the attack is ongoing.</a:t>
            </a:r>
            <a:endParaRPr lang="en-NG" dirty="0"/>
          </a:p>
        </p:txBody>
      </p:sp>
    </p:spTree>
    <p:extLst>
      <p:ext uri="{BB962C8B-B14F-4D97-AF65-F5344CB8AC3E}">
        <p14:creationId xmlns:p14="http://schemas.microsoft.com/office/powerpoint/2010/main" val="380715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3638-ED40-F132-319F-B2EE8BF2B9FA}"/>
              </a:ext>
            </a:extLst>
          </p:cNvPr>
          <p:cNvSpPr>
            <a:spLocks noGrp="1"/>
          </p:cNvSpPr>
          <p:nvPr>
            <p:ph type="title"/>
          </p:nvPr>
        </p:nvSpPr>
        <p:spPr/>
        <p:txBody>
          <a:bodyPr/>
          <a:lstStyle/>
          <a:p>
            <a:r>
              <a:rPr lang="en-US" dirty="0"/>
              <a:t>Model Evaluation</a:t>
            </a:r>
            <a:endParaRPr lang="en-NG" dirty="0"/>
          </a:p>
        </p:txBody>
      </p:sp>
      <p:pic>
        <p:nvPicPr>
          <p:cNvPr id="4" name="Picture 2">
            <a:extLst>
              <a:ext uri="{FF2B5EF4-FFF2-40B4-BE49-F238E27FC236}">
                <a16:creationId xmlns:a16="http://schemas.microsoft.com/office/drawing/2014/main" id="{27FB153E-7742-E394-CAD7-8168B92535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30446" y="2385982"/>
            <a:ext cx="6303810" cy="331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58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875D-5FE9-CB30-DF13-F4CBC3561DD3}"/>
              </a:ext>
            </a:extLst>
          </p:cNvPr>
          <p:cNvSpPr>
            <a:spLocks noGrp="1"/>
          </p:cNvSpPr>
          <p:nvPr>
            <p:ph type="title"/>
          </p:nvPr>
        </p:nvSpPr>
        <p:spPr/>
        <p:txBody>
          <a:bodyPr/>
          <a:lstStyle/>
          <a:p>
            <a:r>
              <a:rPr lang="en-US" dirty="0"/>
              <a:t>Project Overview: Introduction </a:t>
            </a:r>
            <a:endParaRPr lang="en-NG" dirty="0"/>
          </a:p>
        </p:txBody>
      </p:sp>
      <p:sp>
        <p:nvSpPr>
          <p:cNvPr id="3" name="Content Placeholder 2">
            <a:extLst>
              <a:ext uri="{FF2B5EF4-FFF2-40B4-BE49-F238E27FC236}">
                <a16:creationId xmlns:a16="http://schemas.microsoft.com/office/drawing/2014/main" id="{F8ED2BC5-318A-883B-6ECD-73AD8CC9593D}"/>
              </a:ext>
            </a:extLst>
          </p:cNvPr>
          <p:cNvSpPr>
            <a:spLocks noGrp="1"/>
          </p:cNvSpPr>
          <p:nvPr>
            <p:ph sz="half" idx="1"/>
          </p:nvPr>
        </p:nvSpPr>
        <p:spPr/>
        <p:txBody>
          <a:bodyPr/>
          <a:lstStyle/>
          <a:p>
            <a:r>
              <a:rPr lang="en-US" dirty="0"/>
              <a:t>DDoS attacks :</a:t>
            </a:r>
          </a:p>
          <a:p>
            <a:r>
              <a:rPr lang="en-US" dirty="0"/>
              <a:t>Distributed Denial of Service (DDoS) attacks refer to a type of cyber assault where multiple compromised systems, often transformed into a botnet through malware, are used to overwhelm a target system, application, or network with a flood of internet traffic.</a:t>
            </a:r>
            <a:endParaRPr lang="en-NG" dirty="0"/>
          </a:p>
        </p:txBody>
      </p:sp>
      <p:pic>
        <p:nvPicPr>
          <p:cNvPr id="6" name="Content Placeholder 5" descr="A red sign with white text and a yellow triangle&#10;&#10;Description automatically generated">
            <a:extLst>
              <a:ext uri="{FF2B5EF4-FFF2-40B4-BE49-F238E27FC236}">
                <a16:creationId xmlns:a16="http://schemas.microsoft.com/office/drawing/2014/main" id="{DF26DC62-CEB4-31FB-4FE1-3B3B2300509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69235" y="4004331"/>
            <a:ext cx="3345640" cy="2232619"/>
          </a:xfrm>
        </p:spPr>
      </p:pic>
      <p:pic>
        <p:nvPicPr>
          <p:cNvPr id="8" name="Picture 7" descr="A light bulb with dots and gears&#10;&#10;Description automatically generated">
            <a:extLst>
              <a:ext uri="{FF2B5EF4-FFF2-40B4-BE49-F238E27FC236}">
                <a16:creationId xmlns:a16="http://schemas.microsoft.com/office/drawing/2014/main" id="{02589516-758A-C417-0C6A-B5B8F4D90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078" y="1993774"/>
            <a:ext cx="4059864" cy="2870451"/>
          </a:xfrm>
          <a:prstGeom prst="rect">
            <a:avLst/>
          </a:prstGeom>
        </p:spPr>
      </p:pic>
    </p:spTree>
    <p:extLst>
      <p:ext uri="{BB962C8B-B14F-4D97-AF65-F5344CB8AC3E}">
        <p14:creationId xmlns:p14="http://schemas.microsoft.com/office/powerpoint/2010/main" val="2065108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7E44-56FA-7C71-ACF5-15ACACE85B0C}"/>
              </a:ext>
            </a:extLst>
          </p:cNvPr>
          <p:cNvSpPr>
            <a:spLocks noGrp="1"/>
          </p:cNvSpPr>
          <p:nvPr>
            <p:ph type="title"/>
          </p:nvPr>
        </p:nvSpPr>
        <p:spPr/>
        <p:txBody>
          <a:bodyPr/>
          <a:lstStyle/>
          <a:p>
            <a:r>
              <a:rPr lang="en-US" dirty="0"/>
              <a:t>Model Evaluation: Cluster Analysis</a:t>
            </a:r>
            <a:endParaRPr lang="en-NG" dirty="0"/>
          </a:p>
        </p:txBody>
      </p:sp>
      <p:sp>
        <p:nvSpPr>
          <p:cNvPr id="3" name="Content Placeholder 2">
            <a:extLst>
              <a:ext uri="{FF2B5EF4-FFF2-40B4-BE49-F238E27FC236}">
                <a16:creationId xmlns:a16="http://schemas.microsoft.com/office/drawing/2014/main" id="{26CBCD02-FA4C-5C4C-8E88-D565B98CF5DD}"/>
              </a:ext>
            </a:extLst>
          </p:cNvPr>
          <p:cNvSpPr>
            <a:spLocks noGrp="1"/>
          </p:cNvSpPr>
          <p:nvPr>
            <p:ph idx="1"/>
          </p:nvPr>
        </p:nvSpPr>
        <p:spPr/>
        <p:txBody>
          <a:bodyPr/>
          <a:lstStyle/>
          <a:p>
            <a:r>
              <a:rPr lang="en-US" dirty="0"/>
              <a:t>Cluster Analysis</a:t>
            </a:r>
          </a:p>
          <a:p>
            <a:r>
              <a:rPr lang="en-US" dirty="0"/>
              <a:t>A closer examination of Cluster 1.0, which encapsulated all detected anomalies, revealed a pattern consistent with SYN flood attack characteristics:</a:t>
            </a:r>
            <a:endParaRPr lang="en-NG" dirty="0"/>
          </a:p>
        </p:txBody>
      </p:sp>
    </p:spTree>
    <p:extLst>
      <p:ext uri="{BB962C8B-B14F-4D97-AF65-F5344CB8AC3E}">
        <p14:creationId xmlns:p14="http://schemas.microsoft.com/office/powerpoint/2010/main" val="1262267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F097-F42A-2B0A-6E52-9061C6011D87}"/>
              </a:ext>
            </a:extLst>
          </p:cNvPr>
          <p:cNvSpPr>
            <a:spLocks noGrp="1"/>
          </p:cNvSpPr>
          <p:nvPr>
            <p:ph type="title"/>
          </p:nvPr>
        </p:nvSpPr>
        <p:spPr/>
        <p:txBody>
          <a:bodyPr/>
          <a:lstStyle/>
          <a:p>
            <a:r>
              <a:rPr lang="en-US" b="0" i="0" dirty="0">
                <a:solidFill>
                  <a:srgbClr val="0F0F0F"/>
                </a:solidFill>
                <a:effectLst/>
                <a:latin typeface="Söhne"/>
              </a:rPr>
              <a:t>Silhouette Score</a:t>
            </a:r>
            <a:endParaRPr lang="en-NG" dirty="0"/>
          </a:p>
        </p:txBody>
      </p:sp>
      <p:sp>
        <p:nvSpPr>
          <p:cNvPr id="7" name="Content Placeholder 6">
            <a:extLst>
              <a:ext uri="{FF2B5EF4-FFF2-40B4-BE49-F238E27FC236}">
                <a16:creationId xmlns:a16="http://schemas.microsoft.com/office/drawing/2014/main" id="{879EF1D9-C374-9D53-3422-29BD2150C578}"/>
              </a:ext>
            </a:extLst>
          </p:cNvPr>
          <p:cNvSpPr>
            <a:spLocks noGrp="1"/>
          </p:cNvSpPr>
          <p:nvPr>
            <p:ph idx="1"/>
          </p:nvPr>
        </p:nvSpPr>
        <p:spPr/>
        <p:txBody>
          <a:bodyPr/>
          <a:lstStyle/>
          <a:p>
            <a:r>
              <a:rPr lang="en-US" dirty="0"/>
              <a:t>The model get Silhouette Score of 0.9822 which shows the algorithms perform well in clustering and identifying the </a:t>
            </a:r>
            <a:r>
              <a:rPr lang="en-US" dirty="0" err="1"/>
              <a:t>ddos</a:t>
            </a:r>
            <a:r>
              <a:rPr lang="en-US" dirty="0"/>
              <a:t> attack.</a:t>
            </a:r>
          </a:p>
          <a:p>
            <a:endParaRPr lang="en-NG" dirty="0"/>
          </a:p>
        </p:txBody>
      </p:sp>
      <p:pic>
        <p:nvPicPr>
          <p:cNvPr id="4" name="Picture 3">
            <a:extLst>
              <a:ext uri="{FF2B5EF4-FFF2-40B4-BE49-F238E27FC236}">
                <a16:creationId xmlns:a16="http://schemas.microsoft.com/office/drawing/2014/main" id="{E62DC843-15AD-9E74-DED0-4E41631DC459}"/>
              </a:ext>
            </a:extLst>
          </p:cNvPr>
          <p:cNvPicPr>
            <a:picLocks noChangeAspect="1"/>
          </p:cNvPicPr>
          <p:nvPr/>
        </p:nvPicPr>
        <p:blipFill>
          <a:blip r:embed="rId2"/>
          <a:stretch>
            <a:fillRect/>
          </a:stretch>
        </p:blipFill>
        <p:spPr>
          <a:xfrm>
            <a:off x="1283345" y="2852954"/>
            <a:ext cx="6407311" cy="1504442"/>
          </a:xfrm>
          <a:prstGeom prst="rect">
            <a:avLst/>
          </a:prstGeom>
        </p:spPr>
      </p:pic>
    </p:spTree>
    <p:extLst>
      <p:ext uri="{BB962C8B-B14F-4D97-AF65-F5344CB8AC3E}">
        <p14:creationId xmlns:p14="http://schemas.microsoft.com/office/powerpoint/2010/main" val="3565679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A077-D844-5AD5-CE2D-2EC840CC728C}"/>
              </a:ext>
            </a:extLst>
          </p:cNvPr>
          <p:cNvSpPr>
            <a:spLocks noGrp="1"/>
          </p:cNvSpPr>
          <p:nvPr>
            <p:ph type="title"/>
          </p:nvPr>
        </p:nvSpPr>
        <p:spPr/>
        <p:txBody>
          <a:bodyPr/>
          <a:lstStyle/>
          <a:p>
            <a:r>
              <a:rPr lang="en-US" b="0" i="0" dirty="0">
                <a:solidFill>
                  <a:srgbClr val="0F0F0F"/>
                </a:solidFill>
                <a:effectLst/>
                <a:latin typeface="Söhne"/>
              </a:rPr>
              <a:t>Silhouette Score</a:t>
            </a:r>
            <a:endParaRPr lang="en-NG" dirty="0"/>
          </a:p>
        </p:txBody>
      </p:sp>
      <p:sp>
        <p:nvSpPr>
          <p:cNvPr id="3" name="Content Placeholder 2">
            <a:extLst>
              <a:ext uri="{FF2B5EF4-FFF2-40B4-BE49-F238E27FC236}">
                <a16:creationId xmlns:a16="http://schemas.microsoft.com/office/drawing/2014/main" id="{A72398D3-547A-B703-5A29-B0B09D6E209B}"/>
              </a:ext>
            </a:extLst>
          </p:cNvPr>
          <p:cNvSpPr>
            <a:spLocks noGrp="1"/>
          </p:cNvSpPr>
          <p:nvPr>
            <p:ph idx="1"/>
          </p:nvPr>
        </p:nvSpPr>
        <p:spPr/>
        <p:txBody>
          <a:bodyPr/>
          <a:lstStyle/>
          <a:p>
            <a:r>
              <a:rPr lang="en-US" dirty="0"/>
              <a:t>A silhouette score of 0.9822 is indicative of highly distinct and well-separated clusters. Such a score is typically interpreted as the model having a strong discriminatory ability. The high silhouette score lends credibility to the clustering process, underscoring the model's effectiveness in segregating normal traffic from potential attack vectors.</a:t>
            </a:r>
            <a:endParaRPr lang="en-NG" dirty="0"/>
          </a:p>
        </p:txBody>
      </p:sp>
      <p:pic>
        <p:nvPicPr>
          <p:cNvPr id="4" name="Content Placeholder 5" descr="A close-up of a diagram&#10;&#10;Description automatically generated">
            <a:extLst>
              <a:ext uri="{FF2B5EF4-FFF2-40B4-BE49-F238E27FC236}">
                <a16:creationId xmlns:a16="http://schemas.microsoft.com/office/drawing/2014/main" id="{034AF3B8-1723-44CF-B14F-E93B97CB8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731" y="4644121"/>
            <a:ext cx="4937125" cy="1662165"/>
          </a:xfrm>
          <a:prstGeom prst="rect">
            <a:avLst/>
          </a:prstGeom>
        </p:spPr>
      </p:pic>
      <p:pic>
        <p:nvPicPr>
          <p:cNvPr id="5" name="Picture 4" descr="A green and orange circles and arrows&#10;&#10;Description automatically generated">
            <a:extLst>
              <a:ext uri="{FF2B5EF4-FFF2-40B4-BE49-F238E27FC236}">
                <a16:creationId xmlns:a16="http://schemas.microsoft.com/office/drawing/2014/main" id="{48193926-1462-9751-A410-225089F40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123" y="2989643"/>
            <a:ext cx="4798733" cy="1735542"/>
          </a:xfrm>
          <a:prstGeom prst="rect">
            <a:avLst/>
          </a:prstGeom>
        </p:spPr>
      </p:pic>
    </p:spTree>
    <p:extLst>
      <p:ext uri="{BB962C8B-B14F-4D97-AF65-F5344CB8AC3E}">
        <p14:creationId xmlns:p14="http://schemas.microsoft.com/office/powerpoint/2010/main" val="4050614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EAE0-BAA3-7BF8-3054-500CB323AEE4}"/>
              </a:ext>
            </a:extLst>
          </p:cNvPr>
          <p:cNvSpPr>
            <a:spLocks noGrp="1"/>
          </p:cNvSpPr>
          <p:nvPr>
            <p:ph type="title"/>
          </p:nvPr>
        </p:nvSpPr>
        <p:spPr/>
        <p:txBody>
          <a:bodyPr/>
          <a:lstStyle/>
          <a:p>
            <a:r>
              <a:rPr lang="en-US" dirty="0"/>
              <a:t>Challenges</a:t>
            </a:r>
            <a:endParaRPr lang="en-NG" dirty="0"/>
          </a:p>
        </p:txBody>
      </p:sp>
      <p:sp>
        <p:nvSpPr>
          <p:cNvPr id="3" name="Content Placeholder 2">
            <a:extLst>
              <a:ext uri="{FF2B5EF4-FFF2-40B4-BE49-F238E27FC236}">
                <a16:creationId xmlns:a16="http://schemas.microsoft.com/office/drawing/2014/main" id="{79770DE3-8602-BB24-4AB4-53A7ADD8D2B7}"/>
              </a:ext>
            </a:extLst>
          </p:cNvPr>
          <p:cNvSpPr>
            <a:spLocks noGrp="1"/>
          </p:cNvSpPr>
          <p:nvPr>
            <p:ph idx="1"/>
          </p:nvPr>
        </p:nvSpPr>
        <p:spPr/>
        <p:txBody>
          <a:bodyPr/>
          <a:lstStyle/>
          <a:p>
            <a:pPr>
              <a:buFont typeface="Wingdings" panose="05000000000000000000" pitchFamily="2" charset="2"/>
              <a:buChar char="q"/>
            </a:pPr>
            <a:r>
              <a:rPr lang="en-US" dirty="0"/>
              <a:t>Computational</a:t>
            </a:r>
          </a:p>
          <a:p>
            <a:pPr>
              <a:buFont typeface="Wingdings" panose="05000000000000000000" pitchFamily="2" charset="2"/>
              <a:buChar char="q"/>
            </a:pPr>
            <a:r>
              <a:rPr lang="en-US" dirty="0"/>
              <a:t> Scalability</a:t>
            </a:r>
            <a:endParaRPr lang="en-NG" dirty="0"/>
          </a:p>
        </p:txBody>
      </p:sp>
    </p:spTree>
    <p:extLst>
      <p:ext uri="{BB962C8B-B14F-4D97-AF65-F5344CB8AC3E}">
        <p14:creationId xmlns:p14="http://schemas.microsoft.com/office/powerpoint/2010/main" val="2724191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CC2F-BBD5-C85D-3096-D8AD2EFF2657}"/>
              </a:ext>
            </a:extLst>
          </p:cNvPr>
          <p:cNvSpPr>
            <a:spLocks noGrp="1"/>
          </p:cNvSpPr>
          <p:nvPr>
            <p:ph type="title"/>
          </p:nvPr>
        </p:nvSpPr>
        <p:spPr/>
        <p:txBody>
          <a:bodyPr/>
          <a:lstStyle/>
          <a:p>
            <a:r>
              <a:rPr lang="en-US" dirty="0"/>
              <a:t>Future Work</a:t>
            </a:r>
            <a:endParaRPr lang="en-NG" dirty="0"/>
          </a:p>
        </p:txBody>
      </p:sp>
      <p:sp>
        <p:nvSpPr>
          <p:cNvPr id="3" name="Content Placeholder 2">
            <a:extLst>
              <a:ext uri="{FF2B5EF4-FFF2-40B4-BE49-F238E27FC236}">
                <a16:creationId xmlns:a16="http://schemas.microsoft.com/office/drawing/2014/main" id="{3295163D-849B-D452-D239-2B8E30D103F4}"/>
              </a:ext>
            </a:extLst>
          </p:cNvPr>
          <p:cNvSpPr>
            <a:spLocks noGrp="1"/>
          </p:cNvSpPr>
          <p:nvPr>
            <p:ph idx="1"/>
          </p:nvPr>
        </p:nvSpPr>
        <p:spPr/>
        <p:txBody>
          <a:bodyPr/>
          <a:lstStyle/>
          <a:p>
            <a:pPr>
              <a:buFont typeface="Wingdings" panose="05000000000000000000" pitchFamily="2" charset="2"/>
              <a:buChar char="q"/>
            </a:pPr>
            <a:r>
              <a:rPr lang="en-US" dirty="0"/>
              <a:t>Integration of Additional Features</a:t>
            </a:r>
          </a:p>
          <a:p>
            <a:pPr>
              <a:buFont typeface="Wingdings" panose="05000000000000000000" pitchFamily="2" charset="2"/>
              <a:buChar char="q"/>
            </a:pPr>
            <a:r>
              <a:rPr lang="en-US" dirty="0"/>
              <a:t>Hybrid Models</a:t>
            </a:r>
          </a:p>
          <a:p>
            <a:pPr>
              <a:buFont typeface="Wingdings" panose="05000000000000000000" pitchFamily="2" charset="2"/>
              <a:buChar char="q"/>
            </a:pPr>
            <a:r>
              <a:rPr lang="en-US" dirty="0"/>
              <a:t>Scalability Testing</a:t>
            </a:r>
          </a:p>
          <a:p>
            <a:pPr>
              <a:buFont typeface="Wingdings" panose="05000000000000000000" pitchFamily="2" charset="2"/>
              <a:buChar char="q"/>
            </a:pPr>
            <a:r>
              <a:rPr lang="en-US" dirty="0"/>
              <a:t>Automated Response Systems</a:t>
            </a:r>
            <a:endParaRPr lang="en-NG" dirty="0"/>
          </a:p>
        </p:txBody>
      </p:sp>
    </p:spTree>
    <p:extLst>
      <p:ext uri="{BB962C8B-B14F-4D97-AF65-F5344CB8AC3E}">
        <p14:creationId xmlns:p14="http://schemas.microsoft.com/office/powerpoint/2010/main" val="34874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E8EE-0BF1-9BFF-7AE2-6A9D60104CFC}"/>
              </a:ext>
            </a:extLst>
          </p:cNvPr>
          <p:cNvSpPr>
            <a:spLocks noGrp="1"/>
          </p:cNvSpPr>
          <p:nvPr>
            <p:ph type="title"/>
          </p:nvPr>
        </p:nvSpPr>
        <p:spPr/>
        <p:txBody>
          <a:bodyPr/>
          <a:lstStyle/>
          <a:p>
            <a:r>
              <a:rPr lang="en-US" dirty="0"/>
              <a:t>Conclusion </a:t>
            </a:r>
            <a:endParaRPr lang="en-NG" dirty="0"/>
          </a:p>
        </p:txBody>
      </p:sp>
      <p:sp>
        <p:nvSpPr>
          <p:cNvPr id="3" name="Content Placeholder 2">
            <a:extLst>
              <a:ext uri="{FF2B5EF4-FFF2-40B4-BE49-F238E27FC236}">
                <a16:creationId xmlns:a16="http://schemas.microsoft.com/office/drawing/2014/main" id="{25728488-B769-21EA-75CF-2BCBB29CB6B6}"/>
              </a:ext>
            </a:extLst>
          </p:cNvPr>
          <p:cNvSpPr>
            <a:spLocks noGrp="1"/>
          </p:cNvSpPr>
          <p:nvPr>
            <p:ph idx="1"/>
          </p:nvPr>
        </p:nvSpPr>
        <p:spPr/>
        <p:txBody>
          <a:bodyPr/>
          <a:lstStyle/>
          <a:p>
            <a:r>
              <a:rPr lang="en-US" dirty="0"/>
              <a:t>In conclusion, this project has demonstrated the potential of machine learning techniques, specifically </a:t>
            </a:r>
            <a:r>
              <a:rPr lang="en-US" dirty="0" err="1"/>
              <a:t>KMeans</a:t>
            </a:r>
            <a:r>
              <a:rPr lang="en-US" dirty="0"/>
              <a:t> clustering, in the identification of DDoS attacks within network traffic. Despite challenges such as data complexity, feature selection, and the need for continuous adaptation to evolving threats, the developed model represents a significant step towards more resilient cybersecurity measures. It underscores the importance of integrating AI-driven solutions in network security frameworks to proactively detect and mitigate the ever-growing threat of DDoS attacks</a:t>
            </a:r>
            <a:endParaRPr lang="en-NG" dirty="0"/>
          </a:p>
        </p:txBody>
      </p:sp>
    </p:spTree>
    <p:extLst>
      <p:ext uri="{BB962C8B-B14F-4D97-AF65-F5344CB8AC3E}">
        <p14:creationId xmlns:p14="http://schemas.microsoft.com/office/powerpoint/2010/main" val="3676540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6609-D7AA-B664-E836-D50214237A51}"/>
              </a:ext>
            </a:extLst>
          </p:cNvPr>
          <p:cNvSpPr>
            <a:spLocks noGrp="1"/>
          </p:cNvSpPr>
          <p:nvPr>
            <p:ph type="title"/>
          </p:nvPr>
        </p:nvSpPr>
        <p:spPr/>
        <p:txBody>
          <a:bodyPr/>
          <a:lstStyle/>
          <a:p>
            <a:r>
              <a:rPr lang="en-US" dirty="0"/>
              <a:t>References </a:t>
            </a:r>
            <a:endParaRPr lang="en-NG" dirty="0"/>
          </a:p>
        </p:txBody>
      </p:sp>
      <p:sp>
        <p:nvSpPr>
          <p:cNvPr id="3" name="Content Placeholder 2">
            <a:extLst>
              <a:ext uri="{FF2B5EF4-FFF2-40B4-BE49-F238E27FC236}">
                <a16:creationId xmlns:a16="http://schemas.microsoft.com/office/drawing/2014/main" id="{28999E18-24D4-2AF0-8E3D-C5D99ED7A4A9}"/>
              </a:ext>
            </a:extLst>
          </p:cNvPr>
          <p:cNvSpPr>
            <a:spLocks noGrp="1"/>
          </p:cNvSpPr>
          <p:nvPr>
            <p:ph idx="1"/>
          </p:nvPr>
        </p:nvSpPr>
        <p:spPr/>
        <p:txBody>
          <a:bodyPr>
            <a:normAutofit/>
          </a:bodyPr>
          <a:lstStyle/>
          <a:p>
            <a:pPr marL="457200" indent="-457200">
              <a:buFont typeface="+mj-lt"/>
              <a:buAutoNum type="arabicPeriod"/>
            </a:pPr>
            <a:r>
              <a:rPr lang="en-US" dirty="0"/>
              <a:t> G. </a:t>
            </a:r>
            <a:r>
              <a:rPr lang="en-US" dirty="0" err="1"/>
              <a:t>Münz</a:t>
            </a:r>
            <a:r>
              <a:rPr lang="en-US" dirty="0"/>
              <a:t>, et al, “Traffic Anomaly Detection Using K-Means Clustering”, In Proc. of </a:t>
            </a:r>
            <a:r>
              <a:rPr lang="en-US" dirty="0" err="1"/>
              <a:t>Leistungs</a:t>
            </a:r>
            <a:r>
              <a:rPr lang="en-US" dirty="0"/>
              <a:t>-, </a:t>
            </a:r>
            <a:r>
              <a:rPr lang="en-US" dirty="0" err="1"/>
              <a:t>Zuverlässigkeits</a:t>
            </a:r>
            <a:r>
              <a:rPr lang="en-US" dirty="0"/>
              <a:t>- und </a:t>
            </a:r>
            <a:r>
              <a:rPr lang="en-US" dirty="0" err="1"/>
              <a:t>Verlässlichkeitsbewertung</a:t>
            </a:r>
            <a:r>
              <a:rPr lang="en-US" dirty="0"/>
              <a:t> </a:t>
            </a:r>
          </a:p>
          <a:p>
            <a:pPr marL="457200" indent="-457200">
              <a:buFont typeface="+mj-lt"/>
              <a:buAutoNum type="arabicPeriod"/>
            </a:pPr>
            <a:r>
              <a:rPr lang="en-US" dirty="0"/>
              <a:t>Gu, Y., Wang, Y., Yang, Z., Xiong, F., Gao, Y., 2017. Multiple-features-based </a:t>
            </a:r>
            <a:r>
              <a:rPr lang="en-US" dirty="0" err="1"/>
              <a:t>semisupervised</a:t>
            </a:r>
            <a:r>
              <a:rPr lang="en-US" dirty="0"/>
              <a:t> clustering DDoS detection method. Math. Problems Eng. 2017. </a:t>
            </a:r>
          </a:p>
          <a:p>
            <a:pPr marL="457200" indent="-457200">
              <a:buFont typeface="+mj-lt"/>
              <a:buAutoNum type="arabicPeriod"/>
            </a:pPr>
            <a:r>
              <a:rPr lang="en-US" dirty="0" err="1"/>
              <a:t>Soheily-Khah</a:t>
            </a:r>
            <a:r>
              <a:rPr lang="en-US" dirty="0"/>
              <a:t> S., Marteau P.-F., </a:t>
            </a:r>
            <a:r>
              <a:rPr lang="en-US" dirty="0" err="1"/>
              <a:t>Béchet</a:t>
            </a:r>
            <a:r>
              <a:rPr lang="en-US" dirty="0"/>
              <a:t> N., ‘‘Intrusion Detection in Network Systems Through Hybrid Supervised and Unsupervised Machine Learning Process: A Case Study on the ISCX Dataset”, in Data Intelligence and Security (ICDIS), 2018 1st International Conference on, 2018, 219-226. </a:t>
            </a:r>
            <a:endParaRPr lang="en-NG" dirty="0"/>
          </a:p>
        </p:txBody>
      </p:sp>
    </p:spTree>
    <p:extLst>
      <p:ext uri="{BB962C8B-B14F-4D97-AF65-F5344CB8AC3E}">
        <p14:creationId xmlns:p14="http://schemas.microsoft.com/office/powerpoint/2010/main" val="3664008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2519-E45C-F3A5-3602-F4D20BF71E25}"/>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6BC350B5-6462-F967-072C-F7F14DD8D7B1}"/>
              </a:ext>
            </a:extLst>
          </p:cNvPr>
          <p:cNvSpPr>
            <a:spLocks noGrp="1"/>
          </p:cNvSpPr>
          <p:nvPr>
            <p:ph idx="1"/>
          </p:nvPr>
        </p:nvSpPr>
        <p:spPr/>
        <p:txBody>
          <a:bodyPr>
            <a:normAutofit/>
          </a:bodyPr>
          <a:lstStyle/>
          <a:p>
            <a:pPr marL="0" indent="0" algn="ctr">
              <a:buNone/>
            </a:pPr>
            <a:r>
              <a:rPr lang="en-US" sz="5400" dirty="0"/>
              <a:t>THANK YOU FOR LISTENING!!!</a:t>
            </a:r>
          </a:p>
          <a:p>
            <a:pPr marL="0" indent="0" algn="ctr">
              <a:buNone/>
            </a:pPr>
            <a:endParaRPr lang="en-US" sz="5400" dirty="0"/>
          </a:p>
          <a:p>
            <a:pPr marL="0" indent="0" algn="ctr">
              <a:buNone/>
            </a:pPr>
            <a:endParaRPr lang="en-US" sz="5400" dirty="0"/>
          </a:p>
          <a:p>
            <a:pPr marL="0" indent="0" algn="ctr">
              <a:buNone/>
            </a:pPr>
            <a:r>
              <a:rPr lang="en-US" sz="5400" dirty="0"/>
              <a:t>ANY QUESTIONS?</a:t>
            </a:r>
            <a:endParaRPr lang="en-NG" sz="5400" dirty="0"/>
          </a:p>
        </p:txBody>
      </p:sp>
    </p:spTree>
    <p:extLst>
      <p:ext uri="{BB962C8B-B14F-4D97-AF65-F5344CB8AC3E}">
        <p14:creationId xmlns:p14="http://schemas.microsoft.com/office/powerpoint/2010/main" val="313345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521F-2A7C-C9C6-D46D-ECCDBF633784}"/>
              </a:ext>
            </a:extLst>
          </p:cNvPr>
          <p:cNvSpPr>
            <a:spLocks noGrp="1"/>
          </p:cNvSpPr>
          <p:nvPr>
            <p:ph type="title"/>
          </p:nvPr>
        </p:nvSpPr>
        <p:spPr/>
        <p:txBody>
          <a:bodyPr/>
          <a:lstStyle/>
          <a:p>
            <a:r>
              <a:rPr lang="en-US" dirty="0"/>
              <a:t>Types of DDoS attacks </a:t>
            </a:r>
            <a:endParaRPr lang="en-NG" dirty="0"/>
          </a:p>
        </p:txBody>
      </p:sp>
      <p:sp>
        <p:nvSpPr>
          <p:cNvPr id="3" name="Content Placeholder 2">
            <a:extLst>
              <a:ext uri="{FF2B5EF4-FFF2-40B4-BE49-F238E27FC236}">
                <a16:creationId xmlns:a16="http://schemas.microsoft.com/office/drawing/2014/main" id="{03B8A7E1-C58B-763E-A95A-B9865FBC419A}"/>
              </a:ext>
            </a:extLst>
          </p:cNvPr>
          <p:cNvSpPr>
            <a:spLocks noGrp="1"/>
          </p:cNvSpPr>
          <p:nvPr>
            <p:ph sz="half" idx="1"/>
          </p:nvPr>
        </p:nvSpPr>
        <p:spPr/>
        <p:txBody>
          <a:bodyPr/>
          <a:lstStyle/>
          <a:p>
            <a:r>
              <a:rPr lang="en-US" dirty="0"/>
              <a:t>Volumetric Attacks: UDP Flood, ICMP Flood.</a:t>
            </a:r>
          </a:p>
          <a:p>
            <a:r>
              <a:rPr lang="en-US" dirty="0"/>
              <a:t>Protocol Attacks: SYN Flood, Ping of Death.</a:t>
            </a:r>
          </a:p>
          <a:p>
            <a:r>
              <a:rPr lang="en-US" dirty="0"/>
              <a:t>Application-layer Attacks: HTTP Flood, </a:t>
            </a:r>
            <a:r>
              <a:rPr lang="en-US" dirty="0" err="1"/>
              <a:t>Slowloris</a:t>
            </a:r>
            <a:endParaRPr lang="en-US" dirty="0"/>
          </a:p>
          <a:p>
            <a:r>
              <a:rPr lang="en-US" dirty="0"/>
              <a:t>Transport-Layer Attacks: Port Scanning, ICMP Flood</a:t>
            </a:r>
            <a:endParaRPr lang="en-NG" dirty="0"/>
          </a:p>
        </p:txBody>
      </p:sp>
      <p:pic>
        <p:nvPicPr>
          <p:cNvPr id="6" name="Content Placeholder 5" descr="A computer network diagram with a person using a computer&#10;&#10;Description automatically generated">
            <a:extLst>
              <a:ext uri="{FF2B5EF4-FFF2-40B4-BE49-F238E27FC236}">
                <a16:creationId xmlns:a16="http://schemas.microsoft.com/office/drawing/2014/main" id="{5CF4AD7A-759E-BBEC-FC04-814EAFA14BE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1904241"/>
            <a:ext cx="4937125" cy="3906768"/>
          </a:xfrm>
        </p:spPr>
      </p:pic>
    </p:spTree>
    <p:extLst>
      <p:ext uri="{BB962C8B-B14F-4D97-AF65-F5344CB8AC3E}">
        <p14:creationId xmlns:p14="http://schemas.microsoft.com/office/powerpoint/2010/main" val="316062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E666-BC91-4EFD-7615-09B084A21AE7}"/>
              </a:ext>
            </a:extLst>
          </p:cNvPr>
          <p:cNvSpPr>
            <a:spLocks noGrp="1"/>
          </p:cNvSpPr>
          <p:nvPr>
            <p:ph type="title"/>
          </p:nvPr>
        </p:nvSpPr>
        <p:spPr/>
        <p:txBody>
          <a:bodyPr/>
          <a:lstStyle/>
          <a:p>
            <a:r>
              <a:rPr lang="en-US" dirty="0"/>
              <a:t>SYN Flooding Attack </a:t>
            </a:r>
            <a:endParaRPr lang="en-NG" dirty="0"/>
          </a:p>
        </p:txBody>
      </p:sp>
      <p:sp>
        <p:nvSpPr>
          <p:cNvPr id="3" name="Content Placeholder 2">
            <a:extLst>
              <a:ext uri="{FF2B5EF4-FFF2-40B4-BE49-F238E27FC236}">
                <a16:creationId xmlns:a16="http://schemas.microsoft.com/office/drawing/2014/main" id="{90D778CB-E78A-C5D2-0086-5469F56FC9C5}"/>
              </a:ext>
            </a:extLst>
          </p:cNvPr>
          <p:cNvSpPr>
            <a:spLocks noGrp="1"/>
          </p:cNvSpPr>
          <p:nvPr>
            <p:ph sz="half" idx="1"/>
          </p:nvPr>
        </p:nvSpPr>
        <p:spPr/>
        <p:txBody>
          <a:bodyPr>
            <a:normAutofit fontScale="92500" lnSpcReduction="20000"/>
          </a:bodyPr>
          <a:lstStyle/>
          <a:p>
            <a:r>
              <a:rPr lang="en-US" dirty="0"/>
              <a:t>The SYN Flood is a form of Denial of Service (DoS) attack. To understand it, we first need to have a basic grasp of the TCP (Transmission Control Protocol) three-way handshake that's typically used to establish a connection between a client and a server over the internet. </a:t>
            </a:r>
          </a:p>
          <a:p>
            <a:r>
              <a:rPr lang="en-US" dirty="0"/>
              <a:t>The TCP Three-Way Handshake: </a:t>
            </a:r>
          </a:p>
          <a:p>
            <a:r>
              <a:rPr lang="en-US" dirty="0"/>
              <a:t>SYN: The client requests a connection by sending a SYN (synchronize) message to the server. </a:t>
            </a:r>
          </a:p>
          <a:p>
            <a:r>
              <a:rPr lang="en-US" dirty="0"/>
              <a:t>SYN-ACK: The server acknowledges this request by sending SYN-ACK back to the client. </a:t>
            </a:r>
          </a:p>
          <a:p>
            <a:r>
              <a:rPr lang="en-US" dirty="0"/>
              <a:t>ACK: The client responds with an ACK (acknowledge), and the connection is established. </a:t>
            </a:r>
            <a:endParaRPr lang="en-NG" dirty="0"/>
          </a:p>
        </p:txBody>
      </p:sp>
      <p:pic>
        <p:nvPicPr>
          <p:cNvPr id="6" name="Content Placeholder 5" descr="A diagram of a system that has been flooded&#10;&#10;Description automatically generated with medium confidence">
            <a:extLst>
              <a:ext uri="{FF2B5EF4-FFF2-40B4-BE49-F238E27FC236}">
                <a16:creationId xmlns:a16="http://schemas.microsoft.com/office/drawing/2014/main" id="{546CA6B9-976F-8FA7-874F-B100DC44097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3257" y="1846263"/>
            <a:ext cx="4767087" cy="4022725"/>
          </a:xfrm>
        </p:spPr>
      </p:pic>
    </p:spTree>
    <p:extLst>
      <p:ext uri="{BB962C8B-B14F-4D97-AF65-F5344CB8AC3E}">
        <p14:creationId xmlns:p14="http://schemas.microsoft.com/office/powerpoint/2010/main" val="280011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5B11-A673-E7B5-8409-7447741CC9B9}"/>
              </a:ext>
            </a:extLst>
          </p:cNvPr>
          <p:cNvSpPr>
            <a:spLocks noGrp="1"/>
          </p:cNvSpPr>
          <p:nvPr>
            <p:ph type="title"/>
          </p:nvPr>
        </p:nvSpPr>
        <p:spPr/>
        <p:txBody>
          <a:bodyPr/>
          <a:lstStyle/>
          <a:p>
            <a:r>
              <a:rPr lang="en-US" dirty="0"/>
              <a:t>SYN Flooding Attack :How the Attack Works</a:t>
            </a:r>
            <a:endParaRPr lang="en-NG" dirty="0"/>
          </a:p>
        </p:txBody>
      </p:sp>
      <p:sp>
        <p:nvSpPr>
          <p:cNvPr id="3" name="Content Placeholder 2">
            <a:extLst>
              <a:ext uri="{FF2B5EF4-FFF2-40B4-BE49-F238E27FC236}">
                <a16:creationId xmlns:a16="http://schemas.microsoft.com/office/drawing/2014/main" id="{1B95E3C9-1424-7B20-7C1B-4CBD5F9FB7A1}"/>
              </a:ext>
            </a:extLst>
          </p:cNvPr>
          <p:cNvSpPr>
            <a:spLocks noGrp="1"/>
          </p:cNvSpPr>
          <p:nvPr>
            <p:ph idx="1"/>
          </p:nvPr>
        </p:nvSpPr>
        <p:spPr/>
        <p:txBody>
          <a:bodyPr>
            <a:normAutofit/>
          </a:bodyPr>
          <a:lstStyle/>
          <a:p>
            <a:r>
              <a:rPr lang="en-US" dirty="0"/>
              <a:t>In a SYN flooding attack, the attacker sends a large number of SYN packets (the first step in the handshake) to a target server from spoofed IP addresses. The server, believing these are legitimate attempts to establish a connection, responds to each one with a SYN-ACK (the second step). However, since the IP addresses are spoofed (or fake), the final ACK (the third step) is never received. </a:t>
            </a:r>
          </a:p>
          <a:p>
            <a:endParaRPr lang="en-US" dirty="0"/>
          </a:p>
          <a:p>
            <a:r>
              <a:rPr lang="en-US" dirty="0"/>
              <a:t>This causes the server to wait for responses, effectively filling up its connection table with half-open connections. Once this table is full, the server cannot handle any new incoming connection requests, leading to a denial of service for legitimate users. </a:t>
            </a:r>
            <a:endParaRPr lang="en-NG" dirty="0"/>
          </a:p>
        </p:txBody>
      </p:sp>
    </p:spTree>
    <p:extLst>
      <p:ext uri="{BB962C8B-B14F-4D97-AF65-F5344CB8AC3E}">
        <p14:creationId xmlns:p14="http://schemas.microsoft.com/office/powerpoint/2010/main" val="266235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6559-94C1-8A80-A409-B8D1D03F3EC2}"/>
              </a:ext>
            </a:extLst>
          </p:cNvPr>
          <p:cNvSpPr>
            <a:spLocks noGrp="1"/>
          </p:cNvSpPr>
          <p:nvPr>
            <p:ph type="title"/>
          </p:nvPr>
        </p:nvSpPr>
        <p:spPr/>
        <p:txBody>
          <a:bodyPr/>
          <a:lstStyle/>
          <a:p>
            <a:endParaRPr lang="en-NG"/>
          </a:p>
        </p:txBody>
      </p:sp>
      <p:pic>
        <p:nvPicPr>
          <p:cNvPr id="1026" name="Picture 2" descr="What is SYN Attack and How to Prevent it? | Indusface Blog">
            <a:extLst>
              <a:ext uri="{FF2B5EF4-FFF2-40B4-BE49-F238E27FC236}">
                <a16:creationId xmlns:a16="http://schemas.microsoft.com/office/drawing/2014/main" id="{5644AD9A-D8C1-8AE3-0332-A17DE7FAC3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619" y="1846263"/>
            <a:ext cx="476708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1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A52A-BD00-1940-9090-01EF93704487}"/>
              </a:ext>
            </a:extLst>
          </p:cNvPr>
          <p:cNvSpPr>
            <a:spLocks noGrp="1"/>
          </p:cNvSpPr>
          <p:nvPr>
            <p:ph type="title"/>
          </p:nvPr>
        </p:nvSpPr>
        <p:spPr/>
        <p:txBody>
          <a:bodyPr/>
          <a:lstStyle/>
          <a:p>
            <a:r>
              <a:rPr lang="en-US" dirty="0"/>
              <a:t>Importance of detecting DDoS attacks</a:t>
            </a:r>
            <a:endParaRPr lang="en-NG" dirty="0"/>
          </a:p>
        </p:txBody>
      </p:sp>
      <p:sp>
        <p:nvSpPr>
          <p:cNvPr id="3" name="Content Placeholder 2">
            <a:extLst>
              <a:ext uri="{FF2B5EF4-FFF2-40B4-BE49-F238E27FC236}">
                <a16:creationId xmlns:a16="http://schemas.microsoft.com/office/drawing/2014/main" id="{3E6C9B58-8B34-8442-72B6-23F9D5B5FF62}"/>
              </a:ext>
            </a:extLst>
          </p:cNvPr>
          <p:cNvSpPr>
            <a:spLocks noGrp="1"/>
          </p:cNvSpPr>
          <p:nvPr>
            <p:ph idx="1"/>
          </p:nvPr>
        </p:nvSpPr>
        <p:spPr/>
        <p:txBody>
          <a:bodyPr/>
          <a:lstStyle/>
          <a:p>
            <a:r>
              <a:rPr lang="en-US" dirty="0"/>
              <a:t>Maintaining Service Availability, Improving Security Posture, Economic Impact, Reputation Damage, Infrastructure Reliability.</a:t>
            </a:r>
          </a:p>
          <a:p>
            <a:endParaRPr lang="en-NG" dirty="0"/>
          </a:p>
        </p:txBody>
      </p:sp>
      <p:pic>
        <p:nvPicPr>
          <p:cNvPr id="7" name="Picture 6" descr="A diagram of a computer network&#10;&#10;Description automatically generated">
            <a:extLst>
              <a:ext uri="{FF2B5EF4-FFF2-40B4-BE49-F238E27FC236}">
                <a16:creationId xmlns:a16="http://schemas.microsoft.com/office/drawing/2014/main" id="{75C1974D-F2A8-256F-282A-9C6E773C7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159" y="2376191"/>
            <a:ext cx="6789576" cy="3492903"/>
          </a:xfrm>
          <a:prstGeom prst="rect">
            <a:avLst/>
          </a:prstGeom>
        </p:spPr>
      </p:pic>
    </p:spTree>
    <p:extLst>
      <p:ext uri="{BB962C8B-B14F-4D97-AF65-F5344CB8AC3E}">
        <p14:creationId xmlns:p14="http://schemas.microsoft.com/office/powerpoint/2010/main" val="173624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39D9-F1EC-CC9F-0743-DB2736D14338}"/>
              </a:ext>
            </a:extLst>
          </p:cNvPr>
          <p:cNvSpPr>
            <a:spLocks noGrp="1"/>
          </p:cNvSpPr>
          <p:nvPr>
            <p:ph type="title"/>
          </p:nvPr>
        </p:nvSpPr>
        <p:spPr/>
        <p:txBody>
          <a:bodyPr/>
          <a:lstStyle/>
          <a:p>
            <a:r>
              <a:rPr lang="en-US" dirty="0"/>
              <a:t>Project Overview: Objectives </a:t>
            </a:r>
            <a:endParaRPr lang="en-NG" dirty="0"/>
          </a:p>
        </p:txBody>
      </p:sp>
      <p:sp>
        <p:nvSpPr>
          <p:cNvPr id="3" name="Content Placeholder 2">
            <a:extLst>
              <a:ext uri="{FF2B5EF4-FFF2-40B4-BE49-F238E27FC236}">
                <a16:creationId xmlns:a16="http://schemas.microsoft.com/office/drawing/2014/main" id="{AA961320-054E-785D-B580-99E9FBC9AF54}"/>
              </a:ext>
            </a:extLst>
          </p:cNvPr>
          <p:cNvSpPr>
            <a:spLocks noGrp="1"/>
          </p:cNvSpPr>
          <p:nvPr>
            <p:ph sz="half" idx="1"/>
          </p:nvPr>
        </p:nvSpPr>
        <p:spPr/>
        <p:txBody>
          <a:bodyPr/>
          <a:lstStyle/>
          <a:p>
            <a:r>
              <a:rPr lang="en-US" dirty="0"/>
              <a:t>The primary objective of this project is to develop an innovative approach to detect SYN flooding attacks using the sliding window technique combined with the isolation forest algorithm. </a:t>
            </a:r>
            <a:endParaRPr lang="en-NG" dirty="0"/>
          </a:p>
        </p:txBody>
      </p:sp>
      <p:pic>
        <p:nvPicPr>
          <p:cNvPr id="6" name="Content Placeholder 5" descr="A red and blue target with a arrow in the center&#10;&#10;Description automatically generated">
            <a:extLst>
              <a:ext uri="{FF2B5EF4-FFF2-40B4-BE49-F238E27FC236}">
                <a16:creationId xmlns:a16="http://schemas.microsoft.com/office/drawing/2014/main" id="{E3A02908-85CC-A787-57C6-BCB54F08F29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18118" y="1846263"/>
            <a:ext cx="3537365" cy="4022725"/>
          </a:xfrm>
        </p:spPr>
      </p:pic>
    </p:spTree>
    <p:extLst>
      <p:ext uri="{BB962C8B-B14F-4D97-AF65-F5344CB8AC3E}">
        <p14:creationId xmlns:p14="http://schemas.microsoft.com/office/powerpoint/2010/main" val="32571091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1435</Words>
  <Application>Microsoft Office PowerPoint</Application>
  <PresentationFormat>Widescreen</PresentationFormat>
  <Paragraphs>134</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Söhne</vt:lpstr>
      <vt:lpstr>Wingdings</vt:lpstr>
      <vt:lpstr>Retrospect</vt:lpstr>
      <vt:lpstr>DDOS Detection using K-MEANS and Sliding Window</vt:lpstr>
      <vt:lpstr>Content</vt:lpstr>
      <vt:lpstr>Project Overview: Introduction </vt:lpstr>
      <vt:lpstr>Types of DDoS attacks </vt:lpstr>
      <vt:lpstr>SYN Flooding Attack </vt:lpstr>
      <vt:lpstr>SYN Flooding Attack :How the Attack Works</vt:lpstr>
      <vt:lpstr>PowerPoint Presentation</vt:lpstr>
      <vt:lpstr>Importance of detecting DDoS attacks</vt:lpstr>
      <vt:lpstr>Project Overview: Objectives </vt:lpstr>
      <vt:lpstr>Role of AI/ML in detecting DDoS attacks </vt:lpstr>
      <vt:lpstr>Literature Review</vt:lpstr>
      <vt:lpstr>KMeans Algorithm</vt:lpstr>
      <vt:lpstr>Methodology</vt:lpstr>
      <vt:lpstr>Implementation</vt:lpstr>
      <vt:lpstr>Implementation</vt:lpstr>
      <vt:lpstr>Implementation</vt:lpstr>
      <vt:lpstr>Implementation</vt:lpstr>
      <vt:lpstr>Implementation</vt:lpstr>
      <vt:lpstr>Implementation</vt:lpstr>
      <vt:lpstr>Implementation</vt:lpstr>
      <vt:lpstr>Results and Analysis</vt:lpstr>
      <vt:lpstr>Results and Analysis</vt:lpstr>
      <vt:lpstr>Results and Analysis</vt:lpstr>
      <vt:lpstr>Results and Analysis</vt:lpstr>
      <vt:lpstr>Results and Analysis</vt:lpstr>
      <vt:lpstr>Results and Analysis</vt:lpstr>
      <vt:lpstr>Results and Analysis</vt:lpstr>
      <vt:lpstr>Results and Analysis</vt:lpstr>
      <vt:lpstr>Model Evaluation</vt:lpstr>
      <vt:lpstr>Model Evaluation: Cluster Analysis</vt:lpstr>
      <vt:lpstr>Silhouette Score</vt:lpstr>
      <vt:lpstr>Silhouette Score</vt:lpstr>
      <vt:lpstr>Challenges</vt:lpstr>
      <vt:lpstr>Future Work</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Buhari Aliyu</dc:creator>
  <cp:lastModifiedBy>Buhari Aliyu</cp:lastModifiedBy>
  <cp:revision>34</cp:revision>
  <dcterms:created xsi:type="dcterms:W3CDTF">2024-01-11T06:11:22Z</dcterms:created>
  <dcterms:modified xsi:type="dcterms:W3CDTF">2024-01-29T20:20:08Z</dcterms:modified>
</cp:coreProperties>
</file>