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6" r:id="rId6"/>
    <p:sldId id="260" r:id="rId7"/>
    <p:sldId id="259" r:id="rId8"/>
    <p:sldId id="263" r:id="rId9"/>
    <p:sldId id="264" r:id="rId10"/>
    <p:sldId id="265" r:id="rId11"/>
    <p:sldId id="258" r:id="rId12"/>
    <p:sldId id="268"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61" d="100"/>
          <a:sy n="61" d="100"/>
        </p:scale>
        <p:origin x="54" y="4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1609A-955B-4409-85DA-166A506C12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2171BD-3B47-4BF7-AC6F-5202A0CDF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F4EE1E-7719-4C24-9CB6-169C8FCF9906}"/>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5" name="页脚占位符 4">
            <a:extLst>
              <a:ext uri="{FF2B5EF4-FFF2-40B4-BE49-F238E27FC236}">
                <a16:creationId xmlns:a16="http://schemas.microsoft.com/office/drawing/2014/main" id="{F1E34C7E-3E6B-4E6C-8CB9-0F2323621D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E243AB-2B73-483B-B64B-0BEFBEFE4DBC}"/>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82921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40EB5-EA16-4727-B2C7-FD71C3233D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24A94A3-533F-4663-B629-1FFBE67CE64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3BD95D-1EA0-4DE4-B48D-0C9DE3DC4C97}"/>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5" name="页脚占位符 4">
            <a:extLst>
              <a:ext uri="{FF2B5EF4-FFF2-40B4-BE49-F238E27FC236}">
                <a16:creationId xmlns:a16="http://schemas.microsoft.com/office/drawing/2014/main" id="{6F5513A3-297A-4117-9A5D-18B5AF9D6E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0B1079-BEC4-461B-B1BB-A09ED5EF247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75447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D32430-5CAE-487E-807A-6D4165B01D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FD17AA-386C-4753-AF9B-5A0BBDBE244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1FDE71-422A-474B-97AD-999CBE3CE633}"/>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5" name="页脚占位符 4">
            <a:extLst>
              <a:ext uri="{FF2B5EF4-FFF2-40B4-BE49-F238E27FC236}">
                <a16:creationId xmlns:a16="http://schemas.microsoft.com/office/drawing/2014/main" id="{7F966E12-E225-4E14-8E7A-81BA1E7423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0363B3-0DEB-4EAE-9B10-7A83B3F2246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20381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782E7-16CA-4605-8634-BC09747943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975EA6-0F73-4323-9FC0-A1BDEE1ECB1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C9500D-B56B-4719-8DC9-912D1E0D05F6}"/>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5" name="页脚占位符 4">
            <a:extLst>
              <a:ext uri="{FF2B5EF4-FFF2-40B4-BE49-F238E27FC236}">
                <a16:creationId xmlns:a16="http://schemas.microsoft.com/office/drawing/2014/main" id="{945948EA-A331-4912-9541-CC7AEB657D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6C339B-6C2E-4E46-A370-70B1092B1337}"/>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49656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9BF84-0156-4337-B092-E4631FDEDEA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C4E626C-8269-452F-880D-182699DAD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480118B-2B02-4414-A064-19A378E0C306}"/>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5" name="页脚占位符 4">
            <a:extLst>
              <a:ext uri="{FF2B5EF4-FFF2-40B4-BE49-F238E27FC236}">
                <a16:creationId xmlns:a16="http://schemas.microsoft.com/office/drawing/2014/main" id="{BF3746C8-D31A-4F26-A31E-216C5532B2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96E7F8-E747-4197-B6CD-2A4E5E3FBF59}"/>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7510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4F9C6-609B-40AA-9DD4-DEC4AFBF75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3564B5-FEBA-4B2C-BB37-8CC2C38A2AF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9CC8581-955C-40C4-B29A-D28683D21F3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A6CE2EB-D443-4F37-8AE1-4E52A79B8575}"/>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6" name="页脚占位符 5">
            <a:extLst>
              <a:ext uri="{FF2B5EF4-FFF2-40B4-BE49-F238E27FC236}">
                <a16:creationId xmlns:a16="http://schemas.microsoft.com/office/drawing/2014/main" id="{BD7F1322-1743-4D04-A1E6-C725247467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9927C4-04B1-4565-8FA2-7029F1984DBD}"/>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192884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3F586-AA0A-42CC-B541-3CB8B7C722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9C062B-2F88-4977-B0B6-A7B225ED1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EEDFC45-898B-4D07-9523-F167486FA38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E8A847-65CB-45BE-AA3D-16F0AB5C4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3A842F2-B88F-4E32-9B7A-D5AF6A0761B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544626F-3B8C-4589-9F08-1AE50C239684}"/>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8" name="页脚占位符 7">
            <a:extLst>
              <a:ext uri="{FF2B5EF4-FFF2-40B4-BE49-F238E27FC236}">
                <a16:creationId xmlns:a16="http://schemas.microsoft.com/office/drawing/2014/main" id="{E0D743D9-CFE3-45AA-9575-2F598443DAE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311095-5420-4EE6-98E6-F3F17869147C}"/>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14303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43BDA-BBB2-4780-A5FA-BA2B5F180B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D6912F-0F54-4333-BAE9-7B40C08354C6}"/>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4" name="页脚占位符 3">
            <a:extLst>
              <a:ext uri="{FF2B5EF4-FFF2-40B4-BE49-F238E27FC236}">
                <a16:creationId xmlns:a16="http://schemas.microsoft.com/office/drawing/2014/main" id="{741E7F2C-8A87-4E66-9ACB-390DD64113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EC4EFDB-C4B1-44FA-B82E-6E8C413AE6E0}"/>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51755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3CD5EE-284B-4E48-BCC4-D28828AB5A95}"/>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3" name="页脚占位符 2">
            <a:extLst>
              <a:ext uri="{FF2B5EF4-FFF2-40B4-BE49-F238E27FC236}">
                <a16:creationId xmlns:a16="http://schemas.microsoft.com/office/drawing/2014/main" id="{6BF17252-AD95-4754-BCD5-D55F2268EB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213185-3CE4-4F2A-833B-9088C86C4E10}"/>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12905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1EF06-38C7-467A-A7F5-F23B2EC073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B38159B-88B8-45B1-A5F9-6F68C8AD4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0F437EC-97A0-40C3-860E-D29BDEC85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EEAB0CD-1837-49C9-8AFD-1B2126042240}"/>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6" name="页脚占位符 5">
            <a:extLst>
              <a:ext uri="{FF2B5EF4-FFF2-40B4-BE49-F238E27FC236}">
                <a16:creationId xmlns:a16="http://schemas.microsoft.com/office/drawing/2014/main" id="{75180702-F91B-4FE8-A448-98F24F1EE6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CC5EFF-94B5-4F2F-BD00-88D0AF6F2E28}"/>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5904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832FA-A408-4E8F-A341-85EF2B57A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16E239-3415-4463-BFFA-E1022271E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F43B73-6E37-4B17-8363-BD16D0736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99B96E-637A-4904-A1D6-DD05A5AA6493}"/>
              </a:ext>
            </a:extLst>
          </p:cNvPr>
          <p:cNvSpPr>
            <a:spLocks noGrp="1"/>
          </p:cNvSpPr>
          <p:nvPr>
            <p:ph type="dt" sz="half" idx="10"/>
          </p:nvPr>
        </p:nvSpPr>
        <p:spPr/>
        <p:txBody>
          <a:bodyPr/>
          <a:lstStyle/>
          <a:p>
            <a:fld id="{67B054C5-EFE8-44EB-9535-D1CAA7E3994B}" type="datetimeFigureOut">
              <a:rPr lang="zh-CN" altLang="en-US" smtClean="0"/>
              <a:t>2022/11/24</a:t>
            </a:fld>
            <a:endParaRPr lang="zh-CN" altLang="en-US"/>
          </a:p>
        </p:txBody>
      </p:sp>
      <p:sp>
        <p:nvSpPr>
          <p:cNvPr id="6" name="页脚占位符 5">
            <a:extLst>
              <a:ext uri="{FF2B5EF4-FFF2-40B4-BE49-F238E27FC236}">
                <a16:creationId xmlns:a16="http://schemas.microsoft.com/office/drawing/2014/main" id="{D505AC44-CCB9-4B09-95A5-66011F3250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C5E163-684E-44A5-BAB1-089D7633B327}"/>
              </a:ext>
            </a:extLst>
          </p:cNvPr>
          <p:cNvSpPr>
            <a:spLocks noGrp="1"/>
          </p:cNvSpPr>
          <p:nvPr>
            <p:ph type="sldNum" sz="quarter" idx="12"/>
          </p:nvPr>
        </p:nvSpPr>
        <p:spPr/>
        <p:txBody>
          <a:body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424970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1038E9-9C2D-4A90-9BD3-C07E99730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F8D5A-E501-46E3-B2F3-857290D98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88A997-32DD-4F30-A1C4-10D1277337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054C5-EFE8-44EB-9535-D1CAA7E3994B}" type="datetimeFigureOut">
              <a:rPr lang="zh-CN" altLang="en-US" smtClean="0"/>
              <a:t>2022/11/24</a:t>
            </a:fld>
            <a:endParaRPr lang="zh-CN" altLang="en-US"/>
          </a:p>
        </p:txBody>
      </p:sp>
      <p:sp>
        <p:nvSpPr>
          <p:cNvPr id="5" name="页脚占位符 4">
            <a:extLst>
              <a:ext uri="{FF2B5EF4-FFF2-40B4-BE49-F238E27FC236}">
                <a16:creationId xmlns:a16="http://schemas.microsoft.com/office/drawing/2014/main" id="{88495011-9270-4556-A6E4-B57E357C9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DE19FC-1BAE-4D92-9495-B5872F224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D841E-72B6-48A9-AD5B-43BEC38A4503}" type="slidenum">
              <a:rPr lang="zh-CN" altLang="en-US" smtClean="0"/>
              <a:t>‹#›</a:t>
            </a:fld>
            <a:endParaRPr lang="zh-CN" altLang="en-US"/>
          </a:p>
        </p:txBody>
      </p:sp>
    </p:spTree>
    <p:extLst>
      <p:ext uri="{BB962C8B-B14F-4D97-AF65-F5344CB8AC3E}">
        <p14:creationId xmlns:p14="http://schemas.microsoft.com/office/powerpoint/2010/main" val="2479137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vlproject.org/overview/" TargetMode="External"/><Relationship Id="rId2" Type="http://schemas.openxmlformats.org/officeDocument/2006/relationships/hyperlink" Target="https://web.archive.org/web/20170628114547/http:/www.advogato.org/article/803.html" TargetMode="External"/><Relationship Id="rId1" Type="http://schemas.openxmlformats.org/officeDocument/2006/relationships/slideLayout" Target="../slideLayouts/slideLayout2.xml"/><Relationship Id="rId4" Type="http://schemas.openxmlformats.org/officeDocument/2006/relationships/hyperlink" Target="https://source.denx.de/Xenomai/xenomai/-/wikis/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2A667-7F83-4CCC-ACF9-7540B7219652}"/>
              </a:ext>
            </a:extLst>
          </p:cNvPr>
          <p:cNvSpPr>
            <a:spLocks noGrp="1"/>
          </p:cNvSpPr>
          <p:nvPr>
            <p:ph type="ctrTitle"/>
          </p:nvPr>
        </p:nvSpPr>
        <p:spPr>
          <a:xfrm>
            <a:off x="0" y="1122363"/>
            <a:ext cx="12192000" cy="2387600"/>
          </a:xfrm>
        </p:spPr>
        <p:txBody>
          <a:bodyPr>
            <a:normAutofit/>
          </a:bodyPr>
          <a:lstStyle/>
          <a:p>
            <a:r>
              <a:rPr lang="zh-CN" altLang="en-US" sz="4800" dirty="0"/>
              <a:t>基于</a:t>
            </a:r>
            <a:r>
              <a:rPr lang="en-US" altLang="zh-CN" sz="4800" dirty="0"/>
              <a:t>Rust</a:t>
            </a:r>
            <a:r>
              <a:rPr lang="zh-CN" altLang="en-US" sz="4800" dirty="0"/>
              <a:t>的模块化示例操作系统</a:t>
            </a:r>
            <a:r>
              <a:rPr lang="en-US" altLang="zh-CN" sz="4800" dirty="0"/>
              <a:t>Maturin</a:t>
            </a:r>
            <a:br>
              <a:rPr lang="en-US" altLang="zh-CN" sz="4800" dirty="0"/>
            </a:br>
            <a:r>
              <a:rPr lang="zh-CN" altLang="en-US" sz="4800" dirty="0"/>
              <a:t>的设计与改进</a:t>
            </a:r>
          </a:p>
        </p:txBody>
      </p:sp>
      <p:sp>
        <p:nvSpPr>
          <p:cNvPr id="3" name="副标题 2">
            <a:extLst>
              <a:ext uri="{FF2B5EF4-FFF2-40B4-BE49-F238E27FC236}">
                <a16:creationId xmlns:a16="http://schemas.microsoft.com/office/drawing/2014/main" id="{2B5AC20F-B8AE-49D7-928A-1783D7ECD4CE}"/>
              </a:ext>
            </a:extLst>
          </p:cNvPr>
          <p:cNvSpPr>
            <a:spLocks noGrp="1"/>
          </p:cNvSpPr>
          <p:nvPr>
            <p:ph type="subTitle" idx="1"/>
          </p:nvPr>
        </p:nvSpPr>
        <p:spPr>
          <a:xfrm>
            <a:off x="1524000" y="4555514"/>
            <a:ext cx="9144000" cy="1892177"/>
          </a:xfrm>
        </p:spPr>
        <p:txBody>
          <a:bodyPr>
            <a:normAutofit/>
          </a:bodyPr>
          <a:lstStyle/>
          <a:p>
            <a:pPr algn="l"/>
            <a:r>
              <a:rPr lang="zh-CN" altLang="en-US" dirty="0"/>
              <a:t>清华大学计算机科学与技术系 计</a:t>
            </a:r>
            <a:r>
              <a:rPr lang="en-US" altLang="zh-CN" dirty="0"/>
              <a:t>96</a:t>
            </a:r>
            <a:r>
              <a:rPr lang="zh-CN" altLang="en-US" dirty="0"/>
              <a:t>班</a:t>
            </a:r>
            <a:r>
              <a:rPr lang="en-US" altLang="zh-CN" dirty="0"/>
              <a:t> </a:t>
            </a:r>
            <a:r>
              <a:rPr lang="zh-CN" altLang="en-US" dirty="0"/>
              <a:t>闭浩扬</a:t>
            </a:r>
            <a:endParaRPr lang="en-US" altLang="zh-CN" dirty="0"/>
          </a:p>
          <a:p>
            <a:pPr algn="l"/>
            <a:r>
              <a:rPr lang="zh-CN" altLang="en-US" dirty="0"/>
              <a:t>指导老师：陈渝 副教授</a:t>
            </a:r>
            <a:endParaRPr lang="en-US" altLang="zh-CN" dirty="0"/>
          </a:p>
          <a:p>
            <a:pPr algn="l"/>
            <a:endParaRPr lang="en-US" altLang="zh-CN" dirty="0"/>
          </a:p>
          <a:p>
            <a:r>
              <a:rPr lang="en-US" altLang="zh-CN" dirty="0"/>
              <a:t>2022</a:t>
            </a:r>
            <a:r>
              <a:rPr lang="zh-CN" altLang="en-US" dirty="0"/>
              <a:t>年</a:t>
            </a:r>
            <a:r>
              <a:rPr lang="en-US" altLang="zh-CN" dirty="0"/>
              <a:t>11</a:t>
            </a:r>
            <a:r>
              <a:rPr lang="zh-CN" altLang="en-US" dirty="0"/>
              <a:t>月</a:t>
            </a:r>
            <a:r>
              <a:rPr lang="en-US" altLang="zh-CN" dirty="0"/>
              <a:t>24</a:t>
            </a:r>
            <a:r>
              <a:rPr lang="zh-CN" altLang="en-US" dirty="0"/>
              <a:t>日</a:t>
            </a:r>
          </a:p>
        </p:txBody>
      </p:sp>
    </p:spTree>
    <p:extLst>
      <p:ext uri="{BB962C8B-B14F-4D97-AF65-F5344CB8AC3E}">
        <p14:creationId xmlns:p14="http://schemas.microsoft.com/office/powerpoint/2010/main" val="240865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7BC6A-11AC-434A-9A55-E9ECF28D0014}"/>
              </a:ext>
            </a:extLst>
          </p:cNvPr>
          <p:cNvSpPr>
            <a:spLocks noGrp="1"/>
          </p:cNvSpPr>
          <p:nvPr>
            <p:ph type="title"/>
          </p:nvPr>
        </p:nvSpPr>
        <p:spPr/>
        <p:txBody>
          <a:bodyPr/>
          <a:lstStyle/>
          <a:p>
            <a:r>
              <a:rPr lang="zh-CN" altLang="en-US" dirty="0"/>
              <a:t>实现计划</a:t>
            </a:r>
          </a:p>
        </p:txBody>
      </p:sp>
      <p:sp>
        <p:nvSpPr>
          <p:cNvPr id="3" name="内容占位符 2">
            <a:extLst>
              <a:ext uri="{FF2B5EF4-FFF2-40B4-BE49-F238E27FC236}">
                <a16:creationId xmlns:a16="http://schemas.microsoft.com/office/drawing/2014/main" id="{03FFF38C-EBC2-4B7A-816C-09F57754AC06}"/>
              </a:ext>
            </a:extLst>
          </p:cNvPr>
          <p:cNvSpPr>
            <a:spLocks noGrp="1"/>
          </p:cNvSpPr>
          <p:nvPr>
            <p:ph idx="1"/>
          </p:nvPr>
        </p:nvSpPr>
        <p:spPr>
          <a:xfrm>
            <a:off x="838200" y="1825624"/>
            <a:ext cx="10515600" cy="5372345"/>
          </a:xfrm>
        </p:spPr>
        <p:txBody>
          <a:bodyPr>
            <a:normAutofit/>
          </a:bodyPr>
          <a:lstStyle/>
          <a:p>
            <a:r>
              <a:rPr lang="zh-CN" altLang="en-US" dirty="0"/>
              <a:t>开题 </a:t>
            </a:r>
            <a:r>
              <a:rPr lang="en-US" altLang="zh-CN" dirty="0"/>
              <a:t>– </a:t>
            </a:r>
            <a:r>
              <a:rPr lang="zh-CN" altLang="en-US" dirty="0"/>
              <a:t>第二周</a:t>
            </a:r>
            <a:endParaRPr lang="en-US" altLang="zh-CN" dirty="0"/>
          </a:p>
          <a:p>
            <a:pPr lvl="1"/>
            <a:r>
              <a:rPr lang="zh-CN" altLang="en-US" dirty="0"/>
              <a:t>为目前所有子模块添加文档，为需要的模块添加测试</a:t>
            </a:r>
            <a:endParaRPr lang="en-US" altLang="zh-CN" dirty="0"/>
          </a:p>
          <a:p>
            <a:r>
              <a:rPr lang="zh-CN" altLang="en-US" dirty="0"/>
              <a:t>第二周</a:t>
            </a:r>
            <a:r>
              <a:rPr lang="en-US" altLang="zh-CN" dirty="0"/>
              <a:t>-</a:t>
            </a:r>
            <a:r>
              <a:rPr lang="zh-CN" altLang="en-US" dirty="0"/>
              <a:t>中期</a:t>
            </a:r>
            <a:endParaRPr lang="en-US" altLang="zh-CN" dirty="0"/>
          </a:p>
          <a:p>
            <a:pPr lvl="1"/>
            <a:r>
              <a:rPr lang="zh-CN" altLang="en-US" dirty="0"/>
              <a:t>完成内存管理、页表、调度器、文件系统模块的模块化，即抽离为 </a:t>
            </a:r>
            <a:r>
              <a:rPr lang="en-US" altLang="zh-CN" dirty="0"/>
              <a:t>rust crate</a:t>
            </a:r>
            <a:r>
              <a:rPr lang="zh-CN" altLang="en-US" dirty="0"/>
              <a:t>，附加文档、测试并发布</a:t>
            </a:r>
            <a:endParaRPr lang="en-US" altLang="zh-CN" dirty="0"/>
          </a:p>
          <a:p>
            <a:r>
              <a:rPr lang="zh-CN" altLang="en-US" dirty="0"/>
              <a:t>中期</a:t>
            </a:r>
            <a:r>
              <a:rPr lang="en-US" altLang="zh-CN" dirty="0"/>
              <a:t>-</a:t>
            </a:r>
            <a:r>
              <a:rPr lang="zh-CN" altLang="en-US" dirty="0"/>
              <a:t>第</a:t>
            </a:r>
            <a:r>
              <a:rPr lang="en-US" altLang="zh-CN" dirty="0"/>
              <a:t>10</a:t>
            </a:r>
            <a:r>
              <a:rPr lang="zh-CN" altLang="en-US" dirty="0"/>
              <a:t>周</a:t>
            </a:r>
            <a:endParaRPr lang="en-US" altLang="zh-CN" dirty="0"/>
          </a:p>
          <a:p>
            <a:pPr lvl="1"/>
            <a:r>
              <a:rPr lang="zh-CN" altLang="en-US" dirty="0"/>
              <a:t>完成 </a:t>
            </a:r>
            <a:r>
              <a:rPr lang="en-US" altLang="zh-CN" dirty="0"/>
              <a:t>Linux </a:t>
            </a:r>
            <a:r>
              <a:rPr lang="en-US" altLang="zh-CN" dirty="0" err="1"/>
              <a:t>syscall</a:t>
            </a:r>
            <a:r>
              <a:rPr lang="en-US" altLang="zh-CN" dirty="0"/>
              <a:t> schema for </a:t>
            </a:r>
            <a:r>
              <a:rPr lang="en-US" altLang="zh-CN" dirty="0" err="1"/>
              <a:t>oscomp</a:t>
            </a:r>
            <a:r>
              <a:rPr lang="en-US" altLang="zh-CN" dirty="0"/>
              <a:t> </a:t>
            </a:r>
            <a:r>
              <a:rPr lang="zh-CN" altLang="en-US" dirty="0"/>
              <a:t>模块</a:t>
            </a:r>
            <a:endParaRPr lang="en-US" altLang="zh-CN" dirty="0"/>
          </a:p>
          <a:p>
            <a:r>
              <a:rPr lang="zh-CN" altLang="en-US" dirty="0"/>
              <a:t>第</a:t>
            </a:r>
            <a:r>
              <a:rPr lang="en-US" altLang="zh-CN" dirty="0"/>
              <a:t>10</a:t>
            </a:r>
            <a:r>
              <a:rPr lang="zh-CN" altLang="en-US" dirty="0"/>
              <a:t>周</a:t>
            </a:r>
            <a:r>
              <a:rPr lang="en-US" altLang="zh-CN" dirty="0"/>
              <a:t>-</a:t>
            </a:r>
            <a:r>
              <a:rPr lang="zh-CN" altLang="en-US" dirty="0"/>
              <a:t>结题</a:t>
            </a:r>
            <a:endParaRPr lang="en-US" altLang="zh-CN" dirty="0"/>
          </a:p>
          <a:p>
            <a:pPr lvl="1"/>
            <a:r>
              <a:rPr lang="zh-CN" altLang="en-US" dirty="0"/>
              <a:t>抽象出内核框架</a:t>
            </a:r>
            <a:endParaRPr lang="en-US" altLang="zh-CN" dirty="0"/>
          </a:p>
          <a:p>
            <a:r>
              <a:rPr lang="zh-CN" altLang="en-US" dirty="0"/>
              <a:t>全程：持续维护项目代码及文档</a:t>
            </a:r>
          </a:p>
        </p:txBody>
      </p:sp>
    </p:spTree>
    <p:extLst>
      <p:ext uri="{BB962C8B-B14F-4D97-AF65-F5344CB8AC3E}">
        <p14:creationId xmlns:p14="http://schemas.microsoft.com/office/powerpoint/2010/main" val="145537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71D0E-CAFC-4454-8547-733EE20B7242}"/>
              </a:ext>
            </a:extLst>
          </p:cNvPr>
          <p:cNvSpPr>
            <a:spLocks noGrp="1"/>
          </p:cNvSpPr>
          <p:nvPr>
            <p:ph type="title"/>
          </p:nvPr>
        </p:nvSpPr>
        <p:spPr/>
        <p:txBody>
          <a:bodyPr/>
          <a:lstStyle/>
          <a:p>
            <a:r>
              <a:rPr lang="zh-CN" altLang="en-US" dirty="0"/>
              <a:t>其他，选题无关</a:t>
            </a:r>
          </a:p>
        </p:txBody>
      </p:sp>
      <p:sp>
        <p:nvSpPr>
          <p:cNvPr id="3" name="内容占位符 2">
            <a:extLst>
              <a:ext uri="{FF2B5EF4-FFF2-40B4-BE49-F238E27FC236}">
                <a16:creationId xmlns:a16="http://schemas.microsoft.com/office/drawing/2014/main" id="{9C58805C-A457-4E8D-901B-AAFDE506309B}"/>
              </a:ext>
            </a:extLst>
          </p:cNvPr>
          <p:cNvSpPr>
            <a:spLocks noGrp="1"/>
          </p:cNvSpPr>
          <p:nvPr>
            <p:ph idx="1"/>
          </p:nvPr>
        </p:nvSpPr>
        <p:spPr/>
        <p:txBody>
          <a:bodyPr/>
          <a:lstStyle/>
          <a:p>
            <a:r>
              <a:rPr lang="zh-CN" altLang="en-US" dirty="0"/>
              <a:t>利用 </a:t>
            </a:r>
            <a:r>
              <a:rPr lang="en-US" altLang="zh-CN" dirty="0" err="1"/>
              <a:t>xenomai</a:t>
            </a:r>
            <a:r>
              <a:rPr lang="en-US" altLang="zh-CN" dirty="0"/>
              <a:t> </a:t>
            </a:r>
            <a:r>
              <a:rPr lang="zh-CN" altLang="en-US" dirty="0"/>
              <a:t>把 </a:t>
            </a:r>
            <a:r>
              <a:rPr lang="en-US" altLang="zh-CN" dirty="0"/>
              <a:t>Maturin </a:t>
            </a:r>
            <a:r>
              <a:rPr lang="zh-CN" altLang="en-US" dirty="0"/>
              <a:t>和 </a:t>
            </a:r>
            <a:r>
              <a:rPr lang="en-US" altLang="zh-CN" dirty="0" err="1"/>
              <a:t>linux</a:t>
            </a:r>
            <a:r>
              <a:rPr lang="en-US" altLang="zh-CN" dirty="0"/>
              <a:t> </a:t>
            </a:r>
            <a:r>
              <a:rPr lang="zh-CN" altLang="en-US" dirty="0"/>
              <a:t>做成双系统，以便接管部分接口？</a:t>
            </a:r>
            <a:endParaRPr lang="en-US" altLang="zh-CN" dirty="0"/>
          </a:p>
          <a:p>
            <a:r>
              <a:rPr lang="zh-CN" altLang="en-US" dirty="0"/>
              <a:t>目前来看不现实。</a:t>
            </a:r>
            <a:endParaRPr lang="en-US" altLang="zh-CN" dirty="0"/>
          </a:p>
          <a:p>
            <a:pPr lvl="1"/>
            <a:r>
              <a:rPr lang="zh-CN" altLang="en-US" dirty="0"/>
              <a:t>最早的 </a:t>
            </a:r>
            <a:r>
              <a:rPr lang="en-US" altLang="zh-CN" dirty="0"/>
              <a:t>ADEOS </a:t>
            </a:r>
            <a:r>
              <a:rPr lang="zh-CN" altLang="en-US" dirty="0"/>
              <a:t>提供了灵活的共享</a:t>
            </a:r>
            <a:r>
              <a:rPr lang="en-US" altLang="zh-CN" dirty="0"/>
              <a:t>/</a:t>
            </a:r>
            <a:r>
              <a:rPr lang="zh-CN" altLang="en-US" dirty="0"/>
              <a:t>接管硬件资源的环境，但已经找不到最近十年的维护了。</a:t>
            </a:r>
            <a:r>
              <a:rPr lang="en-US" altLang="zh-CN" dirty="0"/>
              <a:t>ADEOS </a:t>
            </a:r>
            <a:r>
              <a:rPr lang="zh-CN" altLang="en-US" dirty="0"/>
              <a:t>最后成为了 </a:t>
            </a:r>
            <a:r>
              <a:rPr lang="en-US" altLang="zh-CN" dirty="0"/>
              <a:t>I-pipe</a:t>
            </a:r>
            <a:r>
              <a:rPr lang="zh-CN" altLang="en-US" dirty="0"/>
              <a:t>，</a:t>
            </a:r>
            <a:r>
              <a:rPr lang="en-US" altLang="zh-CN" dirty="0"/>
              <a:t>”</a:t>
            </a:r>
            <a:r>
              <a:rPr lang="zh-CN" altLang="en-US" dirty="0"/>
              <a:t>中断流水线</a:t>
            </a:r>
            <a:r>
              <a:rPr lang="en-US" altLang="zh-CN" dirty="0"/>
              <a:t>”</a:t>
            </a:r>
          </a:p>
          <a:p>
            <a:pPr lvl="1"/>
            <a:r>
              <a:rPr lang="en-US" altLang="zh-CN" dirty="0"/>
              <a:t>ADEOS </a:t>
            </a:r>
            <a:r>
              <a:rPr lang="zh-CN" altLang="en-US" dirty="0"/>
              <a:t>的“应用</a:t>
            </a:r>
            <a:r>
              <a:rPr lang="en-US" altLang="zh-CN" dirty="0"/>
              <a:t>” </a:t>
            </a:r>
            <a:r>
              <a:rPr lang="en-US" altLang="zh-CN" dirty="0" err="1"/>
              <a:t>xenomai</a:t>
            </a:r>
            <a:r>
              <a:rPr lang="en-US" altLang="zh-CN" dirty="0"/>
              <a:t> </a:t>
            </a:r>
            <a:r>
              <a:rPr lang="zh-CN" altLang="en-US" dirty="0"/>
              <a:t>和 </a:t>
            </a:r>
            <a:r>
              <a:rPr lang="en-US" altLang="zh-CN" dirty="0"/>
              <a:t>RTAI </a:t>
            </a:r>
            <a:r>
              <a:rPr lang="zh-CN" altLang="en-US" dirty="0"/>
              <a:t>主要用于实现 </a:t>
            </a:r>
            <a:r>
              <a:rPr lang="en-US" altLang="zh-CN" dirty="0"/>
              <a:t>RTOS</a:t>
            </a:r>
            <a:r>
              <a:rPr lang="zh-CN" altLang="en-US" dirty="0"/>
              <a:t>，它们事实上接管了原本 </a:t>
            </a:r>
            <a:r>
              <a:rPr lang="en-US" altLang="zh-CN" dirty="0"/>
              <a:t>ADEOS </a:t>
            </a:r>
            <a:r>
              <a:rPr lang="zh-CN" altLang="en-US" dirty="0"/>
              <a:t>的开发</a:t>
            </a:r>
            <a:endParaRPr lang="en-US" altLang="zh-CN" dirty="0"/>
          </a:p>
          <a:p>
            <a:pPr lvl="1"/>
            <a:r>
              <a:rPr lang="en-US" altLang="zh-CN" dirty="0" err="1"/>
              <a:t>Xenomai</a:t>
            </a:r>
            <a:r>
              <a:rPr lang="en-US" altLang="zh-CN" dirty="0"/>
              <a:t> </a:t>
            </a:r>
            <a:r>
              <a:rPr lang="zh-CN" altLang="en-US" dirty="0"/>
              <a:t>在</a:t>
            </a:r>
            <a:r>
              <a:rPr lang="en-US" altLang="zh-CN" dirty="0"/>
              <a:t>2.0</a:t>
            </a:r>
            <a:r>
              <a:rPr lang="zh-CN" altLang="en-US" dirty="0"/>
              <a:t>的时候已经是专门针对</a:t>
            </a:r>
            <a:r>
              <a:rPr lang="en-US" altLang="zh-CN" dirty="0"/>
              <a:t>”</a:t>
            </a:r>
            <a:r>
              <a:rPr lang="zh-CN" altLang="en-US" dirty="0"/>
              <a:t>硬实时</a:t>
            </a:r>
            <a:r>
              <a:rPr lang="en-US" altLang="zh-CN" dirty="0"/>
              <a:t>”</a:t>
            </a:r>
            <a:r>
              <a:rPr lang="zh-CN" altLang="en-US" dirty="0"/>
              <a:t>实现是</a:t>
            </a:r>
            <a:r>
              <a:rPr lang="en-US" altLang="zh-CN" dirty="0"/>
              <a:t>OS</a:t>
            </a:r>
            <a:r>
              <a:rPr lang="zh-CN" altLang="en-US" dirty="0"/>
              <a:t>了，到目前</a:t>
            </a:r>
            <a:r>
              <a:rPr lang="en-US" altLang="zh-CN" dirty="0"/>
              <a:t>4.0(</a:t>
            </a:r>
            <a:r>
              <a:rPr lang="zh-CN" altLang="en-US" dirty="0"/>
              <a:t>稳定的在</a:t>
            </a:r>
            <a:r>
              <a:rPr lang="en-US" altLang="zh-CN" dirty="0"/>
              <a:t>3.2)</a:t>
            </a:r>
            <a:r>
              <a:rPr lang="zh-CN" altLang="en-US" dirty="0"/>
              <a:t>，虽然保留了原本 </a:t>
            </a:r>
            <a:r>
              <a:rPr lang="en-US" altLang="zh-CN" dirty="0"/>
              <a:t>ADEOS </a:t>
            </a:r>
            <a:r>
              <a:rPr lang="zh-CN" altLang="en-US" dirty="0"/>
              <a:t>的</a:t>
            </a:r>
            <a:r>
              <a:rPr lang="en-US" altLang="zh-CN" dirty="0"/>
              <a:t>dual-kernel</a:t>
            </a:r>
            <a:r>
              <a:rPr lang="zh-CN" altLang="en-US" dirty="0"/>
              <a:t>想法，但仅保留</a:t>
            </a:r>
            <a:r>
              <a:rPr lang="en-US" altLang="zh-CN" dirty="0"/>
              <a:t>RT</a:t>
            </a:r>
            <a:r>
              <a:rPr lang="zh-CN" altLang="en-US" dirty="0"/>
              <a:t>的部分。它提供</a:t>
            </a:r>
            <a:r>
              <a:rPr lang="en-US" altLang="zh-CN" dirty="0"/>
              <a:t>”</a:t>
            </a:r>
            <a:r>
              <a:rPr lang="zh-CN" altLang="en-US" dirty="0"/>
              <a:t>参考实现</a:t>
            </a:r>
            <a:r>
              <a:rPr lang="en-US" altLang="zh-CN" dirty="0"/>
              <a:t>”</a:t>
            </a:r>
            <a:r>
              <a:rPr lang="zh-CN" altLang="en-US" dirty="0"/>
              <a:t>，也即</a:t>
            </a:r>
            <a:r>
              <a:rPr lang="en-US" altLang="zh-CN" dirty="0"/>
              <a:t>RT</a:t>
            </a:r>
            <a:r>
              <a:rPr lang="zh-CN" altLang="en-US" dirty="0"/>
              <a:t>的实现可替换</a:t>
            </a:r>
            <a:r>
              <a:rPr lang="en-US" altLang="zh-CN" dirty="0"/>
              <a:t>(</a:t>
            </a:r>
            <a:r>
              <a:rPr lang="zh-CN" altLang="en-US" dirty="0"/>
              <a:t>主要是针对不同硬件</a:t>
            </a:r>
            <a:r>
              <a:rPr lang="en-US" altLang="zh-CN" dirty="0"/>
              <a:t>)</a:t>
            </a:r>
            <a:r>
              <a:rPr lang="zh-CN" altLang="en-US" dirty="0"/>
              <a:t>，但不再有其他实现</a:t>
            </a:r>
            <a:endParaRPr lang="en-US" altLang="zh-CN" dirty="0"/>
          </a:p>
          <a:p>
            <a:endParaRPr lang="zh-CN" altLang="en-US" dirty="0"/>
          </a:p>
        </p:txBody>
      </p:sp>
    </p:spTree>
    <p:extLst>
      <p:ext uri="{BB962C8B-B14F-4D97-AF65-F5344CB8AC3E}">
        <p14:creationId xmlns:p14="http://schemas.microsoft.com/office/powerpoint/2010/main" val="13304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72DB8-DA19-4F2E-93CF-6AB18FBD4679}"/>
              </a:ext>
            </a:extLst>
          </p:cNvPr>
          <p:cNvSpPr>
            <a:spLocks noGrp="1"/>
          </p:cNvSpPr>
          <p:nvPr>
            <p:ph type="title"/>
          </p:nvPr>
        </p:nvSpPr>
        <p:spPr/>
        <p:txBody>
          <a:bodyPr/>
          <a:lstStyle/>
          <a:p>
            <a:r>
              <a:rPr lang="zh-CN" altLang="en-US" dirty="0"/>
              <a:t>其他，选题无关</a:t>
            </a:r>
          </a:p>
        </p:txBody>
      </p:sp>
      <p:sp>
        <p:nvSpPr>
          <p:cNvPr id="3" name="内容占位符 2">
            <a:extLst>
              <a:ext uri="{FF2B5EF4-FFF2-40B4-BE49-F238E27FC236}">
                <a16:creationId xmlns:a16="http://schemas.microsoft.com/office/drawing/2014/main" id="{ACF3048F-3B6B-4371-BE63-32A67517565A}"/>
              </a:ext>
            </a:extLst>
          </p:cNvPr>
          <p:cNvSpPr>
            <a:spLocks noGrp="1"/>
          </p:cNvSpPr>
          <p:nvPr>
            <p:ph idx="1"/>
          </p:nvPr>
        </p:nvSpPr>
        <p:spPr/>
        <p:txBody>
          <a:bodyPr/>
          <a:lstStyle/>
          <a:p>
            <a:r>
              <a:rPr lang="zh-CN" altLang="en-US" dirty="0"/>
              <a:t>这个东西跟 </a:t>
            </a:r>
            <a:r>
              <a:rPr lang="en-US" altLang="zh-CN" dirty="0"/>
              <a:t>Linux </a:t>
            </a:r>
            <a:r>
              <a:rPr lang="zh-CN" altLang="en-US" dirty="0"/>
              <a:t>内核强相关，需要跟着更新。</a:t>
            </a:r>
            <a:r>
              <a:rPr lang="en-US" altLang="zh-CN" dirty="0"/>
              <a:t>Philippe </a:t>
            </a:r>
            <a:r>
              <a:rPr lang="en-US" altLang="zh-CN" dirty="0" err="1"/>
              <a:t>Gerum</a:t>
            </a:r>
            <a:r>
              <a:rPr lang="en-US" altLang="zh-CN" dirty="0"/>
              <a:t> </a:t>
            </a:r>
            <a:r>
              <a:rPr lang="zh-CN" altLang="en-US" dirty="0"/>
              <a:t>从</a:t>
            </a:r>
            <a:r>
              <a:rPr lang="en-US" altLang="zh-CN" dirty="0"/>
              <a:t>2000</a:t>
            </a:r>
            <a:r>
              <a:rPr lang="zh-CN" altLang="en-US" dirty="0"/>
              <a:t>年左右干这个干到现在，想要现在从头开始分析拆分</a:t>
            </a:r>
            <a:r>
              <a:rPr lang="en-US" altLang="zh-CN" dirty="0" err="1"/>
              <a:t>linux</a:t>
            </a:r>
            <a:r>
              <a:rPr lang="zh-CN" altLang="en-US" dirty="0"/>
              <a:t>的其他接口的难度不小</a:t>
            </a:r>
            <a:endParaRPr lang="en-US" altLang="zh-CN" dirty="0"/>
          </a:p>
          <a:p>
            <a:r>
              <a:rPr lang="zh-CN" altLang="en-US" dirty="0"/>
              <a:t>另一个核心</a:t>
            </a:r>
            <a:r>
              <a:rPr lang="en-US" altLang="zh-CN" dirty="0"/>
              <a:t>idea</a:t>
            </a:r>
            <a:r>
              <a:rPr lang="zh-CN" altLang="en-US" dirty="0"/>
              <a:t>：</a:t>
            </a:r>
            <a:r>
              <a:rPr lang="en-US" altLang="zh-CN" dirty="0"/>
              <a:t>xenomai3.0 </a:t>
            </a:r>
            <a:r>
              <a:rPr lang="zh-CN" altLang="en-US" dirty="0"/>
              <a:t>的内核实例</a:t>
            </a:r>
            <a:r>
              <a:rPr lang="en-US" altLang="zh-CN" dirty="0"/>
              <a:t>Cobalt</a:t>
            </a:r>
            <a:r>
              <a:rPr lang="zh-CN" altLang="en-US" dirty="0"/>
              <a:t>，它的线程可以和 </a:t>
            </a:r>
            <a:r>
              <a:rPr lang="en-US" altLang="zh-CN" dirty="0"/>
              <a:t>Linux </a:t>
            </a:r>
            <a:r>
              <a:rPr lang="zh-CN" altLang="en-US" dirty="0"/>
              <a:t>线程相互转换</a:t>
            </a:r>
            <a:endParaRPr lang="en-US" altLang="zh-CN" dirty="0"/>
          </a:p>
          <a:p>
            <a:pPr lvl="1"/>
            <a:r>
              <a:rPr lang="zh-CN" altLang="en-US" dirty="0"/>
              <a:t>共享状态，但每次只有其中一个可以在运行</a:t>
            </a:r>
            <a:endParaRPr lang="en-US" altLang="zh-CN" dirty="0"/>
          </a:p>
          <a:p>
            <a:r>
              <a:rPr lang="en-US" altLang="zh-CN" dirty="0" err="1"/>
              <a:t>Xenomai</a:t>
            </a:r>
            <a:r>
              <a:rPr lang="en-US" altLang="zh-CN" dirty="0"/>
              <a:t> </a:t>
            </a:r>
            <a:r>
              <a:rPr lang="zh-CN" altLang="en-US" dirty="0"/>
              <a:t>和其他</a:t>
            </a:r>
            <a:r>
              <a:rPr lang="en-US" altLang="zh-CN" dirty="0"/>
              <a:t>RTOS</a:t>
            </a:r>
            <a:r>
              <a:rPr lang="zh-CN" altLang="en-US" dirty="0"/>
              <a:t>相比的</a:t>
            </a:r>
            <a:r>
              <a:rPr lang="en-US" altLang="zh-CN" dirty="0"/>
              <a:t>diversity</a:t>
            </a:r>
            <a:r>
              <a:rPr lang="zh-CN" altLang="en-US" dirty="0"/>
              <a:t>是面向用户，即不用改用户程序，只改内核就可以用到它的</a:t>
            </a:r>
            <a:r>
              <a:rPr lang="en-US" altLang="zh-CN" dirty="0"/>
              <a:t>RTOS</a:t>
            </a:r>
            <a:r>
              <a:rPr lang="zh-CN" altLang="en-US" dirty="0"/>
              <a:t>服务</a:t>
            </a:r>
          </a:p>
        </p:txBody>
      </p:sp>
    </p:spTree>
    <p:extLst>
      <p:ext uri="{BB962C8B-B14F-4D97-AF65-F5344CB8AC3E}">
        <p14:creationId xmlns:p14="http://schemas.microsoft.com/office/powerpoint/2010/main" val="244174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E2D7A-4073-4E36-8A42-51CBF695F25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F0AEC07-1D2F-4B6B-9F57-9EF84D4A9166}"/>
              </a:ext>
            </a:extLst>
          </p:cNvPr>
          <p:cNvSpPr>
            <a:spLocks noGrp="1"/>
          </p:cNvSpPr>
          <p:nvPr>
            <p:ph idx="1"/>
          </p:nvPr>
        </p:nvSpPr>
        <p:spPr/>
        <p:txBody>
          <a:bodyPr/>
          <a:lstStyle/>
          <a:p>
            <a:r>
              <a:rPr lang="en-US" altLang="zh-CN" dirty="0">
                <a:hlinkClick r:id="rId2"/>
              </a:rPr>
              <a:t>https://web.archive.org/web/20170628114547/http://www.advogato.org/article/803.html</a:t>
            </a:r>
            <a:endParaRPr lang="en-US" altLang="zh-CN" dirty="0"/>
          </a:p>
          <a:p>
            <a:r>
              <a:rPr lang="en-US" altLang="zh-CN" dirty="0">
                <a:hlinkClick r:id="rId3"/>
              </a:rPr>
              <a:t>https://evlproject.org/overview/</a:t>
            </a:r>
            <a:endParaRPr lang="en-US" altLang="zh-CN" dirty="0"/>
          </a:p>
          <a:p>
            <a:r>
              <a:rPr lang="en-US" altLang="zh-CN" dirty="0">
                <a:hlinkClick r:id="rId4"/>
              </a:rPr>
              <a:t>https://source.denx.de/Xenomai/xenomai/-/wikis/home</a:t>
            </a:r>
            <a:endParaRPr lang="en-US" altLang="zh-CN" dirty="0"/>
          </a:p>
          <a:p>
            <a:r>
              <a:rPr lang="en-US" altLang="zh-CN" dirty="0"/>
              <a:t>https://elinux.org/images/7/76/Kiszka.pdf</a:t>
            </a:r>
            <a:endParaRPr lang="zh-CN" altLang="en-US" dirty="0"/>
          </a:p>
        </p:txBody>
      </p:sp>
    </p:spTree>
    <p:extLst>
      <p:ext uri="{BB962C8B-B14F-4D97-AF65-F5344CB8AC3E}">
        <p14:creationId xmlns:p14="http://schemas.microsoft.com/office/powerpoint/2010/main" val="4079996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p:txBody>
          <a:bodyPr/>
          <a:lstStyle/>
          <a:p>
            <a:r>
              <a:rPr lang="zh-CN" altLang="en-US" dirty="0"/>
              <a:t>在</a:t>
            </a:r>
            <a:r>
              <a:rPr lang="en-US" altLang="zh-CN" dirty="0"/>
              <a:t>2022</a:t>
            </a:r>
            <a:r>
              <a:rPr lang="zh-CN" altLang="en-US" dirty="0"/>
              <a:t>年</a:t>
            </a:r>
            <a:r>
              <a:rPr lang="en-US" altLang="zh-CN" dirty="0"/>
              <a:t>3</a:t>
            </a:r>
            <a:r>
              <a:rPr lang="zh-CN" altLang="en-US" dirty="0"/>
              <a:t>月至</a:t>
            </a:r>
            <a:r>
              <a:rPr lang="en-US" altLang="zh-CN" dirty="0"/>
              <a:t>8</a:t>
            </a:r>
            <a:r>
              <a:rPr lang="zh-CN" altLang="en-US" dirty="0"/>
              <a:t>月，我与尤予阳同学参加全过操作系统设计赛，设计并实现了</a:t>
            </a:r>
            <a:r>
              <a:rPr lang="en-US" altLang="zh-CN" dirty="0"/>
              <a:t>Maturin</a:t>
            </a:r>
            <a:r>
              <a:rPr lang="zh-CN" altLang="en-US" dirty="0"/>
              <a:t>系统</a:t>
            </a:r>
            <a:endParaRPr lang="en-US" altLang="zh-CN" dirty="0"/>
          </a:p>
          <a:p>
            <a:r>
              <a:rPr lang="zh-CN" altLang="en-US" dirty="0"/>
              <a:t>截至比赛结束时，内核支持：</a:t>
            </a:r>
            <a:endParaRPr lang="en-US" altLang="zh-CN" dirty="0"/>
          </a:p>
          <a:p>
            <a:pPr lvl="1"/>
            <a:r>
              <a:rPr lang="en-US" altLang="zh-CN" dirty="0"/>
              <a:t>82</a:t>
            </a:r>
            <a:r>
              <a:rPr lang="zh-CN" altLang="en-US" dirty="0"/>
              <a:t>个 </a:t>
            </a:r>
            <a:r>
              <a:rPr lang="en-US" altLang="zh-CN" dirty="0"/>
              <a:t>Linux </a:t>
            </a:r>
            <a:r>
              <a:rPr lang="en-US" altLang="zh-CN" dirty="0" err="1"/>
              <a:t>syscall</a:t>
            </a:r>
            <a:endParaRPr lang="en-US" altLang="zh-CN" dirty="0"/>
          </a:p>
          <a:p>
            <a:pPr lvl="1"/>
            <a:r>
              <a:rPr lang="zh-CN" altLang="en-US" dirty="0"/>
              <a:t>测例库 </a:t>
            </a:r>
            <a:r>
              <a:rPr lang="en-US" altLang="zh-CN" dirty="0" err="1"/>
              <a:t>libc</a:t>
            </a:r>
            <a:r>
              <a:rPr lang="en-US" altLang="zh-CN" dirty="0"/>
              <a:t>-test / </a:t>
            </a:r>
            <a:r>
              <a:rPr lang="en-US" altLang="zh-CN" dirty="0" err="1"/>
              <a:t>lmbench</a:t>
            </a:r>
            <a:endParaRPr lang="en-US" altLang="zh-CN" dirty="0"/>
          </a:p>
          <a:p>
            <a:pPr lvl="1"/>
            <a:r>
              <a:rPr lang="zh-CN" altLang="en-US" dirty="0"/>
              <a:t>应用 </a:t>
            </a:r>
            <a:r>
              <a:rPr lang="en-US" altLang="zh-CN" dirty="0" err="1"/>
              <a:t>busybox</a:t>
            </a:r>
            <a:r>
              <a:rPr lang="en-US" altLang="zh-CN" dirty="0"/>
              <a:t> / </a:t>
            </a:r>
            <a:r>
              <a:rPr lang="en-US" altLang="zh-CN" dirty="0" err="1"/>
              <a:t>lua</a:t>
            </a:r>
            <a:r>
              <a:rPr lang="en-US" altLang="zh-CN" dirty="0"/>
              <a:t> / </a:t>
            </a:r>
            <a:r>
              <a:rPr lang="en-US" altLang="zh-CN" dirty="0" err="1"/>
              <a:t>gcc</a:t>
            </a:r>
            <a:r>
              <a:rPr lang="en-US" altLang="zh-CN" dirty="0"/>
              <a:t> / </a:t>
            </a:r>
            <a:r>
              <a:rPr lang="en-US" altLang="zh-CN" dirty="0" err="1"/>
              <a:t>redis</a:t>
            </a:r>
            <a:endParaRPr lang="en-US" altLang="zh-CN" dirty="0"/>
          </a:p>
          <a:p>
            <a:pPr lvl="1"/>
            <a:r>
              <a:rPr lang="zh-CN" altLang="en-US" dirty="0"/>
              <a:t>支持</a:t>
            </a:r>
            <a:r>
              <a:rPr lang="en-US" altLang="zh-CN" dirty="0"/>
              <a:t>4</a:t>
            </a:r>
            <a:r>
              <a:rPr lang="zh-CN" altLang="en-US" dirty="0"/>
              <a:t>核</a:t>
            </a:r>
            <a:r>
              <a:rPr lang="en-US" altLang="zh-CN" dirty="0"/>
              <a:t>SMP</a:t>
            </a:r>
          </a:p>
          <a:p>
            <a:pPr lvl="1"/>
            <a:r>
              <a:rPr lang="zh-CN" altLang="en-US" dirty="0"/>
              <a:t>支持在 </a:t>
            </a:r>
            <a:r>
              <a:rPr lang="en-US" altLang="zh-CN" dirty="0"/>
              <a:t>fu740</a:t>
            </a:r>
            <a:r>
              <a:rPr lang="zh-CN" altLang="en-US" dirty="0"/>
              <a:t> 硬件平台及 </a:t>
            </a:r>
            <a:r>
              <a:rPr lang="en-US" altLang="zh-CN" dirty="0" err="1"/>
              <a:t>qemu</a:t>
            </a:r>
            <a:r>
              <a:rPr lang="en-US" altLang="zh-CN" dirty="0"/>
              <a:t> </a:t>
            </a:r>
            <a:r>
              <a:rPr lang="zh-CN" altLang="en-US" dirty="0"/>
              <a:t>运行</a:t>
            </a:r>
            <a:endParaRPr lang="en-US" altLang="zh-CN" dirty="0"/>
          </a:p>
        </p:txBody>
      </p:sp>
    </p:spTree>
    <p:extLst>
      <p:ext uri="{BB962C8B-B14F-4D97-AF65-F5344CB8AC3E}">
        <p14:creationId xmlns:p14="http://schemas.microsoft.com/office/powerpoint/2010/main" val="388009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选题出发点</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p:txBody>
          <a:bodyPr/>
          <a:lstStyle/>
          <a:p>
            <a:r>
              <a:rPr lang="en-US" altLang="zh-CN" dirty="0"/>
              <a:t>《</a:t>
            </a:r>
            <a:r>
              <a:rPr lang="zh-CN" altLang="en-US" dirty="0"/>
              <a:t>操作系统</a:t>
            </a:r>
            <a:r>
              <a:rPr lang="en-US" altLang="zh-CN" dirty="0"/>
              <a:t>》</a:t>
            </a:r>
            <a:r>
              <a:rPr lang="zh-CN" altLang="en-US" dirty="0"/>
              <a:t>课程实验所用的 </a:t>
            </a:r>
            <a:r>
              <a:rPr lang="en-US" altLang="zh-CN" dirty="0" err="1"/>
              <a:t>rCore</a:t>
            </a:r>
            <a:r>
              <a:rPr lang="en-US" altLang="zh-CN" dirty="0"/>
              <a:t>-Tutorial </a:t>
            </a:r>
            <a:r>
              <a:rPr lang="zh-CN" altLang="en-US" dirty="0"/>
              <a:t>较为基础，且 </a:t>
            </a:r>
            <a:r>
              <a:rPr lang="en-US" altLang="zh-CN" dirty="0" err="1"/>
              <a:t>syscall</a:t>
            </a:r>
            <a:r>
              <a:rPr lang="en-US" altLang="zh-CN" dirty="0"/>
              <a:t> </a:t>
            </a:r>
            <a:r>
              <a:rPr lang="zh-CN" altLang="en-US" dirty="0"/>
              <a:t>接口和 </a:t>
            </a:r>
            <a:r>
              <a:rPr lang="en-US" altLang="zh-CN" dirty="0"/>
              <a:t>Linux </a:t>
            </a:r>
            <a:r>
              <a:rPr lang="zh-CN" altLang="en-US" dirty="0"/>
              <a:t>不同。缺少后续的“进阶教程”</a:t>
            </a:r>
            <a:endParaRPr lang="en-US" altLang="zh-CN" dirty="0"/>
          </a:p>
          <a:p>
            <a:r>
              <a:rPr lang="zh-CN" altLang="en-US" dirty="0"/>
              <a:t>操作系统设计赛要求的代码量大、难度高，但除了初赛前期有 </a:t>
            </a:r>
            <a:r>
              <a:rPr lang="en-US" altLang="zh-CN" dirty="0" err="1"/>
              <a:t>rCore</a:t>
            </a:r>
            <a:r>
              <a:rPr lang="en-US" altLang="zh-CN" dirty="0"/>
              <a:t>-Tutorial </a:t>
            </a:r>
            <a:r>
              <a:rPr lang="zh-CN" altLang="en-US" dirty="0"/>
              <a:t>作为参考之外，其他部分需要自己摸索</a:t>
            </a:r>
            <a:endParaRPr lang="en-US" altLang="zh-CN" dirty="0"/>
          </a:p>
          <a:p>
            <a:r>
              <a:rPr lang="zh-CN" altLang="en-US" dirty="0"/>
              <a:t>每年比赛的队伍的内核实现都比上一年进步许多，这要求参赛同学事先了解之前的实现，再做自己的突破</a:t>
            </a:r>
            <a:endParaRPr lang="en-US" altLang="zh-CN" dirty="0"/>
          </a:p>
          <a:p>
            <a:r>
              <a:rPr lang="zh-CN" altLang="en-US" dirty="0"/>
              <a:t>每一队的实现思路各异，又为最终阶段的性能测试做了各种激进的优化，所以代码阅读难度大</a:t>
            </a:r>
            <a:endParaRPr lang="en-US" altLang="zh-CN" dirty="0"/>
          </a:p>
        </p:txBody>
      </p:sp>
    </p:spTree>
    <p:extLst>
      <p:ext uri="{BB962C8B-B14F-4D97-AF65-F5344CB8AC3E}">
        <p14:creationId xmlns:p14="http://schemas.microsoft.com/office/powerpoint/2010/main" val="394167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D5E2A20-A79C-4587-BCE7-14FC6E498CA0}"/>
              </a:ext>
            </a:extLst>
          </p:cNvPr>
          <p:cNvPicPr>
            <a:picLocks noChangeAspect="1"/>
          </p:cNvPicPr>
          <p:nvPr/>
        </p:nvPicPr>
        <p:blipFill>
          <a:blip r:embed="rId2"/>
          <a:stretch>
            <a:fillRect/>
          </a:stretch>
        </p:blipFill>
        <p:spPr>
          <a:xfrm>
            <a:off x="7189106" y="82503"/>
            <a:ext cx="4636960" cy="5164429"/>
          </a:xfrm>
          <a:prstGeom prst="rect">
            <a:avLst/>
          </a:prstGeom>
        </p:spPr>
      </p:pic>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选题出发点</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a:xfrm>
            <a:off x="838200" y="1825625"/>
            <a:ext cx="6062785" cy="4351338"/>
          </a:xfrm>
        </p:spPr>
        <p:txBody>
          <a:bodyPr/>
          <a:lstStyle/>
          <a:p>
            <a:r>
              <a:rPr lang="en-US" altLang="zh-CN" dirty="0"/>
              <a:t>Rust </a:t>
            </a:r>
            <a:r>
              <a:rPr lang="zh-CN" altLang="en-US" dirty="0"/>
              <a:t>提供了方便的文档接口：</a:t>
            </a:r>
            <a:endParaRPr lang="en-US" altLang="zh-CN" dirty="0"/>
          </a:p>
          <a:p>
            <a:pPr lvl="1"/>
            <a:r>
              <a:rPr lang="zh-CN" altLang="en-US" dirty="0"/>
              <a:t>可以从注释快速生成并部署带 </a:t>
            </a:r>
            <a:r>
              <a:rPr lang="en-US" altLang="zh-CN" dirty="0"/>
              <a:t>markdown </a:t>
            </a:r>
            <a:r>
              <a:rPr lang="zh-CN" altLang="en-US" dirty="0"/>
              <a:t>格式的可查代码文档，并内嵌测试</a:t>
            </a:r>
            <a:endParaRPr lang="en-US" altLang="zh-CN" dirty="0"/>
          </a:p>
          <a:p>
            <a:pPr lvl="1"/>
            <a:endParaRPr lang="en-US" altLang="zh-CN" dirty="0"/>
          </a:p>
          <a:p>
            <a:r>
              <a:rPr lang="en-US" altLang="zh-CN" dirty="0"/>
              <a:t>Rust </a:t>
            </a:r>
            <a:r>
              <a:rPr lang="zh-CN" altLang="en-US" dirty="0"/>
              <a:t>有完善且易用的模块发布机制：</a:t>
            </a:r>
            <a:endParaRPr lang="en-US" altLang="zh-CN" dirty="0"/>
          </a:p>
          <a:p>
            <a:pPr lvl="1"/>
            <a:r>
              <a:rPr lang="zh-CN" altLang="en-US" dirty="0"/>
              <a:t>可以快速发布、获取自定义的模块</a:t>
            </a:r>
            <a:endParaRPr lang="en-US" altLang="zh-CN" dirty="0"/>
          </a:p>
          <a:p>
            <a:pPr lvl="1"/>
            <a:r>
              <a:rPr lang="zh-CN" altLang="en-US" dirty="0"/>
              <a:t>通过 </a:t>
            </a:r>
            <a:r>
              <a:rPr lang="en-US" altLang="zh-CN" dirty="0" err="1"/>
              <a:t>Cargo.toml</a:t>
            </a:r>
            <a:r>
              <a:rPr lang="en-US" altLang="zh-CN" dirty="0"/>
              <a:t> </a:t>
            </a:r>
            <a:r>
              <a:rPr lang="zh-CN" altLang="en-US" dirty="0"/>
              <a:t>可以方便地处理依赖关系、版本控制和 </a:t>
            </a:r>
            <a:r>
              <a:rPr lang="en-US" altLang="zh-CN" dirty="0"/>
              <a:t>configuring</a:t>
            </a:r>
          </a:p>
        </p:txBody>
      </p:sp>
    </p:spTree>
    <p:extLst>
      <p:ext uri="{BB962C8B-B14F-4D97-AF65-F5344CB8AC3E}">
        <p14:creationId xmlns:p14="http://schemas.microsoft.com/office/powerpoint/2010/main" val="9025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51BE4-413F-429C-A997-B2A4611BC67B}"/>
              </a:ext>
            </a:extLst>
          </p:cNvPr>
          <p:cNvSpPr>
            <a:spLocks noGrp="1"/>
          </p:cNvSpPr>
          <p:nvPr>
            <p:ph type="title"/>
          </p:nvPr>
        </p:nvSpPr>
        <p:spPr/>
        <p:txBody>
          <a:bodyPr/>
          <a:lstStyle/>
          <a:p>
            <a:r>
              <a:rPr lang="zh-CN" altLang="en-US" dirty="0"/>
              <a:t>选题出发点</a:t>
            </a:r>
          </a:p>
        </p:txBody>
      </p:sp>
      <p:sp>
        <p:nvSpPr>
          <p:cNvPr id="3" name="内容占位符 2">
            <a:extLst>
              <a:ext uri="{FF2B5EF4-FFF2-40B4-BE49-F238E27FC236}">
                <a16:creationId xmlns:a16="http://schemas.microsoft.com/office/drawing/2014/main" id="{04614F36-8108-45E7-B1AA-7DA14C0B3229}"/>
              </a:ext>
            </a:extLst>
          </p:cNvPr>
          <p:cNvSpPr>
            <a:spLocks noGrp="1"/>
          </p:cNvSpPr>
          <p:nvPr>
            <p:ph idx="1"/>
          </p:nvPr>
        </p:nvSpPr>
        <p:spPr>
          <a:xfrm>
            <a:off x="330199" y="1690688"/>
            <a:ext cx="11697678" cy="4991466"/>
          </a:xfrm>
        </p:spPr>
        <p:txBody>
          <a:bodyPr>
            <a:normAutofit/>
          </a:bodyPr>
          <a:lstStyle/>
          <a:p>
            <a:r>
              <a:rPr lang="zh-CN" altLang="en-US" dirty="0"/>
              <a:t>文档、合作、通用是我设计</a:t>
            </a:r>
            <a:r>
              <a:rPr lang="en-US" altLang="zh-CN" dirty="0"/>
              <a:t>Maturin</a:t>
            </a:r>
            <a:r>
              <a:rPr lang="zh-CN" altLang="en-US" dirty="0"/>
              <a:t>的初衷，也是特性之一</a:t>
            </a:r>
            <a:endParaRPr lang="en-US" altLang="zh-CN" dirty="0"/>
          </a:p>
          <a:p>
            <a:endParaRPr lang="en-US" altLang="zh-CN" dirty="0"/>
          </a:p>
          <a:p>
            <a:r>
              <a:rPr lang="zh-CN" altLang="en-US" dirty="0"/>
              <a:t>项目的 </a:t>
            </a:r>
            <a:r>
              <a:rPr lang="en-US" altLang="zh-CN" dirty="0"/>
              <a:t>cargo doc </a:t>
            </a:r>
            <a:r>
              <a:rPr lang="zh-CN" altLang="en-US" dirty="0"/>
              <a:t>文档已部署在网页</a:t>
            </a:r>
            <a:endParaRPr lang="en-US" altLang="zh-CN" dirty="0"/>
          </a:p>
          <a:p>
            <a:r>
              <a:rPr lang="en-US" altLang="zh-CN" dirty="0"/>
              <a:t>Maturin</a:t>
            </a:r>
            <a:r>
              <a:rPr lang="zh-CN" altLang="en-US" dirty="0"/>
              <a:t>的信号模块已应用在另外两个</a:t>
            </a:r>
            <a:r>
              <a:rPr lang="en-US" altLang="zh-CN" dirty="0"/>
              <a:t>OS</a:t>
            </a:r>
            <a:r>
              <a:rPr lang="zh-CN" altLang="en-US" dirty="0"/>
              <a:t>中</a:t>
            </a:r>
            <a:endParaRPr lang="en-US" altLang="zh-CN" dirty="0"/>
          </a:p>
          <a:p>
            <a:r>
              <a:rPr lang="zh-CN" altLang="en-US" dirty="0"/>
              <a:t>项目开发中已有其他许多同学参与</a:t>
            </a:r>
            <a:endParaRPr lang="en-US" altLang="zh-CN" dirty="0"/>
          </a:p>
          <a:p>
            <a:pPr lvl="1"/>
            <a:r>
              <a:rPr lang="zh-CN" altLang="en-US" dirty="0"/>
              <a:t>陈乐、萧洛源参与设计了</a:t>
            </a:r>
            <a:r>
              <a:rPr lang="en-US" altLang="zh-CN" dirty="0"/>
              <a:t>socket</a:t>
            </a:r>
            <a:r>
              <a:rPr lang="zh-CN" altLang="en-US" dirty="0"/>
              <a:t>和文件系统的部分接口，使内核支持</a:t>
            </a:r>
            <a:r>
              <a:rPr lang="en-US" altLang="zh-CN" dirty="0" err="1"/>
              <a:t>gcc</a:t>
            </a:r>
            <a:r>
              <a:rPr lang="en-US" altLang="zh-CN" dirty="0"/>
              <a:t> / </a:t>
            </a:r>
            <a:r>
              <a:rPr lang="en-US" altLang="zh-CN" dirty="0" err="1"/>
              <a:t>redis</a:t>
            </a:r>
            <a:endParaRPr lang="en-US" altLang="zh-CN" dirty="0"/>
          </a:p>
          <a:p>
            <a:pPr lvl="1"/>
            <a:r>
              <a:rPr lang="zh-CN" altLang="en-US" dirty="0"/>
              <a:t>杨德睿修正了接口和代码风格，保证内核全局</a:t>
            </a:r>
            <a:r>
              <a:rPr lang="en-US" altLang="zh-CN" dirty="0"/>
              <a:t>deny(warnings)</a:t>
            </a:r>
          </a:p>
          <a:p>
            <a:pPr lvl="1"/>
            <a:r>
              <a:rPr lang="zh-CN" altLang="en-US" dirty="0"/>
              <a:t>孙迅把对</a:t>
            </a:r>
            <a:r>
              <a:rPr lang="en-US" altLang="zh-CN" dirty="0"/>
              <a:t> poll / </a:t>
            </a:r>
            <a:r>
              <a:rPr lang="en-US" altLang="zh-CN" dirty="0" err="1"/>
              <a:t>epoll</a:t>
            </a:r>
            <a:r>
              <a:rPr lang="en-US" altLang="zh-CN" dirty="0"/>
              <a:t> </a:t>
            </a:r>
            <a:r>
              <a:rPr lang="zh-CN" altLang="en-US" dirty="0"/>
              <a:t>等一些拥有独立数据结构的</a:t>
            </a:r>
            <a:r>
              <a:rPr lang="en-US" altLang="zh-CN" dirty="0" err="1"/>
              <a:t>syscall</a:t>
            </a:r>
            <a:r>
              <a:rPr lang="zh-CN" altLang="en-US" dirty="0"/>
              <a:t>抽象成外部模块</a:t>
            </a:r>
            <a:endParaRPr lang="en-US" altLang="zh-CN" dirty="0"/>
          </a:p>
          <a:p>
            <a:pPr lvl="1"/>
            <a:r>
              <a:rPr lang="zh-CN" altLang="en-US" dirty="0"/>
              <a:t>杨金博的自动测试脚本为内核提供了线上</a:t>
            </a:r>
            <a:r>
              <a:rPr lang="en-US" altLang="zh-CN" dirty="0"/>
              <a:t>CI</a:t>
            </a:r>
          </a:p>
          <a:p>
            <a:r>
              <a:rPr lang="zh-CN" altLang="en-US" dirty="0"/>
              <a:t>所以，我认为持续维护并改进 </a:t>
            </a:r>
            <a:r>
              <a:rPr lang="en-US" altLang="zh-CN" dirty="0"/>
              <a:t>Maturin </a:t>
            </a:r>
            <a:r>
              <a:rPr lang="zh-CN" altLang="en-US" dirty="0"/>
              <a:t>是必要的</a:t>
            </a:r>
            <a:endParaRPr lang="en-US" altLang="zh-CN" dirty="0"/>
          </a:p>
        </p:txBody>
      </p:sp>
    </p:spTree>
    <p:extLst>
      <p:ext uri="{BB962C8B-B14F-4D97-AF65-F5344CB8AC3E}">
        <p14:creationId xmlns:p14="http://schemas.microsoft.com/office/powerpoint/2010/main" val="42277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B56E4-4972-4905-B27C-8D826657F1C7}"/>
              </a:ext>
            </a:extLst>
          </p:cNvPr>
          <p:cNvSpPr>
            <a:spLocks noGrp="1"/>
          </p:cNvSpPr>
          <p:nvPr>
            <p:ph type="title"/>
          </p:nvPr>
        </p:nvSpPr>
        <p:spPr>
          <a:xfrm>
            <a:off x="831850" y="1709738"/>
            <a:ext cx="10515600" cy="1119431"/>
          </a:xfrm>
        </p:spPr>
        <p:txBody>
          <a:bodyPr/>
          <a:lstStyle/>
          <a:p>
            <a:r>
              <a:rPr lang="zh-CN" altLang="en-US" dirty="0"/>
              <a:t>选题目标</a:t>
            </a:r>
          </a:p>
        </p:txBody>
      </p:sp>
      <p:sp>
        <p:nvSpPr>
          <p:cNvPr id="3" name="文本占位符 2">
            <a:extLst>
              <a:ext uri="{FF2B5EF4-FFF2-40B4-BE49-F238E27FC236}">
                <a16:creationId xmlns:a16="http://schemas.microsoft.com/office/drawing/2014/main" id="{0BC12620-07FD-47B1-B6EB-8FDF6320205F}"/>
              </a:ext>
            </a:extLst>
          </p:cNvPr>
          <p:cNvSpPr>
            <a:spLocks noGrp="1"/>
          </p:cNvSpPr>
          <p:nvPr>
            <p:ph type="body" idx="1"/>
          </p:nvPr>
        </p:nvSpPr>
        <p:spPr>
          <a:xfrm>
            <a:off x="831850" y="3055815"/>
            <a:ext cx="11305442" cy="3033835"/>
          </a:xfrm>
        </p:spPr>
        <p:txBody>
          <a:bodyPr>
            <a:normAutofit/>
          </a:bodyPr>
          <a:lstStyle/>
          <a:p>
            <a:r>
              <a:rPr lang="zh-CN" altLang="en-US" sz="4400" dirty="0"/>
              <a:t>将 </a:t>
            </a:r>
            <a:r>
              <a:rPr lang="en-US" altLang="zh-CN" sz="4400" dirty="0"/>
              <a:t>Maturin </a:t>
            </a:r>
            <a:r>
              <a:rPr lang="zh-CN" altLang="en-US" sz="4400" dirty="0"/>
              <a:t>模块化，并维护完善的文档和测试，将其作为之后的操作系统比赛的参考实现和操作系统课程的后续任务参考实现</a:t>
            </a:r>
            <a:endParaRPr lang="en-US" altLang="zh-CN" sz="4400" dirty="0"/>
          </a:p>
          <a:p>
            <a:endParaRPr lang="zh-CN" altLang="en-US" sz="4400" dirty="0"/>
          </a:p>
        </p:txBody>
      </p:sp>
    </p:spTree>
    <p:extLst>
      <p:ext uri="{BB962C8B-B14F-4D97-AF65-F5344CB8AC3E}">
        <p14:creationId xmlns:p14="http://schemas.microsoft.com/office/powerpoint/2010/main" val="150194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 </a:t>
            </a:r>
            <a:r>
              <a:rPr lang="zh-CN" altLang="en-US" dirty="0"/>
              <a:t>完善文档</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zh-CN" altLang="en-US" dirty="0"/>
              <a:t>比赛中实现的</a:t>
            </a:r>
            <a:r>
              <a:rPr lang="en-US" altLang="zh-CN" dirty="0"/>
              <a:t>OS</a:t>
            </a:r>
            <a:r>
              <a:rPr lang="zh-CN" altLang="en-US" dirty="0"/>
              <a:t>只要求有独立的说明文档，只需大致解释特性，对代码的可解释性没有做要求</a:t>
            </a:r>
            <a:endParaRPr lang="en-US" altLang="zh-CN" dirty="0"/>
          </a:p>
          <a:p>
            <a:endParaRPr lang="en-US" altLang="zh-CN" dirty="0"/>
          </a:p>
          <a:p>
            <a:r>
              <a:rPr lang="zh-CN" altLang="en-US" dirty="0"/>
              <a:t>我将维护代码内的行级文档，并通过 </a:t>
            </a:r>
            <a:r>
              <a:rPr lang="en-US" altLang="zh-CN" dirty="0"/>
              <a:t>cargo doc </a:t>
            </a:r>
            <a:r>
              <a:rPr lang="zh-CN" altLang="en-US" dirty="0"/>
              <a:t>发布</a:t>
            </a:r>
            <a:endParaRPr lang="en-US" altLang="zh-CN" dirty="0"/>
          </a:p>
          <a:p>
            <a:r>
              <a:rPr lang="zh-CN" altLang="en-US" dirty="0"/>
              <a:t>将参考 </a:t>
            </a:r>
            <a:r>
              <a:rPr lang="en-US" altLang="zh-CN" dirty="0" err="1"/>
              <a:t>rCore</a:t>
            </a:r>
            <a:r>
              <a:rPr lang="en-US" altLang="zh-CN" dirty="0"/>
              <a:t>-Tutorial </a:t>
            </a:r>
            <a:r>
              <a:rPr lang="zh-CN" altLang="en-US" dirty="0"/>
              <a:t>参考书，以教程形式发布独立的说明文档</a:t>
            </a:r>
          </a:p>
        </p:txBody>
      </p:sp>
    </p:spTree>
    <p:extLst>
      <p:ext uri="{BB962C8B-B14F-4D97-AF65-F5344CB8AC3E}">
        <p14:creationId xmlns:p14="http://schemas.microsoft.com/office/powerpoint/2010/main" val="286260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 </a:t>
            </a:r>
            <a:r>
              <a:rPr lang="zh-CN" altLang="en-US" dirty="0"/>
              <a:t>模块化</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zh-CN" altLang="en-US" dirty="0"/>
              <a:t>比赛要求实现的内核功能繁杂，我希望提供一些模块的参考实现。之后的参赛队伍可直接引用，也可自作修改</a:t>
            </a:r>
            <a:endParaRPr lang="en-US" altLang="zh-CN" dirty="0"/>
          </a:p>
          <a:p>
            <a:endParaRPr lang="en-US" altLang="zh-CN" dirty="0"/>
          </a:p>
          <a:p>
            <a:r>
              <a:rPr lang="zh-CN" altLang="en-US" dirty="0"/>
              <a:t>将主要的内核组件抽离为独立的</a:t>
            </a:r>
            <a:r>
              <a:rPr lang="en-US" altLang="zh-CN" dirty="0"/>
              <a:t>crate</a:t>
            </a:r>
            <a:r>
              <a:rPr lang="zh-CN" altLang="en-US" dirty="0"/>
              <a:t>，如内存管理、页表、调度器、文件抽象等，并做好文档和测试</a:t>
            </a:r>
            <a:endParaRPr lang="en-US" altLang="zh-CN" dirty="0"/>
          </a:p>
          <a:p>
            <a:r>
              <a:rPr lang="zh-CN" altLang="en-US" dirty="0"/>
              <a:t>抽象出内核框架，后续同学可以基于</a:t>
            </a:r>
            <a:r>
              <a:rPr lang="en-US" altLang="zh-CN" dirty="0"/>
              <a:t>Maturin</a:t>
            </a:r>
            <a:r>
              <a:rPr lang="zh-CN" altLang="en-US" dirty="0"/>
              <a:t>开发新的</a:t>
            </a:r>
            <a:r>
              <a:rPr lang="en-US" altLang="zh-CN" dirty="0"/>
              <a:t>OS</a:t>
            </a:r>
          </a:p>
          <a:p>
            <a:r>
              <a:rPr lang="zh-CN" altLang="en-US" dirty="0"/>
              <a:t>抽象服务于比赛要求的</a:t>
            </a:r>
            <a:r>
              <a:rPr lang="en-US" altLang="zh-CN" dirty="0"/>
              <a:t>Linux </a:t>
            </a:r>
            <a:r>
              <a:rPr lang="en-US" altLang="zh-CN" dirty="0" err="1"/>
              <a:t>syscall</a:t>
            </a:r>
            <a:r>
              <a:rPr lang="en-US" altLang="zh-CN" dirty="0"/>
              <a:t> schema</a:t>
            </a:r>
            <a:r>
              <a:rPr lang="zh-CN" altLang="en-US" dirty="0"/>
              <a:t>模块</a:t>
            </a:r>
            <a:endParaRPr lang="en-US" altLang="zh-CN" dirty="0"/>
          </a:p>
        </p:txBody>
      </p:sp>
    </p:spTree>
    <p:extLst>
      <p:ext uri="{BB962C8B-B14F-4D97-AF65-F5344CB8AC3E}">
        <p14:creationId xmlns:p14="http://schemas.microsoft.com/office/powerpoint/2010/main" val="106274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7CBB02-7B46-477E-8B4D-3B48DAA6DE09}"/>
              </a:ext>
            </a:extLst>
          </p:cNvPr>
          <p:cNvSpPr>
            <a:spLocks noGrp="1"/>
          </p:cNvSpPr>
          <p:nvPr>
            <p:ph type="title"/>
          </p:nvPr>
        </p:nvSpPr>
        <p:spPr/>
        <p:txBody>
          <a:bodyPr/>
          <a:lstStyle/>
          <a:p>
            <a:r>
              <a:rPr lang="zh-CN" altLang="en-US" dirty="0"/>
              <a:t>选题目标 </a:t>
            </a:r>
            <a:r>
              <a:rPr lang="en-US" altLang="zh-CN" dirty="0"/>
              <a:t>– </a:t>
            </a:r>
            <a:r>
              <a:rPr lang="zh-CN" altLang="en-US" dirty="0"/>
              <a:t>抽象 </a:t>
            </a:r>
            <a:r>
              <a:rPr lang="en-US" altLang="zh-CN" dirty="0"/>
              <a:t>schema </a:t>
            </a:r>
            <a:r>
              <a:rPr lang="zh-CN" altLang="en-US" dirty="0"/>
              <a:t>模块</a:t>
            </a:r>
          </a:p>
        </p:txBody>
      </p:sp>
      <p:sp>
        <p:nvSpPr>
          <p:cNvPr id="3" name="内容占位符 2">
            <a:extLst>
              <a:ext uri="{FF2B5EF4-FFF2-40B4-BE49-F238E27FC236}">
                <a16:creationId xmlns:a16="http://schemas.microsoft.com/office/drawing/2014/main" id="{CE5674C7-46F6-43FA-B78F-CCA7671B99F7}"/>
              </a:ext>
            </a:extLst>
          </p:cNvPr>
          <p:cNvSpPr>
            <a:spLocks noGrp="1"/>
          </p:cNvSpPr>
          <p:nvPr>
            <p:ph idx="1"/>
          </p:nvPr>
        </p:nvSpPr>
        <p:spPr/>
        <p:txBody>
          <a:bodyPr/>
          <a:lstStyle/>
          <a:p>
            <a:r>
              <a:rPr lang="en-US" altLang="zh-CN" dirty="0"/>
              <a:t>Linux </a:t>
            </a:r>
            <a:r>
              <a:rPr lang="en-US" altLang="zh-CN" dirty="0" err="1"/>
              <a:t>syscall</a:t>
            </a:r>
            <a:r>
              <a:rPr lang="en-US" altLang="zh-CN" dirty="0"/>
              <a:t> </a:t>
            </a:r>
            <a:r>
              <a:rPr lang="zh-CN" altLang="en-US" dirty="0"/>
              <a:t>包含繁杂标志位和常量</a:t>
            </a:r>
            <a:endParaRPr lang="en-US" altLang="zh-CN" dirty="0"/>
          </a:p>
          <a:p>
            <a:r>
              <a:rPr lang="zh-CN" altLang="en-US" b="1" dirty="0"/>
              <a:t>对于比赛要求的测例程序</a:t>
            </a:r>
            <a:r>
              <a:rPr lang="zh-CN" altLang="en-US" dirty="0"/>
              <a:t>，有些需要处理，有些可以忽略，还有一些包含特殊语义和约定。</a:t>
            </a:r>
            <a:endParaRPr lang="en-US" altLang="zh-CN" dirty="0"/>
          </a:p>
          <a:p>
            <a:r>
              <a:rPr lang="zh-CN" altLang="en-US" dirty="0"/>
              <a:t>我希望能抽出需要实现的参数子集和与其相关的中文说明、测试，以免后续同学踩坑</a:t>
            </a:r>
          </a:p>
        </p:txBody>
      </p:sp>
    </p:spTree>
    <p:extLst>
      <p:ext uri="{BB962C8B-B14F-4D97-AF65-F5344CB8AC3E}">
        <p14:creationId xmlns:p14="http://schemas.microsoft.com/office/powerpoint/2010/main" val="18327102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1026</Words>
  <Application>Microsoft Office PowerPoint</Application>
  <PresentationFormat>宽屏</PresentationFormat>
  <Paragraphs>78</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基于Rust的模块化示例操作系统Maturin 的设计与改进</vt:lpstr>
      <vt:lpstr>项目背景</vt:lpstr>
      <vt:lpstr>选题出发点</vt:lpstr>
      <vt:lpstr>选题出发点</vt:lpstr>
      <vt:lpstr>选题出发点</vt:lpstr>
      <vt:lpstr>选题目标</vt:lpstr>
      <vt:lpstr>选题目标 – 完善文档</vt:lpstr>
      <vt:lpstr>选题目标 – 模块化</vt:lpstr>
      <vt:lpstr>选题目标 – 抽象 schema 模块</vt:lpstr>
      <vt:lpstr>实现计划</vt:lpstr>
      <vt:lpstr>其他，选题无关</vt:lpstr>
      <vt:lpstr>其他，选题无关</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基于Rust的模块化示例操作系统</dc:title>
  <dc:creator>Chihiro Sakamoto</dc:creator>
  <cp:lastModifiedBy>Chihiro Sakamoto</cp:lastModifiedBy>
  <cp:revision>23</cp:revision>
  <dcterms:created xsi:type="dcterms:W3CDTF">2022-11-23T17:03:09Z</dcterms:created>
  <dcterms:modified xsi:type="dcterms:W3CDTF">2022-11-23T18:56:33Z</dcterms:modified>
</cp:coreProperties>
</file>