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7" r:id="rId4"/>
    <p:sldId id="268" r:id="rId5"/>
    <p:sldId id="260" r:id="rId6"/>
    <p:sldId id="263" r:id="rId7"/>
    <p:sldId id="269" r:id="rId8"/>
    <p:sldId id="270" r:id="rId9"/>
    <p:sldId id="271" r:id="rId10"/>
    <p:sldId id="259" r:id="rId11"/>
    <p:sldId id="262" r:id="rId12"/>
    <p:sldId id="264" r:id="rId13"/>
    <p:sldId id="266" r:id="rId14"/>
    <p:sldId id="265" r:id="rId15"/>
    <p:sldId id="27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53" autoAdjust="0"/>
    <p:restoredTop sz="88912" autoAdjust="0"/>
  </p:normalViewPr>
  <p:slideViewPr>
    <p:cSldViewPr snapToGrid="0">
      <p:cViewPr varScale="1">
        <p:scale>
          <a:sx n="100" d="100"/>
          <a:sy n="100" d="100"/>
        </p:scale>
        <p:origin x="67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4F13B-40FB-43FE-99CA-BDA2B7791BB2}" type="datetimeFigureOut">
              <a:rPr lang="zh-CN" altLang="en-US" smtClean="0"/>
              <a:t>2023/1/5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3CC1-24B4-4C7E-A9E9-113A7398D109}" type="slidenum">
              <a:rPr lang="zh-CN" altLang="en-US" smtClean="0"/>
              <a:t>‹#›</a:t>
            </a:fld>
            <a:endParaRPr lang="zh-CN" altLang="en-US"/>
          </a:p>
        </p:txBody>
      </p:sp>
    </p:spTree>
    <p:extLst>
      <p:ext uri="{BB962C8B-B14F-4D97-AF65-F5344CB8AC3E}">
        <p14:creationId xmlns:p14="http://schemas.microsoft.com/office/powerpoint/2010/main" val="174709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AA3CC1-24B4-4C7E-A9E9-113A7398D109}" type="slidenum">
              <a:rPr lang="zh-CN" altLang="en-US" smtClean="0"/>
              <a:t>3</a:t>
            </a:fld>
            <a:endParaRPr lang="zh-CN" altLang="en-US"/>
          </a:p>
        </p:txBody>
      </p:sp>
    </p:spTree>
    <p:extLst>
      <p:ext uri="{BB962C8B-B14F-4D97-AF65-F5344CB8AC3E}">
        <p14:creationId xmlns:p14="http://schemas.microsoft.com/office/powerpoint/2010/main" val="45547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AA3CC1-24B4-4C7E-A9E9-113A7398D109}" type="slidenum">
              <a:rPr lang="zh-CN" altLang="en-US" smtClean="0"/>
              <a:t>4</a:t>
            </a:fld>
            <a:endParaRPr lang="zh-CN" altLang="en-US"/>
          </a:p>
        </p:txBody>
      </p:sp>
    </p:spTree>
    <p:extLst>
      <p:ext uri="{BB962C8B-B14F-4D97-AF65-F5344CB8AC3E}">
        <p14:creationId xmlns:p14="http://schemas.microsoft.com/office/powerpoint/2010/main" val="159546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1609A-955B-4409-85DA-166A506C12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2171BD-3B47-4BF7-AC6F-5202A0CDF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F4EE1E-7719-4C24-9CB6-169C8FCF9906}"/>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F1E34C7E-3E6B-4E6C-8CB9-0F2323621D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E243AB-2B73-483B-B64B-0BEFBEFE4DBC}"/>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82921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40EB5-EA16-4727-B2C7-FD71C3233D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24A94A3-533F-4663-B629-1FFBE67CE64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3BD95D-1EA0-4DE4-B48D-0C9DE3DC4C97}"/>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6F5513A3-297A-4117-9A5D-18B5AF9D6E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0B1079-BEC4-461B-B1BB-A09ED5EF247D}"/>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75447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D32430-5CAE-487E-807A-6D4165B01D4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FD17AA-386C-4753-AF9B-5A0BBDBE244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1FDE71-422A-474B-97AD-999CBE3CE633}"/>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7F966E12-E225-4E14-8E7A-81BA1E7423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0363B3-0DEB-4EAE-9B10-7A83B3F2246D}"/>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20381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782E7-16CA-4605-8634-BC09747943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975EA6-0F73-4323-9FC0-A1BDEE1ECB1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C9500D-B56B-4719-8DC9-912D1E0D05F6}"/>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945948EA-A331-4912-9541-CC7AEB657D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6C339B-6C2E-4E46-A370-70B1092B1337}"/>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49656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9BF84-0156-4337-B092-E4631FDEDE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4E626C-8269-452F-880D-182699DADB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480118B-2B02-4414-A064-19A378E0C306}"/>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BF3746C8-D31A-4F26-A31E-216C5532B2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96E7F8-E747-4197-B6CD-2A4E5E3FBF59}"/>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7510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4F9C6-609B-40AA-9DD4-DEC4AFBF75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3564B5-FEBA-4B2C-BB37-8CC2C38A2AF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9CC8581-955C-40C4-B29A-D28683D21F3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A6CE2EB-D443-4F37-8AE1-4E52A79B8575}"/>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6" name="页脚占位符 5">
            <a:extLst>
              <a:ext uri="{FF2B5EF4-FFF2-40B4-BE49-F238E27FC236}">
                <a16:creationId xmlns:a16="http://schemas.microsoft.com/office/drawing/2014/main" id="{BD7F1322-1743-4D04-A1E6-C725247467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9927C4-04B1-4565-8FA2-7029F1984DBD}"/>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192884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3F586-AA0A-42CC-B541-3CB8B7C722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49C062B-2F88-4977-B0B6-A7B225ED1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EEDFC45-898B-4D07-9523-F167486FA38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E8A847-65CB-45BE-AA3D-16F0AB5C4C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3A842F2-B88F-4E32-9B7A-D5AF6A0761B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544626F-3B8C-4589-9F08-1AE50C239684}"/>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8" name="页脚占位符 7">
            <a:extLst>
              <a:ext uri="{FF2B5EF4-FFF2-40B4-BE49-F238E27FC236}">
                <a16:creationId xmlns:a16="http://schemas.microsoft.com/office/drawing/2014/main" id="{E0D743D9-CFE3-45AA-9575-2F598443DAE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311095-5420-4EE6-98E6-F3F17869147C}"/>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14303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43BDA-BBB2-4780-A5FA-BA2B5F180B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D6912F-0F54-4333-BAE9-7B40C08354C6}"/>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4" name="页脚占位符 3">
            <a:extLst>
              <a:ext uri="{FF2B5EF4-FFF2-40B4-BE49-F238E27FC236}">
                <a16:creationId xmlns:a16="http://schemas.microsoft.com/office/drawing/2014/main" id="{741E7F2C-8A87-4E66-9ACB-390DD641132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C4EFDB-C4B1-44FA-B82E-6E8C413AE6E0}"/>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51755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3CD5EE-284B-4E48-BCC4-D28828AB5A95}"/>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3" name="页脚占位符 2">
            <a:extLst>
              <a:ext uri="{FF2B5EF4-FFF2-40B4-BE49-F238E27FC236}">
                <a16:creationId xmlns:a16="http://schemas.microsoft.com/office/drawing/2014/main" id="{6BF17252-AD95-4754-BCD5-D55F2268EB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213185-3CE4-4F2A-833B-9088C86C4E10}"/>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12905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1EF06-38C7-467A-A7F5-F23B2EC073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B38159B-88B8-45B1-A5F9-6F68C8AD4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0F437EC-97A0-40C3-860E-D29BDEC85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EEAB0CD-1837-49C9-8AFD-1B2126042240}"/>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6" name="页脚占位符 5">
            <a:extLst>
              <a:ext uri="{FF2B5EF4-FFF2-40B4-BE49-F238E27FC236}">
                <a16:creationId xmlns:a16="http://schemas.microsoft.com/office/drawing/2014/main" id="{75180702-F91B-4FE8-A448-98F24F1EE6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CC5EFF-94B5-4F2F-BD00-88D0AF6F2E28}"/>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59048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832FA-A408-4E8F-A341-85EF2B57A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16E239-3415-4463-BFFA-E1022271E3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F43B73-6E37-4B17-8363-BD16D0736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799B96E-637A-4904-A1D6-DD05A5AA6493}"/>
              </a:ext>
            </a:extLst>
          </p:cNvPr>
          <p:cNvSpPr>
            <a:spLocks noGrp="1"/>
          </p:cNvSpPr>
          <p:nvPr>
            <p:ph type="dt" sz="half" idx="10"/>
          </p:nvPr>
        </p:nvSpPr>
        <p:spPr/>
        <p:txBody>
          <a:bodyPr/>
          <a:lstStyle/>
          <a:p>
            <a:fld id="{67B054C5-EFE8-44EB-9535-D1CAA7E3994B}" type="datetimeFigureOut">
              <a:rPr lang="zh-CN" altLang="en-US" smtClean="0"/>
              <a:t>2023/1/5</a:t>
            </a:fld>
            <a:endParaRPr lang="zh-CN" altLang="en-US"/>
          </a:p>
        </p:txBody>
      </p:sp>
      <p:sp>
        <p:nvSpPr>
          <p:cNvPr id="6" name="页脚占位符 5">
            <a:extLst>
              <a:ext uri="{FF2B5EF4-FFF2-40B4-BE49-F238E27FC236}">
                <a16:creationId xmlns:a16="http://schemas.microsoft.com/office/drawing/2014/main" id="{D505AC44-CCB9-4B09-95A5-66011F3250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C5E163-684E-44A5-BAB1-089D7633B327}"/>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424970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1038E9-9C2D-4A90-9BD3-C07E99730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AF8D5A-E501-46E3-B2F3-857290D98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88A997-32DD-4F30-A1C4-10D1277337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054C5-EFE8-44EB-9535-D1CAA7E3994B}" type="datetimeFigureOut">
              <a:rPr lang="zh-CN" altLang="en-US" smtClean="0"/>
              <a:t>2023/1/5</a:t>
            </a:fld>
            <a:endParaRPr lang="zh-CN" altLang="en-US"/>
          </a:p>
        </p:txBody>
      </p:sp>
      <p:sp>
        <p:nvSpPr>
          <p:cNvPr id="5" name="页脚占位符 4">
            <a:extLst>
              <a:ext uri="{FF2B5EF4-FFF2-40B4-BE49-F238E27FC236}">
                <a16:creationId xmlns:a16="http://schemas.microsoft.com/office/drawing/2014/main" id="{88495011-9270-4556-A6E4-B57E357C9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DE19FC-1BAE-4D92-9495-B5872F224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479137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2A667-7F83-4CCC-ACF9-7540B7219652}"/>
              </a:ext>
            </a:extLst>
          </p:cNvPr>
          <p:cNvSpPr>
            <a:spLocks noGrp="1"/>
          </p:cNvSpPr>
          <p:nvPr>
            <p:ph type="ctrTitle"/>
          </p:nvPr>
        </p:nvSpPr>
        <p:spPr>
          <a:xfrm>
            <a:off x="0" y="1122363"/>
            <a:ext cx="12192000" cy="2387600"/>
          </a:xfrm>
        </p:spPr>
        <p:txBody>
          <a:bodyPr>
            <a:normAutofit/>
          </a:bodyPr>
          <a:lstStyle/>
          <a:p>
            <a:r>
              <a:rPr lang="zh-CN" altLang="en-US" sz="4800" dirty="0"/>
              <a:t>基于</a:t>
            </a:r>
            <a:r>
              <a:rPr lang="en-US" altLang="zh-CN" sz="4800" dirty="0"/>
              <a:t>Rust</a:t>
            </a:r>
            <a:r>
              <a:rPr lang="zh-CN" altLang="en-US" sz="4800"/>
              <a:t>的模块化操作系统</a:t>
            </a:r>
            <a:r>
              <a:rPr lang="en-US" altLang="zh-CN" sz="4800" dirty="0"/>
              <a:t>Maturin</a:t>
            </a:r>
            <a:br>
              <a:rPr lang="en-US" altLang="zh-CN" sz="4800" dirty="0"/>
            </a:br>
            <a:r>
              <a:rPr lang="zh-CN" altLang="en-US" sz="4800" dirty="0"/>
              <a:t>的设计与改进</a:t>
            </a:r>
          </a:p>
        </p:txBody>
      </p:sp>
      <p:sp>
        <p:nvSpPr>
          <p:cNvPr id="3" name="副标题 2">
            <a:extLst>
              <a:ext uri="{FF2B5EF4-FFF2-40B4-BE49-F238E27FC236}">
                <a16:creationId xmlns:a16="http://schemas.microsoft.com/office/drawing/2014/main" id="{2B5AC20F-B8AE-49D7-928A-1783D7ECD4CE}"/>
              </a:ext>
            </a:extLst>
          </p:cNvPr>
          <p:cNvSpPr>
            <a:spLocks noGrp="1"/>
          </p:cNvSpPr>
          <p:nvPr>
            <p:ph type="subTitle" idx="1"/>
          </p:nvPr>
        </p:nvSpPr>
        <p:spPr>
          <a:xfrm>
            <a:off x="1524000" y="4555514"/>
            <a:ext cx="9144000" cy="1892177"/>
          </a:xfrm>
        </p:spPr>
        <p:txBody>
          <a:bodyPr>
            <a:normAutofit/>
          </a:bodyPr>
          <a:lstStyle/>
          <a:p>
            <a:pPr algn="l"/>
            <a:r>
              <a:rPr lang="zh-CN" altLang="en-US" dirty="0"/>
              <a:t>清华大学计算机科学与技术系 计</a:t>
            </a:r>
            <a:r>
              <a:rPr lang="en-US" altLang="zh-CN" dirty="0"/>
              <a:t>96</a:t>
            </a:r>
            <a:r>
              <a:rPr lang="zh-CN" altLang="en-US" dirty="0"/>
              <a:t>班</a:t>
            </a:r>
            <a:r>
              <a:rPr lang="en-US" altLang="zh-CN" dirty="0"/>
              <a:t> </a:t>
            </a:r>
            <a:r>
              <a:rPr lang="zh-CN" altLang="en-US" dirty="0"/>
              <a:t>闭浩扬</a:t>
            </a:r>
            <a:endParaRPr lang="en-US" altLang="zh-CN" dirty="0"/>
          </a:p>
          <a:p>
            <a:pPr algn="l"/>
            <a:r>
              <a:rPr lang="zh-CN" altLang="en-US" dirty="0"/>
              <a:t>指导老师：陈渝 副教授</a:t>
            </a:r>
            <a:endParaRPr lang="en-US" altLang="zh-CN" dirty="0"/>
          </a:p>
          <a:p>
            <a:pPr algn="l"/>
            <a:endParaRPr lang="en-US" altLang="zh-CN" dirty="0"/>
          </a:p>
          <a:p>
            <a:r>
              <a:rPr lang="en-US" altLang="zh-CN" dirty="0"/>
              <a:t>2023</a:t>
            </a:r>
            <a:r>
              <a:rPr lang="zh-CN" altLang="en-US" dirty="0"/>
              <a:t>年</a:t>
            </a:r>
            <a:r>
              <a:rPr lang="en-US" altLang="zh-CN" dirty="0"/>
              <a:t>1</a:t>
            </a:r>
            <a:r>
              <a:rPr lang="zh-CN" altLang="en-US" dirty="0"/>
              <a:t>月</a:t>
            </a:r>
            <a:r>
              <a:rPr lang="en-US" altLang="zh-CN"/>
              <a:t>5</a:t>
            </a:r>
            <a:r>
              <a:rPr lang="zh-CN" altLang="en-US"/>
              <a:t>日</a:t>
            </a:r>
            <a:endParaRPr lang="zh-CN" altLang="en-US" dirty="0"/>
          </a:p>
        </p:txBody>
      </p:sp>
    </p:spTree>
    <p:extLst>
      <p:ext uri="{BB962C8B-B14F-4D97-AF65-F5344CB8AC3E}">
        <p14:creationId xmlns:p14="http://schemas.microsoft.com/office/powerpoint/2010/main" val="2408651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 </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完善文档</a:t>
            </a:r>
            <a:endParaRPr lang="zh-CN" altLang="en-US" dirty="0"/>
          </a:p>
        </p:txBody>
      </p:sp>
      <p:sp>
        <p:nvSpPr>
          <p:cNvPr id="3" name="内容占位符 2">
            <a:extLst>
              <a:ext uri="{FF2B5EF4-FFF2-40B4-BE49-F238E27FC236}">
                <a16:creationId xmlns:a16="http://schemas.microsoft.com/office/drawing/2014/main" id="{CE5674C7-46F6-43FA-B78F-CCA7671B99F7}"/>
              </a:ext>
            </a:extLst>
          </p:cNvPr>
          <p:cNvSpPr>
            <a:spLocks noGrp="1"/>
          </p:cNvSpPr>
          <p:nvPr>
            <p:ph idx="1"/>
          </p:nvPr>
        </p:nvSpPr>
        <p:spPr/>
        <p:txBody>
          <a:bodyPr/>
          <a:lstStyle/>
          <a:p>
            <a:r>
              <a:rPr lang="zh-CN" altLang="en-US" dirty="0"/>
              <a:t>比赛中实现的</a:t>
            </a:r>
            <a:r>
              <a:rPr lang="en-US" altLang="zh-CN" dirty="0"/>
              <a:t>OS</a:t>
            </a:r>
            <a:r>
              <a:rPr lang="zh-CN" altLang="en-US" dirty="0"/>
              <a:t>只要求有独立的说明文档，只需大致解释特性，对代码的可解释性没有做要求</a:t>
            </a:r>
            <a:endParaRPr lang="en-US" altLang="zh-CN" dirty="0"/>
          </a:p>
          <a:p>
            <a:endParaRPr lang="en-US" altLang="zh-CN" dirty="0"/>
          </a:p>
          <a:p>
            <a:r>
              <a:rPr lang="zh-CN" altLang="en-US" dirty="0"/>
              <a:t>我将维护代码内的功能文档、行级文档和测试，并通过 </a:t>
            </a:r>
            <a:r>
              <a:rPr lang="en-US" altLang="zh-CN" dirty="0"/>
              <a:t>rust </a:t>
            </a:r>
            <a:r>
              <a:rPr lang="zh-CN" altLang="en-US" dirty="0"/>
              <a:t>的</a:t>
            </a:r>
            <a:r>
              <a:rPr lang="en-US" altLang="zh-CN" dirty="0"/>
              <a:t>cargo doc </a:t>
            </a:r>
            <a:r>
              <a:rPr lang="zh-CN" altLang="en-US" dirty="0"/>
              <a:t>工具发布</a:t>
            </a:r>
            <a:endParaRPr lang="en-US" altLang="zh-CN" dirty="0"/>
          </a:p>
          <a:p>
            <a:r>
              <a:rPr lang="zh-CN" altLang="en-US" dirty="0"/>
              <a:t>将参考 </a:t>
            </a:r>
            <a:r>
              <a:rPr lang="en-US" altLang="zh-CN" dirty="0" err="1"/>
              <a:t>rCore</a:t>
            </a:r>
            <a:r>
              <a:rPr lang="en-US" altLang="zh-CN" dirty="0"/>
              <a:t>-Tutorial </a:t>
            </a:r>
            <a:r>
              <a:rPr lang="zh-CN" altLang="en-US" dirty="0"/>
              <a:t>参考书，以教程形式发布独立的说明文档</a:t>
            </a:r>
          </a:p>
        </p:txBody>
      </p:sp>
    </p:spTree>
    <p:extLst>
      <p:ext uri="{BB962C8B-B14F-4D97-AF65-F5344CB8AC3E}">
        <p14:creationId xmlns:p14="http://schemas.microsoft.com/office/powerpoint/2010/main" val="2862601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5E2A20-A79C-4587-BCE7-14FC6E498CA0}"/>
              </a:ext>
            </a:extLst>
          </p:cNvPr>
          <p:cNvPicPr>
            <a:picLocks noChangeAspect="1"/>
          </p:cNvPicPr>
          <p:nvPr/>
        </p:nvPicPr>
        <p:blipFill>
          <a:blip r:embed="rId2"/>
          <a:stretch>
            <a:fillRect/>
          </a:stretch>
        </p:blipFill>
        <p:spPr>
          <a:xfrm>
            <a:off x="7189106" y="82503"/>
            <a:ext cx="4636960" cy="5164429"/>
          </a:xfrm>
          <a:prstGeom prst="rect">
            <a:avLst/>
          </a:prstGeom>
        </p:spPr>
      </p:pic>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选题目标 </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完善文档</a:t>
            </a:r>
          </a:p>
        </p:txBody>
      </p:sp>
      <p:sp>
        <p:nvSpPr>
          <p:cNvPr id="3" name="内容占位符 2">
            <a:extLst>
              <a:ext uri="{FF2B5EF4-FFF2-40B4-BE49-F238E27FC236}">
                <a16:creationId xmlns:a16="http://schemas.microsoft.com/office/drawing/2014/main" id="{04614F36-8108-45E7-B1AA-7DA14C0B3229}"/>
              </a:ext>
            </a:extLst>
          </p:cNvPr>
          <p:cNvSpPr>
            <a:spLocks noGrp="1"/>
          </p:cNvSpPr>
          <p:nvPr>
            <p:ph idx="1"/>
          </p:nvPr>
        </p:nvSpPr>
        <p:spPr>
          <a:xfrm>
            <a:off x="838200" y="1825625"/>
            <a:ext cx="6062785" cy="4351338"/>
          </a:xfrm>
        </p:spPr>
        <p:txBody>
          <a:bodyPr/>
          <a:lstStyle/>
          <a:p>
            <a:r>
              <a:rPr lang="en-US" altLang="zh-CN" dirty="0"/>
              <a:t>Rust </a:t>
            </a:r>
            <a:r>
              <a:rPr lang="zh-CN" altLang="en-US" dirty="0"/>
              <a:t>提供了方便的文档接口：</a:t>
            </a:r>
            <a:endParaRPr lang="en-US" altLang="zh-CN" dirty="0"/>
          </a:p>
          <a:p>
            <a:pPr lvl="1"/>
            <a:r>
              <a:rPr lang="zh-CN" altLang="en-US" dirty="0"/>
              <a:t>可以从注释快速生成并部署带 </a:t>
            </a:r>
            <a:r>
              <a:rPr lang="en-US" altLang="zh-CN" dirty="0"/>
              <a:t>markdown </a:t>
            </a:r>
            <a:r>
              <a:rPr lang="zh-CN" altLang="en-US" dirty="0"/>
              <a:t>格式的可查代码文档，并内嵌测试</a:t>
            </a:r>
            <a:endParaRPr lang="en-US" altLang="zh-CN" dirty="0"/>
          </a:p>
          <a:p>
            <a:pPr lvl="1"/>
            <a:endParaRPr lang="en-US" altLang="zh-CN" dirty="0"/>
          </a:p>
          <a:p>
            <a:r>
              <a:rPr lang="en-US" altLang="zh-CN" dirty="0"/>
              <a:t>Rust </a:t>
            </a:r>
            <a:r>
              <a:rPr lang="zh-CN" altLang="en-US" dirty="0"/>
              <a:t>有完善且易用的模块发布机制：</a:t>
            </a:r>
            <a:endParaRPr lang="en-US" altLang="zh-CN" dirty="0"/>
          </a:p>
          <a:p>
            <a:pPr lvl="1"/>
            <a:r>
              <a:rPr lang="zh-CN" altLang="en-US" dirty="0"/>
              <a:t>可以快速发布、获取自定义的模块</a:t>
            </a:r>
            <a:endParaRPr lang="en-US" altLang="zh-CN" dirty="0"/>
          </a:p>
          <a:p>
            <a:pPr lvl="1"/>
            <a:r>
              <a:rPr lang="zh-CN" altLang="en-US" dirty="0"/>
              <a:t>通过 </a:t>
            </a:r>
            <a:r>
              <a:rPr lang="en-US" altLang="zh-CN" dirty="0" err="1"/>
              <a:t>Cargo.toml</a:t>
            </a:r>
            <a:r>
              <a:rPr lang="en-US" altLang="zh-CN" dirty="0"/>
              <a:t> </a:t>
            </a:r>
            <a:r>
              <a:rPr lang="zh-CN" altLang="en-US" dirty="0"/>
              <a:t>可以方便地处理依赖关系、版本控制和 </a:t>
            </a:r>
            <a:r>
              <a:rPr lang="en-US" altLang="zh-CN" dirty="0"/>
              <a:t>configuring</a:t>
            </a:r>
          </a:p>
        </p:txBody>
      </p:sp>
    </p:spTree>
    <p:extLst>
      <p:ext uri="{BB962C8B-B14F-4D97-AF65-F5344CB8AC3E}">
        <p14:creationId xmlns:p14="http://schemas.microsoft.com/office/powerpoint/2010/main" val="9025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 </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抽象 </a:t>
            </a:r>
            <a:r>
              <a:rPr lang="en-US" altLang="zh-CN" sz="2800" b="1" dirty="0">
                <a:latin typeface="黑体" panose="02010609060101010101" pitchFamily="49" charset="-122"/>
                <a:ea typeface="黑体" panose="02010609060101010101" pitchFamily="49" charset="-122"/>
              </a:rPr>
              <a:t>schema </a:t>
            </a:r>
            <a:r>
              <a:rPr lang="zh-CN" altLang="en-US" sz="2800" b="1" dirty="0">
                <a:latin typeface="黑体" panose="02010609060101010101" pitchFamily="49" charset="-122"/>
                <a:ea typeface="黑体" panose="02010609060101010101" pitchFamily="49" charset="-122"/>
              </a:rPr>
              <a:t>模块</a:t>
            </a:r>
          </a:p>
        </p:txBody>
      </p:sp>
      <p:sp>
        <p:nvSpPr>
          <p:cNvPr id="3" name="内容占位符 2">
            <a:extLst>
              <a:ext uri="{FF2B5EF4-FFF2-40B4-BE49-F238E27FC236}">
                <a16:creationId xmlns:a16="http://schemas.microsoft.com/office/drawing/2014/main" id="{CE5674C7-46F6-43FA-B78F-CCA7671B99F7}"/>
              </a:ext>
            </a:extLst>
          </p:cNvPr>
          <p:cNvSpPr>
            <a:spLocks noGrp="1"/>
          </p:cNvSpPr>
          <p:nvPr>
            <p:ph idx="1"/>
          </p:nvPr>
        </p:nvSpPr>
        <p:spPr/>
        <p:txBody>
          <a:bodyPr/>
          <a:lstStyle/>
          <a:p>
            <a:r>
              <a:rPr lang="en-US" altLang="zh-CN" dirty="0"/>
              <a:t>Linux </a:t>
            </a:r>
            <a:r>
              <a:rPr lang="en-US" altLang="zh-CN" dirty="0" err="1"/>
              <a:t>syscall</a:t>
            </a:r>
            <a:r>
              <a:rPr lang="en-US" altLang="zh-CN" dirty="0"/>
              <a:t> </a:t>
            </a:r>
            <a:r>
              <a:rPr lang="zh-CN" altLang="en-US" dirty="0"/>
              <a:t>包含繁杂标志位和常量</a:t>
            </a:r>
            <a:endParaRPr lang="en-US" altLang="zh-CN" dirty="0"/>
          </a:p>
          <a:p>
            <a:r>
              <a:rPr lang="zh-CN" altLang="en-US" b="1" dirty="0"/>
              <a:t>对于比赛要求的测例程序</a:t>
            </a:r>
            <a:r>
              <a:rPr lang="zh-CN" altLang="en-US" dirty="0"/>
              <a:t>，有些需要处理，有些可以忽略，还有一些包含特殊语义和约定。</a:t>
            </a:r>
            <a:endParaRPr lang="en-US" altLang="zh-CN" dirty="0"/>
          </a:p>
          <a:p>
            <a:r>
              <a:rPr lang="zh-CN" altLang="en-US" dirty="0"/>
              <a:t>我希望能抽出需要实现的参数子集和与其相关的中文说明、测试，以免后续同学踩坑</a:t>
            </a:r>
          </a:p>
        </p:txBody>
      </p:sp>
    </p:spTree>
    <p:extLst>
      <p:ext uri="{BB962C8B-B14F-4D97-AF65-F5344CB8AC3E}">
        <p14:creationId xmlns:p14="http://schemas.microsoft.com/office/powerpoint/2010/main" val="1832710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选题目标 </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目前进度</a:t>
            </a:r>
          </a:p>
        </p:txBody>
      </p:sp>
      <p:sp>
        <p:nvSpPr>
          <p:cNvPr id="3" name="内容占位符 2">
            <a:extLst>
              <a:ext uri="{FF2B5EF4-FFF2-40B4-BE49-F238E27FC236}">
                <a16:creationId xmlns:a16="http://schemas.microsoft.com/office/drawing/2014/main" id="{04614F36-8108-45E7-B1AA-7DA14C0B3229}"/>
              </a:ext>
            </a:extLst>
          </p:cNvPr>
          <p:cNvSpPr>
            <a:spLocks noGrp="1"/>
          </p:cNvSpPr>
          <p:nvPr>
            <p:ph idx="1"/>
          </p:nvPr>
        </p:nvSpPr>
        <p:spPr>
          <a:xfrm>
            <a:off x="330199" y="1690688"/>
            <a:ext cx="11697678" cy="4991466"/>
          </a:xfrm>
        </p:spPr>
        <p:txBody>
          <a:bodyPr>
            <a:normAutofit/>
          </a:bodyPr>
          <a:lstStyle/>
          <a:p>
            <a:r>
              <a:rPr lang="zh-CN" altLang="en-US" dirty="0"/>
              <a:t>文档、合作、通用是我设计</a:t>
            </a:r>
            <a:r>
              <a:rPr lang="en-US" altLang="zh-CN" dirty="0"/>
              <a:t>Maturin</a:t>
            </a:r>
            <a:r>
              <a:rPr lang="zh-CN" altLang="en-US" dirty="0"/>
              <a:t>的初衷，也是特性之一</a:t>
            </a:r>
            <a:endParaRPr lang="en-US" altLang="zh-CN" dirty="0"/>
          </a:p>
          <a:p>
            <a:endParaRPr lang="en-US" altLang="zh-CN" dirty="0"/>
          </a:p>
          <a:p>
            <a:r>
              <a:rPr lang="en-US" altLang="zh-CN" dirty="0"/>
              <a:t>Maturin</a:t>
            </a:r>
            <a:r>
              <a:rPr lang="zh-CN" altLang="en-US" dirty="0"/>
              <a:t>的信号模块已应用在另外两个</a:t>
            </a:r>
            <a:r>
              <a:rPr lang="en-US" altLang="zh-CN" dirty="0"/>
              <a:t>OS</a:t>
            </a:r>
            <a:r>
              <a:rPr lang="zh-CN" altLang="en-US" dirty="0"/>
              <a:t>中</a:t>
            </a:r>
            <a:endParaRPr lang="en-US" altLang="zh-CN" dirty="0"/>
          </a:p>
          <a:p>
            <a:r>
              <a:rPr lang="zh-CN" altLang="en-US" dirty="0"/>
              <a:t>项目的 </a:t>
            </a:r>
            <a:r>
              <a:rPr lang="en-US" altLang="zh-CN" dirty="0"/>
              <a:t>cargo doc </a:t>
            </a:r>
            <a:r>
              <a:rPr lang="zh-CN" altLang="en-US" dirty="0"/>
              <a:t>文档已部署在网页</a:t>
            </a:r>
            <a:endParaRPr lang="en-US" altLang="zh-CN" dirty="0"/>
          </a:p>
          <a:p>
            <a:r>
              <a:rPr lang="zh-CN" altLang="en-US" dirty="0"/>
              <a:t>项目开发中已有其他许多同学参与</a:t>
            </a:r>
            <a:endParaRPr lang="en-US" altLang="zh-CN" dirty="0"/>
          </a:p>
          <a:p>
            <a:pPr lvl="1"/>
            <a:r>
              <a:rPr lang="zh-CN" altLang="en-US" dirty="0"/>
              <a:t>陈乐、萧洛源参与设计了</a:t>
            </a:r>
            <a:r>
              <a:rPr lang="en-US" altLang="zh-CN" dirty="0"/>
              <a:t>socket</a:t>
            </a:r>
            <a:r>
              <a:rPr lang="zh-CN" altLang="en-US" dirty="0"/>
              <a:t>和文件系统的部分接口，使内核支持</a:t>
            </a:r>
            <a:r>
              <a:rPr lang="en-US" altLang="zh-CN" dirty="0" err="1"/>
              <a:t>gcc</a:t>
            </a:r>
            <a:r>
              <a:rPr lang="en-US" altLang="zh-CN" dirty="0"/>
              <a:t> / </a:t>
            </a:r>
            <a:r>
              <a:rPr lang="en-US" altLang="zh-CN" dirty="0" err="1"/>
              <a:t>redis</a:t>
            </a:r>
            <a:endParaRPr lang="en-US" altLang="zh-CN" dirty="0"/>
          </a:p>
          <a:p>
            <a:pPr lvl="1"/>
            <a:r>
              <a:rPr lang="zh-CN" altLang="en-US" dirty="0"/>
              <a:t>杨德睿修正了接口和代码风格，保证内核全局</a:t>
            </a:r>
            <a:r>
              <a:rPr lang="en-US" altLang="zh-CN" dirty="0"/>
              <a:t>deny(warnings)</a:t>
            </a:r>
          </a:p>
          <a:p>
            <a:pPr lvl="1"/>
            <a:r>
              <a:rPr lang="zh-CN" altLang="en-US" dirty="0"/>
              <a:t>孙迅把对</a:t>
            </a:r>
            <a:r>
              <a:rPr lang="en-US" altLang="zh-CN" dirty="0"/>
              <a:t> poll / </a:t>
            </a:r>
            <a:r>
              <a:rPr lang="en-US" altLang="zh-CN" dirty="0" err="1"/>
              <a:t>epoll</a:t>
            </a:r>
            <a:r>
              <a:rPr lang="en-US" altLang="zh-CN" dirty="0"/>
              <a:t> </a:t>
            </a:r>
            <a:r>
              <a:rPr lang="zh-CN" altLang="en-US" dirty="0"/>
              <a:t>等一些拥有独立数据结构的</a:t>
            </a:r>
            <a:r>
              <a:rPr lang="en-US" altLang="zh-CN" dirty="0" err="1"/>
              <a:t>syscall</a:t>
            </a:r>
            <a:r>
              <a:rPr lang="zh-CN" altLang="en-US" dirty="0"/>
              <a:t>抽象成外部模块</a:t>
            </a:r>
            <a:endParaRPr lang="en-US" altLang="zh-CN" dirty="0"/>
          </a:p>
          <a:p>
            <a:pPr lvl="1"/>
            <a:r>
              <a:rPr lang="zh-CN" altLang="en-US" dirty="0"/>
              <a:t>杨金博的自动测试脚本为内核提供了线上</a:t>
            </a:r>
            <a:r>
              <a:rPr lang="en-US" altLang="zh-CN" dirty="0"/>
              <a:t>CI</a:t>
            </a:r>
          </a:p>
          <a:p>
            <a:r>
              <a:rPr lang="zh-CN" altLang="en-US" dirty="0"/>
              <a:t>所以，我认为持续维护并改进 </a:t>
            </a:r>
            <a:r>
              <a:rPr lang="en-US" altLang="zh-CN" dirty="0"/>
              <a:t>Maturin </a:t>
            </a:r>
            <a:r>
              <a:rPr lang="zh-CN" altLang="en-US" dirty="0"/>
              <a:t>是必要的</a:t>
            </a:r>
            <a:endParaRPr lang="en-US" altLang="zh-CN" dirty="0"/>
          </a:p>
        </p:txBody>
      </p:sp>
    </p:spTree>
    <p:extLst>
      <p:ext uri="{BB962C8B-B14F-4D97-AF65-F5344CB8AC3E}">
        <p14:creationId xmlns:p14="http://schemas.microsoft.com/office/powerpoint/2010/main" val="422779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7BC6A-11AC-434A-9A55-E9ECF28D0014}"/>
              </a:ext>
            </a:extLst>
          </p:cNvPr>
          <p:cNvSpPr>
            <a:spLocks noGrp="1"/>
          </p:cNvSpPr>
          <p:nvPr>
            <p:ph type="title"/>
          </p:nvPr>
        </p:nvSpPr>
        <p:spPr/>
        <p:txBody>
          <a:bodyPr/>
          <a:lstStyle/>
          <a:p>
            <a:r>
              <a:rPr lang="zh-CN" altLang="en-US" dirty="0"/>
              <a:t>实现计划</a:t>
            </a:r>
          </a:p>
        </p:txBody>
      </p:sp>
      <p:sp>
        <p:nvSpPr>
          <p:cNvPr id="3" name="内容占位符 2">
            <a:extLst>
              <a:ext uri="{FF2B5EF4-FFF2-40B4-BE49-F238E27FC236}">
                <a16:creationId xmlns:a16="http://schemas.microsoft.com/office/drawing/2014/main" id="{03FFF38C-EBC2-4B7A-816C-09F57754AC06}"/>
              </a:ext>
            </a:extLst>
          </p:cNvPr>
          <p:cNvSpPr>
            <a:spLocks noGrp="1"/>
          </p:cNvSpPr>
          <p:nvPr>
            <p:ph idx="1"/>
          </p:nvPr>
        </p:nvSpPr>
        <p:spPr>
          <a:xfrm>
            <a:off x="838200" y="1825624"/>
            <a:ext cx="10515600" cy="5372345"/>
          </a:xfrm>
        </p:spPr>
        <p:txBody>
          <a:bodyPr>
            <a:normAutofit/>
          </a:bodyPr>
          <a:lstStyle/>
          <a:p>
            <a:r>
              <a:rPr lang="zh-CN" altLang="en-US" dirty="0"/>
              <a:t>开题 </a:t>
            </a:r>
            <a:r>
              <a:rPr lang="en-US" altLang="zh-CN" dirty="0"/>
              <a:t>– </a:t>
            </a:r>
            <a:r>
              <a:rPr lang="zh-CN" altLang="en-US" dirty="0"/>
              <a:t>第二周</a:t>
            </a:r>
            <a:endParaRPr lang="en-US" altLang="zh-CN" dirty="0"/>
          </a:p>
          <a:p>
            <a:pPr lvl="1"/>
            <a:r>
              <a:rPr lang="zh-CN" altLang="en-US" dirty="0"/>
              <a:t>为目前所有子模块添加文档，为需要的模块添加测试</a:t>
            </a:r>
            <a:endParaRPr lang="en-US" altLang="zh-CN" dirty="0"/>
          </a:p>
          <a:p>
            <a:r>
              <a:rPr lang="zh-CN" altLang="en-US" dirty="0"/>
              <a:t>第二周</a:t>
            </a:r>
            <a:r>
              <a:rPr lang="en-US" altLang="zh-CN" dirty="0"/>
              <a:t>-</a:t>
            </a:r>
            <a:r>
              <a:rPr lang="zh-CN" altLang="en-US" dirty="0"/>
              <a:t>中期</a:t>
            </a:r>
            <a:endParaRPr lang="en-US" altLang="zh-CN" dirty="0"/>
          </a:p>
          <a:p>
            <a:pPr lvl="1"/>
            <a:r>
              <a:rPr lang="zh-CN" altLang="en-US" dirty="0"/>
              <a:t>完成内存管理、页表、调度器、文件系统模块的模块化，即抽离为 </a:t>
            </a:r>
            <a:r>
              <a:rPr lang="en-US" altLang="zh-CN" dirty="0"/>
              <a:t>rust crate</a:t>
            </a:r>
            <a:r>
              <a:rPr lang="zh-CN" altLang="en-US" dirty="0"/>
              <a:t>，附加文档、测试并发布</a:t>
            </a:r>
            <a:endParaRPr lang="en-US" altLang="zh-CN" dirty="0"/>
          </a:p>
          <a:p>
            <a:r>
              <a:rPr lang="zh-CN" altLang="en-US" dirty="0"/>
              <a:t>中期</a:t>
            </a:r>
            <a:r>
              <a:rPr lang="en-US" altLang="zh-CN" dirty="0"/>
              <a:t>-</a:t>
            </a:r>
            <a:r>
              <a:rPr lang="zh-CN" altLang="en-US" dirty="0"/>
              <a:t>第</a:t>
            </a:r>
            <a:r>
              <a:rPr lang="en-US" altLang="zh-CN" dirty="0"/>
              <a:t>10</a:t>
            </a:r>
            <a:r>
              <a:rPr lang="zh-CN" altLang="en-US" dirty="0"/>
              <a:t>周</a:t>
            </a:r>
            <a:endParaRPr lang="en-US" altLang="zh-CN" dirty="0"/>
          </a:p>
          <a:p>
            <a:pPr lvl="1"/>
            <a:r>
              <a:rPr lang="zh-CN" altLang="en-US" dirty="0"/>
              <a:t>完成 </a:t>
            </a:r>
            <a:r>
              <a:rPr lang="en-US" altLang="zh-CN" dirty="0"/>
              <a:t>Linux </a:t>
            </a:r>
            <a:r>
              <a:rPr lang="en-US" altLang="zh-CN" dirty="0" err="1"/>
              <a:t>syscall</a:t>
            </a:r>
            <a:r>
              <a:rPr lang="en-US" altLang="zh-CN" dirty="0"/>
              <a:t> schema for </a:t>
            </a:r>
            <a:r>
              <a:rPr lang="en-US" altLang="zh-CN" dirty="0" err="1"/>
              <a:t>oscomp</a:t>
            </a:r>
            <a:r>
              <a:rPr lang="en-US" altLang="zh-CN" dirty="0"/>
              <a:t> </a:t>
            </a:r>
            <a:r>
              <a:rPr lang="zh-CN" altLang="en-US" dirty="0"/>
              <a:t>模块</a:t>
            </a:r>
            <a:endParaRPr lang="en-US" altLang="zh-CN" dirty="0"/>
          </a:p>
          <a:p>
            <a:r>
              <a:rPr lang="zh-CN" altLang="en-US" dirty="0"/>
              <a:t>第</a:t>
            </a:r>
            <a:r>
              <a:rPr lang="en-US" altLang="zh-CN" dirty="0"/>
              <a:t>10</a:t>
            </a:r>
            <a:r>
              <a:rPr lang="zh-CN" altLang="en-US" dirty="0"/>
              <a:t>周</a:t>
            </a:r>
            <a:r>
              <a:rPr lang="en-US" altLang="zh-CN" dirty="0"/>
              <a:t>-</a:t>
            </a:r>
            <a:r>
              <a:rPr lang="zh-CN" altLang="en-US" dirty="0"/>
              <a:t>结题</a:t>
            </a:r>
            <a:endParaRPr lang="en-US" altLang="zh-CN" dirty="0"/>
          </a:p>
          <a:p>
            <a:pPr lvl="1"/>
            <a:r>
              <a:rPr lang="zh-CN" altLang="en-US" dirty="0"/>
              <a:t>抽象出内核框架</a:t>
            </a:r>
            <a:endParaRPr lang="en-US" altLang="zh-CN" dirty="0"/>
          </a:p>
          <a:p>
            <a:r>
              <a:rPr lang="zh-CN" altLang="en-US" dirty="0"/>
              <a:t>全程：持续维护项目代码及文档</a:t>
            </a:r>
          </a:p>
        </p:txBody>
      </p:sp>
    </p:spTree>
    <p:extLst>
      <p:ext uri="{BB962C8B-B14F-4D97-AF65-F5344CB8AC3E}">
        <p14:creationId xmlns:p14="http://schemas.microsoft.com/office/powerpoint/2010/main" val="145537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5313A692-1F4F-45D8-99E4-E7C8482C3C5D}"/>
              </a:ext>
            </a:extLst>
          </p:cNvPr>
          <p:cNvSpPr txBox="1">
            <a:spLocks/>
          </p:cNvSpPr>
          <p:nvPr/>
        </p:nvSpPr>
        <p:spPr>
          <a:xfrm>
            <a:off x="838200" y="25273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8000" dirty="0"/>
              <a:t>谢谢！</a:t>
            </a:r>
          </a:p>
        </p:txBody>
      </p:sp>
    </p:spTree>
    <p:extLst>
      <p:ext uri="{BB962C8B-B14F-4D97-AF65-F5344CB8AC3E}">
        <p14:creationId xmlns:p14="http://schemas.microsoft.com/office/powerpoint/2010/main" val="409219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项目背景</a:t>
            </a:r>
          </a:p>
        </p:txBody>
      </p:sp>
      <p:sp>
        <p:nvSpPr>
          <p:cNvPr id="3" name="内容占位符 2">
            <a:extLst>
              <a:ext uri="{FF2B5EF4-FFF2-40B4-BE49-F238E27FC236}">
                <a16:creationId xmlns:a16="http://schemas.microsoft.com/office/drawing/2014/main" id="{04614F36-8108-45E7-B1AA-7DA14C0B3229}"/>
              </a:ext>
            </a:extLst>
          </p:cNvPr>
          <p:cNvSpPr>
            <a:spLocks noGrp="1"/>
          </p:cNvSpPr>
          <p:nvPr>
            <p:ph idx="1"/>
          </p:nvPr>
        </p:nvSpPr>
        <p:spPr/>
        <p:txBody>
          <a:bodyPr/>
          <a:lstStyle/>
          <a:p>
            <a:r>
              <a:rPr lang="zh-CN" altLang="en-US" dirty="0"/>
              <a:t>在</a:t>
            </a:r>
            <a:r>
              <a:rPr lang="en-US" altLang="zh-CN" dirty="0"/>
              <a:t>2022</a:t>
            </a:r>
            <a:r>
              <a:rPr lang="zh-CN" altLang="en-US" dirty="0"/>
              <a:t>年</a:t>
            </a:r>
            <a:r>
              <a:rPr lang="en-US" altLang="zh-CN" dirty="0"/>
              <a:t>3</a:t>
            </a:r>
            <a:r>
              <a:rPr lang="zh-CN" altLang="en-US" dirty="0"/>
              <a:t>月至</a:t>
            </a:r>
            <a:r>
              <a:rPr lang="en-US" altLang="zh-CN" dirty="0"/>
              <a:t>8</a:t>
            </a:r>
            <a:r>
              <a:rPr lang="zh-CN" altLang="en-US" dirty="0"/>
              <a:t>月，我与尤予阳同学参加全国操作系统设计赛，设计并实现了</a:t>
            </a:r>
            <a:r>
              <a:rPr lang="en-US" altLang="zh-CN" dirty="0"/>
              <a:t>Maturin</a:t>
            </a:r>
            <a:r>
              <a:rPr lang="zh-CN" altLang="en-US" dirty="0"/>
              <a:t>系统</a:t>
            </a:r>
            <a:endParaRPr lang="en-US" altLang="zh-CN" dirty="0"/>
          </a:p>
          <a:p>
            <a:r>
              <a:rPr lang="zh-CN" altLang="en-US" dirty="0"/>
              <a:t>截至比赛结束时，内核支持：</a:t>
            </a:r>
            <a:endParaRPr lang="en-US" altLang="zh-CN" dirty="0"/>
          </a:p>
          <a:p>
            <a:pPr lvl="1"/>
            <a:r>
              <a:rPr lang="en-US" altLang="zh-CN" dirty="0"/>
              <a:t>82</a:t>
            </a:r>
            <a:r>
              <a:rPr lang="zh-CN" altLang="en-US" dirty="0"/>
              <a:t>个 </a:t>
            </a:r>
            <a:r>
              <a:rPr lang="en-US" altLang="zh-CN" dirty="0"/>
              <a:t>Linux </a:t>
            </a:r>
            <a:r>
              <a:rPr lang="en-US" altLang="zh-CN" dirty="0" err="1"/>
              <a:t>syscall</a:t>
            </a:r>
            <a:endParaRPr lang="en-US" altLang="zh-CN" dirty="0"/>
          </a:p>
          <a:p>
            <a:pPr lvl="1"/>
            <a:r>
              <a:rPr lang="zh-CN" altLang="en-US" dirty="0"/>
              <a:t>测例库 </a:t>
            </a:r>
            <a:r>
              <a:rPr lang="en-US" altLang="zh-CN" dirty="0" err="1"/>
              <a:t>libc</a:t>
            </a:r>
            <a:r>
              <a:rPr lang="en-US" altLang="zh-CN" dirty="0"/>
              <a:t>-test / </a:t>
            </a:r>
            <a:r>
              <a:rPr lang="en-US" altLang="zh-CN" dirty="0" err="1"/>
              <a:t>lmbench</a:t>
            </a:r>
            <a:endParaRPr lang="en-US" altLang="zh-CN" dirty="0"/>
          </a:p>
          <a:p>
            <a:pPr lvl="1"/>
            <a:r>
              <a:rPr lang="zh-CN" altLang="en-US" dirty="0"/>
              <a:t>应用 </a:t>
            </a:r>
            <a:r>
              <a:rPr lang="en-US" altLang="zh-CN" dirty="0" err="1"/>
              <a:t>busybox</a:t>
            </a:r>
            <a:r>
              <a:rPr lang="en-US" altLang="zh-CN" dirty="0"/>
              <a:t> / </a:t>
            </a:r>
            <a:r>
              <a:rPr lang="en-US" altLang="zh-CN" dirty="0" err="1"/>
              <a:t>lua</a:t>
            </a:r>
            <a:r>
              <a:rPr lang="en-US" altLang="zh-CN" dirty="0"/>
              <a:t> / </a:t>
            </a:r>
            <a:r>
              <a:rPr lang="en-US" altLang="zh-CN" dirty="0" err="1"/>
              <a:t>gcc</a:t>
            </a:r>
            <a:r>
              <a:rPr lang="en-US" altLang="zh-CN" dirty="0"/>
              <a:t> / </a:t>
            </a:r>
            <a:r>
              <a:rPr lang="en-US" altLang="zh-CN" dirty="0" err="1"/>
              <a:t>redis</a:t>
            </a:r>
            <a:endParaRPr lang="en-US" altLang="zh-CN" dirty="0"/>
          </a:p>
          <a:p>
            <a:pPr lvl="1"/>
            <a:r>
              <a:rPr lang="zh-CN" altLang="en-US" dirty="0"/>
              <a:t>支持</a:t>
            </a:r>
            <a:r>
              <a:rPr lang="en-US" altLang="zh-CN" dirty="0"/>
              <a:t>4</a:t>
            </a:r>
            <a:r>
              <a:rPr lang="zh-CN" altLang="en-US" dirty="0"/>
              <a:t>核</a:t>
            </a:r>
            <a:r>
              <a:rPr lang="en-US" altLang="zh-CN" dirty="0"/>
              <a:t>SMP</a:t>
            </a:r>
          </a:p>
          <a:p>
            <a:pPr lvl="1"/>
            <a:r>
              <a:rPr lang="zh-CN" altLang="en-US" dirty="0"/>
              <a:t>支持在 </a:t>
            </a:r>
            <a:r>
              <a:rPr lang="en-US" altLang="zh-CN" dirty="0"/>
              <a:t>fu740</a:t>
            </a:r>
            <a:r>
              <a:rPr lang="zh-CN" altLang="en-US" dirty="0"/>
              <a:t> 硬件平台及 </a:t>
            </a:r>
            <a:r>
              <a:rPr lang="en-US" altLang="zh-CN" dirty="0" err="1"/>
              <a:t>qemu</a:t>
            </a:r>
            <a:r>
              <a:rPr lang="en-US" altLang="zh-CN" dirty="0"/>
              <a:t> </a:t>
            </a:r>
            <a:r>
              <a:rPr lang="zh-CN" altLang="en-US" dirty="0"/>
              <a:t>运行</a:t>
            </a:r>
            <a:endParaRPr lang="en-US" altLang="zh-CN" dirty="0"/>
          </a:p>
        </p:txBody>
      </p:sp>
    </p:spTree>
    <p:extLst>
      <p:ext uri="{BB962C8B-B14F-4D97-AF65-F5344CB8AC3E}">
        <p14:creationId xmlns:p14="http://schemas.microsoft.com/office/powerpoint/2010/main" val="388009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选题出发点 </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现状</a:t>
            </a:r>
          </a:p>
        </p:txBody>
      </p:sp>
      <p:sp>
        <p:nvSpPr>
          <p:cNvPr id="4" name="矩形 3">
            <a:extLst>
              <a:ext uri="{FF2B5EF4-FFF2-40B4-BE49-F238E27FC236}">
                <a16:creationId xmlns:a16="http://schemas.microsoft.com/office/drawing/2014/main" id="{EAD466ED-329F-4639-BE01-47E78D02F72E}"/>
              </a:ext>
            </a:extLst>
          </p:cNvPr>
          <p:cNvSpPr/>
          <p:nvPr/>
        </p:nvSpPr>
        <p:spPr>
          <a:xfrm>
            <a:off x="2160104" y="1751300"/>
            <a:ext cx="4066761" cy="707886"/>
          </a:xfrm>
          <a:prstGeom prst="rect">
            <a:avLst/>
          </a:prstGeom>
        </p:spPr>
        <p:txBody>
          <a:bodyPr wrap="square">
            <a:spAutoFit/>
          </a:bodyPr>
          <a:lstStyle/>
          <a:p>
            <a:r>
              <a:rPr lang="en-US" altLang="zh-CN" sz="2000" dirty="0"/>
              <a:t>《</a:t>
            </a:r>
            <a:r>
              <a:rPr lang="zh-CN" altLang="en-US" sz="2000" dirty="0"/>
              <a:t>操作系统</a:t>
            </a:r>
            <a:r>
              <a:rPr lang="en-US" altLang="zh-CN" sz="2000" dirty="0"/>
              <a:t>》</a:t>
            </a:r>
            <a:r>
              <a:rPr lang="zh-CN" altLang="en-US" sz="2000" dirty="0"/>
              <a:t>课程实验：</a:t>
            </a:r>
            <a:endParaRPr lang="en-US" altLang="zh-CN" sz="2000" dirty="0"/>
          </a:p>
          <a:p>
            <a:r>
              <a:rPr lang="en-US" altLang="zh-CN" sz="2000" dirty="0"/>
              <a:t>OS</a:t>
            </a:r>
            <a:r>
              <a:rPr lang="zh-CN" altLang="en-US" sz="2000" dirty="0"/>
              <a:t>较为基础，有完善指导书和实验</a:t>
            </a:r>
          </a:p>
        </p:txBody>
      </p:sp>
      <p:sp>
        <p:nvSpPr>
          <p:cNvPr id="5" name="箭头: 手杖形 4">
            <a:extLst>
              <a:ext uri="{FF2B5EF4-FFF2-40B4-BE49-F238E27FC236}">
                <a16:creationId xmlns:a16="http://schemas.microsoft.com/office/drawing/2014/main" id="{B62CEB40-986A-455A-8AB9-1C7C804BC66B}"/>
              </a:ext>
            </a:extLst>
          </p:cNvPr>
          <p:cNvSpPr/>
          <p:nvPr/>
        </p:nvSpPr>
        <p:spPr>
          <a:xfrm rot="5400000">
            <a:off x="4458267" y="-929876"/>
            <a:ext cx="3537196" cy="10777330"/>
          </a:xfrm>
          <a:prstGeom prst="uturnArrow">
            <a:avLst>
              <a:gd name="adj1" fmla="val 7037"/>
              <a:gd name="adj2" fmla="val 12270"/>
              <a:gd name="adj3" fmla="val 16655"/>
              <a:gd name="adj4" fmla="val 27201"/>
              <a:gd name="adj5" fmla="val 894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a:extLst>
              <a:ext uri="{FF2B5EF4-FFF2-40B4-BE49-F238E27FC236}">
                <a16:creationId xmlns:a16="http://schemas.microsoft.com/office/drawing/2014/main" id="{BC6C02E3-C4FB-4B3E-B598-02964ACF77A3}"/>
              </a:ext>
            </a:extLst>
          </p:cNvPr>
          <p:cNvSpPr/>
          <p:nvPr/>
        </p:nvSpPr>
        <p:spPr>
          <a:xfrm>
            <a:off x="1379516" y="3008774"/>
            <a:ext cx="736285" cy="646331"/>
          </a:xfrm>
          <a:prstGeom prst="rect">
            <a:avLst/>
          </a:prstGeom>
        </p:spPr>
        <p:txBody>
          <a:bodyPr wrap="square">
            <a:spAutoFit/>
          </a:bodyPr>
          <a:lstStyle/>
          <a:p>
            <a:r>
              <a:rPr lang="zh-CN" altLang="en-US" b="1" dirty="0">
                <a:solidFill>
                  <a:schemeClr val="bg1">
                    <a:lumMod val="65000"/>
                  </a:schemeClr>
                </a:solidFill>
              </a:rPr>
              <a:t>进程调度</a:t>
            </a:r>
          </a:p>
        </p:txBody>
      </p:sp>
      <p:sp>
        <p:nvSpPr>
          <p:cNvPr id="9" name="矩形 8">
            <a:extLst>
              <a:ext uri="{FF2B5EF4-FFF2-40B4-BE49-F238E27FC236}">
                <a16:creationId xmlns:a16="http://schemas.microsoft.com/office/drawing/2014/main" id="{7543B5C9-AE24-4E1D-B8EB-8B7DCC18E31F}"/>
              </a:ext>
            </a:extLst>
          </p:cNvPr>
          <p:cNvSpPr/>
          <p:nvPr/>
        </p:nvSpPr>
        <p:spPr>
          <a:xfrm>
            <a:off x="2321287" y="3055169"/>
            <a:ext cx="736285" cy="369332"/>
          </a:xfrm>
          <a:prstGeom prst="rect">
            <a:avLst/>
          </a:prstGeom>
        </p:spPr>
        <p:txBody>
          <a:bodyPr wrap="square">
            <a:spAutoFit/>
          </a:bodyPr>
          <a:lstStyle/>
          <a:p>
            <a:r>
              <a:rPr lang="zh-CN" altLang="en-US" b="1" dirty="0">
                <a:solidFill>
                  <a:schemeClr val="bg1">
                    <a:lumMod val="65000"/>
                  </a:schemeClr>
                </a:solidFill>
              </a:rPr>
              <a:t>页表</a:t>
            </a:r>
          </a:p>
        </p:txBody>
      </p:sp>
      <p:sp>
        <p:nvSpPr>
          <p:cNvPr id="10" name="矩形 9">
            <a:extLst>
              <a:ext uri="{FF2B5EF4-FFF2-40B4-BE49-F238E27FC236}">
                <a16:creationId xmlns:a16="http://schemas.microsoft.com/office/drawing/2014/main" id="{200D4520-AB0A-4D3B-8C9A-E90118992422}"/>
              </a:ext>
            </a:extLst>
          </p:cNvPr>
          <p:cNvSpPr/>
          <p:nvPr/>
        </p:nvSpPr>
        <p:spPr>
          <a:xfrm>
            <a:off x="4222107" y="3058106"/>
            <a:ext cx="736285" cy="369332"/>
          </a:xfrm>
          <a:prstGeom prst="rect">
            <a:avLst/>
          </a:prstGeom>
        </p:spPr>
        <p:txBody>
          <a:bodyPr wrap="square">
            <a:spAutoFit/>
          </a:bodyPr>
          <a:lstStyle/>
          <a:p>
            <a:r>
              <a:rPr lang="en-US" altLang="zh-CN" b="1" dirty="0">
                <a:solidFill>
                  <a:schemeClr val="bg1">
                    <a:lumMod val="65000"/>
                  </a:schemeClr>
                </a:solidFill>
              </a:rPr>
              <a:t>IPC</a:t>
            </a:r>
            <a:endParaRPr lang="zh-CN" altLang="en-US" b="1" dirty="0">
              <a:solidFill>
                <a:schemeClr val="bg1">
                  <a:lumMod val="65000"/>
                </a:schemeClr>
              </a:solidFill>
            </a:endParaRPr>
          </a:p>
        </p:txBody>
      </p:sp>
      <p:sp>
        <p:nvSpPr>
          <p:cNvPr id="11" name="矩形 10">
            <a:extLst>
              <a:ext uri="{FF2B5EF4-FFF2-40B4-BE49-F238E27FC236}">
                <a16:creationId xmlns:a16="http://schemas.microsoft.com/office/drawing/2014/main" id="{EEA1F7C3-59F2-4BBF-B1EC-1905C5E8AE58}"/>
              </a:ext>
            </a:extLst>
          </p:cNvPr>
          <p:cNvSpPr/>
          <p:nvPr/>
        </p:nvSpPr>
        <p:spPr>
          <a:xfrm>
            <a:off x="3282579" y="3017432"/>
            <a:ext cx="736285" cy="646331"/>
          </a:xfrm>
          <a:prstGeom prst="rect">
            <a:avLst/>
          </a:prstGeom>
        </p:spPr>
        <p:txBody>
          <a:bodyPr wrap="square">
            <a:spAutoFit/>
          </a:bodyPr>
          <a:lstStyle/>
          <a:p>
            <a:r>
              <a:rPr lang="zh-CN" altLang="en-US" b="1" dirty="0">
                <a:solidFill>
                  <a:schemeClr val="bg1">
                    <a:lumMod val="65000"/>
                  </a:schemeClr>
                </a:solidFill>
              </a:rPr>
              <a:t>文件系统</a:t>
            </a:r>
          </a:p>
        </p:txBody>
      </p:sp>
      <p:sp>
        <p:nvSpPr>
          <p:cNvPr id="12" name="矩形 11">
            <a:extLst>
              <a:ext uri="{FF2B5EF4-FFF2-40B4-BE49-F238E27FC236}">
                <a16:creationId xmlns:a16="http://schemas.microsoft.com/office/drawing/2014/main" id="{A0D8F770-3870-4E8D-82C4-D64A60290D59}"/>
              </a:ext>
            </a:extLst>
          </p:cNvPr>
          <p:cNvSpPr/>
          <p:nvPr/>
        </p:nvSpPr>
        <p:spPr>
          <a:xfrm>
            <a:off x="5205764" y="3101335"/>
            <a:ext cx="736285" cy="646331"/>
          </a:xfrm>
          <a:prstGeom prst="rect">
            <a:avLst/>
          </a:prstGeom>
        </p:spPr>
        <p:txBody>
          <a:bodyPr wrap="square">
            <a:spAutoFit/>
          </a:bodyPr>
          <a:lstStyle/>
          <a:p>
            <a:r>
              <a:rPr lang="zh-CN" altLang="en-US" b="1" dirty="0">
                <a:solidFill>
                  <a:schemeClr val="bg1">
                    <a:lumMod val="65000"/>
                  </a:schemeClr>
                </a:solidFill>
              </a:rPr>
              <a:t>内核线程</a:t>
            </a:r>
          </a:p>
        </p:txBody>
      </p:sp>
      <p:sp>
        <p:nvSpPr>
          <p:cNvPr id="13" name="矩形 12">
            <a:extLst>
              <a:ext uri="{FF2B5EF4-FFF2-40B4-BE49-F238E27FC236}">
                <a16:creationId xmlns:a16="http://schemas.microsoft.com/office/drawing/2014/main" id="{45200A4E-88DE-4BFB-9C28-0CCE6B5546FA}"/>
              </a:ext>
            </a:extLst>
          </p:cNvPr>
          <p:cNvSpPr/>
          <p:nvPr/>
        </p:nvSpPr>
        <p:spPr>
          <a:xfrm>
            <a:off x="6704444" y="3055169"/>
            <a:ext cx="1003775" cy="646331"/>
          </a:xfrm>
          <a:prstGeom prst="rect">
            <a:avLst/>
          </a:prstGeom>
        </p:spPr>
        <p:txBody>
          <a:bodyPr wrap="square">
            <a:spAutoFit/>
          </a:bodyPr>
          <a:lstStyle/>
          <a:p>
            <a:r>
              <a:rPr lang="zh-CN" altLang="en-US" b="1" dirty="0">
                <a:solidFill>
                  <a:schemeClr val="bg1">
                    <a:lumMod val="65000"/>
                  </a:schemeClr>
                </a:solidFill>
              </a:rPr>
              <a:t>动态库加载</a:t>
            </a:r>
          </a:p>
        </p:txBody>
      </p:sp>
      <p:sp>
        <p:nvSpPr>
          <p:cNvPr id="15" name="矩形 14">
            <a:extLst>
              <a:ext uri="{FF2B5EF4-FFF2-40B4-BE49-F238E27FC236}">
                <a16:creationId xmlns:a16="http://schemas.microsoft.com/office/drawing/2014/main" id="{202EEC09-2851-4F89-A36F-FD1188AAC6E9}"/>
              </a:ext>
            </a:extLst>
          </p:cNvPr>
          <p:cNvSpPr/>
          <p:nvPr/>
        </p:nvSpPr>
        <p:spPr>
          <a:xfrm>
            <a:off x="9438076" y="5934671"/>
            <a:ext cx="1003775" cy="646331"/>
          </a:xfrm>
          <a:prstGeom prst="rect">
            <a:avLst/>
          </a:prstGeom>
        </p:spPr>
        <p:txBody>
          <a:bodyPr wrap="square">
            <a:spAutoFit/>
          </a:bodyPr>
          <a:lstStyle/>
          <a:p>
            <a:r>
              <a:rPr lang="en-US" altLang="zh-CN" b="1" dirty="0" err="1">
                <a:solidFill>
                  <a:schemeClr val="bg1">
                    <a:lumMod val="65000"/>
                  </a:schemeClr>
                </a:solidFill>
              </a:rPr>
              <a:t>ppoll</a:t>
            </a:r>
            <a:r>
              <a:rPr lang="en-US" altLang="zh-CN" b="1" dirty="0">
                <a:solidFill>
                  <a:schemeClr val="bg1">
                    <a:lumMod val="65000"/>
                  </a:schemeClr>
                </a:solidFill>
              </a:rPr>
              <a:t>/</a:t>
            </a:r>
            <a:r>
              <a:rPr lang="en-US" altLang="zh-CN" b="1" dirty="0" err="1">
                <a:solidFill>
                  <a:schemeClr val="bg1">
                    <a:lumMod val="65000"/>
                  </a:schemeClr>
                </a:solidFill>
              </a:rPr>
              <a:t>pselect</a:t>
            </a:r>
            <a:endParaRPr lang="zh-CN" altLang="en-US" b="1" dirty="0">
              <a:solidFill>
                <a:schemeClr val="bg1">
                  <a:lumMod val="65000"/>
                </a:schemeClr>
              </a:solidFill>
            </a:endParaRPr>
          </a:p>
        </p:txBody>
      </p:sp>
      <p:sp>
        <p:nvSpPr>
          <p:cNvPr id="16" name="矩形 15">
            <a:extLst>
              <a:ext uri="{FF2B5EF4-FFF2-40B4-BE49-F238E27FC236}">
                <a16:creationId xmlns:a16="http://schemas.microsoft.com/office/drawing/2014/main" id="{35B5514A-BA4F-4073-A80F-FB72F8A7ECCC}"/>
              </a:ext>
            </a:extLst>
          </p:cNvPr>
          <p:cNvSpPr/>
          <p:nvPr/>
        </p:nvSpPr>
        <p:spPr>
          <a:xfrm>
            <a:off x="7898250" y="5948960"/>
            <a:ext cx="1327253" cy="646331"/>
          </a:xfrm>
          <a:prstGeom prst="rect">
            <a:avLst/>
          </a:prstGeom>
        </p:spPr>
        <p:txBody>
          <a:bodyPr wrap="square">
            <a:spAutoFit/>
          </a:bodyPr>
          <a:lstStyle/>
          <a:p>
            <a:r>
              <a:rPr lang="zh-CN" altLang="en-US" b="1" dirty="0">
                <a:solidFill>
                  <a:schemeClr val="bg1">
                    <a:lumMod val="65000"/>
                  </a:schemeClr>
                </a:solidFill>
              </a:rPr>
              <a:t>完整</a:t>
            </a:r>
            <a:r>
              <a:rPr lang="en-US" altLang="zh-CN" b="1" dirty="0">
                <a:solidFill>
                  <a:schemeClr val="bg1">
                    <a:lumMod val="65000"/>
                  </a:schemeClr>
                </a:solidFill>
              </a:rPr>
              <a:t>signal</a:t>
            </a:r>
            <a:r>
              <a:rPr lang="zh-CN" altLang="en-US" b="1" dirty="0">
                <a:solidFill>
                  <a:schemeClr val="bg1">
                    <a:lumMod val="65000"/>
                  </a:schemeClr>
                </a:solidFill>
              </a:rPr>
              <a:t>支持</a:t>
            </a:r>
            <a:endParaRPr lang="en-US" altLang="zh-CN" b="1" dirty="0">
              <a:solidFill>
                <a:schemeClr val="bg1">
                  <a:lumMod val="65000"/>
                </a:schemeClr>
              </a:solidFill>
            </a:endParaRPr>
          </a:p>
        </p:txBody>
      </p:sp>
      <p:sp>
        <p:nvSpPr>
          <p:cNvPr id="17" name="矩形 16">
            <a:extLst>
              <a:ext uri="{FF2B5EF4-FFF2-40B4-BE49-F238E27FC236}">
                <a16:creationId xmlns:a16="http://schemas.microsoft.com/office/drawing/2014/main" id="{24BE1CAB-BF20-4A8F-876D-C63B412E8776}"/>
              </a:ext>
            </a:extLst>
          </p:cNvPr>
          <p:cNvSpPr/>
          <p:nvPr/>
        </p:nvSpPr>
        <p:spPr>
          <a:xfrm>
            <a:off x="10138434" y="3096540"/>
            <a:ext cx="606833" cy="369332"/>
          </a:xfrm>
          <a:prstGeom prst="rect">
            <a:avLst/>
          </a:prstGeom>
        </p:spPr>
        <p:txBody>
          <a:bodyPr wrap="square">
            <a:spAutoFit/>
          </a:bodyPr>
          <a:lstStyle/>
          <a:p>
            <a:r>
              <a:rPr lang="en-US" altLang="zh-CN" b="1" dirty="0" err="1">
                <a:solidFill>
                  <a:schemeClr val="bg1">
                    <a:lumMod val="65000"/>
                  </a:schemeClr>
                </a:solidFill>
              </a:rPr>
              <a:t>vfs</a:t>
            </a:r>
            <a:endParaRPr lang="en-US" altLang="zh-CN" b="1" dirty="0">
              <a:solidFill>
                <a:schemeClr val="bg1">
                  <a:lumMod val="65000"/>
                </a:schemeClr>
              </a:solidFill>
            </a:endParaRPr>
          </a:p>
        </p:txBody>
      </p:sp>
      <p:sp>
        <p:nvSpPr>
          <p:cNvPr id="18" name="矩形 17">
            <a:extLst>
              <a:ext uri="{FF2B5EF4-FFF2-40B4-BE49-F238E27FC236}">
                <a16:creationId xmlns:a16="http://schemas.microsoft.com/office/drawing/2014/main" id="{8A036ED3-FF6F-47AB-B831-7B2A8CB36EB8}"/>
              </a:ext>
            </a:extLst>
          </p:cNvPr>
          <p:cNvSpPr/>
          <p:nvPr/>
        </p:nvSpPr>
        <p:spPr>
          <a:xfrm>
            <a:off x="8199933" y="3043805"/>
            <a:ext cx="1254338" cy="646331"/>
          </a:xfrm>
          <a:prstGeom prst="rect">
            <a:avLst/>
          </a:prstGeom>
        </p:spPr>
        <p:txBody>
          <a:bodyPr wrap="square">
            <a:spAutoFit/>
          </a:bodyPr>
          <a:lstStyle/>
          <a:p>
            <a:r>
              <a:rPr lang="en-US" altLang="zh-CN" b="1" dirty="0" err="1">
                <a:solidFill>
                  <a:schemeClr val="bg1">
                    <a:lumMod val="65000"/>
                  </a:schemeClr>
                </a:solidFill>
              </a:rPr>
              <a:t>musl-libc</a:t>
            </a:r>
            <a:r>
              <a:rPr lang="zh-CN" altLang="en-US" b="1" dirty="0">
                <a:solidFill>
                  <a:schemeClr val="bg1">
                    <a:lumMod val="65000"/>
                  </a:schemeClr>
                </a:solidFill>
              </a:rPr>
              <a:t>支持</a:t>
            </a:r>
            <a:endParaRPr lang="en-US" altLang="zh-CN" b="1" dirty="0">
              <a:solidFill>
                <a:schemeClr val="bg1">
                  <a:lumMod val="65000"/>
                </a:schemeClr>
              </a:solidFill>
            </a:endParaRPr>
          </a:p>
        </p:txBody>
      </p:sp>
      <p:sp>
        <p:nvSpPr>
          <p:cNvPr id="19" name="矩形 18">
            <a:extLst>
              <a:ext uri="{FF2B5EF4-FFF2-40B4-BE49-F238E27FC236}">
                <a16:creationId xmlns:a16="http://schemas.microsoft.com/office/drawing/2014/main" id="{49AA923F-58AB-411A-8FFA-17BD8A12AD2E}"/>
              </a:ext>
            </a:extLst>
          </p:cNvPr>
          <p:cNvSpPr/>
          <p:nvPr/>
        </p:nvSpPr>
        <p:spPr>
          <a:xfrm>
            <a:off x="6105247" y="5946035"/>
            <a:ext cx="1327253" cy="646331"/>
          </a:xfrm>
          <a:prstGeom prst="rect">
            <a:avLst/>
          </a:prstGeom>
        </p:spPr>
        <p:txBody>
          <a:bodyPr wrap="square">
            <a:spAutoFit/>
          </a:bodyPr>
          <a:lstStyle/>
          <a:p>
            <a:r>
              <a:rPr lang="zh-CN" altLang="en-US" b="1" dirty="0">
                <a:solidFill>
                  <a:schemeClr val="bg1">
                    <a:lumMod val="65000"/>
                  </a:schemeClr>
                </a:solidFill>
              </a:rPr>
              <a:t>浮点寄存器支持</a:t>
            </a:r>
            <a:endParaRPr lang="en-US" altLang="zh-CN" b="1" dirty="0">
              <a:solidFill>
                <a:schemeClr val="bg1">
                  <a:lumMod val="65000"/>
                </a:schemeClr>
              </a:solidFill>
            </a:endParaRPr>
          </a:p>
        </p:txBody>
      </p:sp>
      <p:sp>
        <p:nvSpPr>
          <p:cNvPr id="20" name="矩形 19">
            <a:extLst>
              <a:ext uri="{FF2B5EF4-FFF2-40B4-BE49-F238E27FC236}">
                <a16:creationId xmlns:a16="http://schemas.microsoft.com/office/drawing/2014/main" id="{CB1128E4-ADD0-4269-8AAC-FFED5A1EC1E1}"/>
              </a:ext>
            </a:extLst>
          </p:cNvPr>
          <p:cNvSpPr/>
          <p:nvPr/>
        </p:nvSpPr>
        <p:spPr>
          <a:xfrm>
            <a:off x="10441851" y="4350739"/>
            <a:ext cx="815289" cy="923330"/>
          </a:xfrm>
          <a:prstGeom prst="rect">
            <a:avLst/>
          </a:prstGeom>
        </p:spPr>
        <p:txBody>
          <a:bodyPr wrap="square">
            <a:spAutoFit/>
          </a:bodyPr>
          <a:lstStyle/>
          <a:p>
            <a:r>
              <a:rPr lang="en-US" altLang="zh-CN" b="1" dirty="0" err="1">
                <a:solidFill>
                  <a:schemeClr val="bg1">
                    <a:lumMod val="65000"/>
                  </a:schemeClr>
                </a:solidFill>
              </a:rPr>
              <a:t>futex</a:t>
            </a:r>
            <a:endParaRPr lang="en-US" altLang="zh-CN" b="1" dirty="0">
              <a:solidFill>
                <a:schemeClr val="bg1">
                  <a:lumMod val="65000"/>
                </a:schemeClr>
              </a:solidFill>
            </a:endParaRPr>
          </a:p>
          <a:p>
            <a:r>
              <a:rPr lang="zh-CN" altLang="en-US" b="1" dirty="0">
                <a:solidFill>
                  <a:schemeClr val="bg1">
                    <a:lumMod val="65000"/>
                  </a:schemeClr>
                </a:solidFill>
              </a:rPr>
              <a:t>等锁机制</a:t>
            </a:r>
            <a:endParaRPr lang="en-US" altLang="zh-CN" b="1" dirty="0">
              <a:solidFill>
                <a:schemeClr val="bg1">
                  <a:lumMod val="65000"/>
                </a:schemeClr>
              </a:solidFill>
            </a:endParaRPr>
          </a:p>
        </p:txBody>
      </p:sp>
      <p:sp>
        <p:nvSpPr>
          <p:cNvPr id="21" name="矩形 20">
            <a:extLst>
              <a:ext uri="{FF2B5EF4-FFF2-40B4-BE49-F238E27FC236}">
                <a16:creationId xmlns:a16="http://schemas.microsoft.com/office/drawing/2014/main" id="{45EB4ECA-7FE0-42FD-B5AA-7F06355D4390}"/>
              </a:ext>
            </a:extLst>
          </p:cNvPr>
          <p:cNvSpPr/>
          <p:nvPr/>
        </p:nvSpPr>
        <p:spPr>
          <a:xfrm>
            <a:off x="6067908" y="4608072"/>
            <a:ext cx="3332916" cy="1015663"/>
          </a:xfrm>
          <a:prstGeom prst="rect">
            <a:avLst/>
          </a:prstGeom>
        </p:spPr>
        <p:txBody>
          <a:bodyPr wrap="square">
            <a:spAutoFit/>
          </a:bodyPr>
          <a:lstStyle/>
          <a:p>
            <a:r>
              <a:rPr lang="en-US" altLang="zh-CN" sz="2000" dirty="0"/>
              <a:t>2022</a:t>
            </a:r>
            <a:r>
              <a:rPr lang="zh-CN" altLang="en-US" sz="2000" dirty="0"/>
              <a:t>年内核设计赛：</a:t>
            </a:r>
            <a:endParaRPr lang="en-US" altLang="zh-CN" sz="2000" dirty="0"/>
          </a:p>
          <a:p>
            <a:r>
              <a:rPr lang="en-US" altLang="zh-CN" sz="2000" dirty="0"/>
              <a:t>OS</a:t>
            </a:r>
            <a:r>
              <a:rPr lang="zh-CN" altLang="en-US" sz="2000" dirty="0"/>
              <a:t>功能多，但要求复杂，缺少功能约束和文档</a:t>
            </a:r>
          </a:p>
        </p:txBody>
      </p:sp>
      <p:sp>
        <p:nvSpPr>
          <p:cNvPr id="22" name="矩形 21">
            <a:extLst>
              <a:ext uri="{FF2B5EF4-FFF2-40B4-BE49-F238E27FC236}">
                <a16:creationId xmlns:a16="http://schemas.microsoft.com/office/drawing/2014/main" id="{DE88CD4E-801F-4D30-9905-9105CC66C2ED}"/>
              </a:ext>
            </a:extLst>
          </p:cNvPr>
          <p:cNvSpPr/>
          <p:nvPr/>
        </p:nvSpPr>
        <p:spPr>
          <a:xfrm>
            <a:off x="3518457" y="5934670"/>
            <a:ext cx="2247630" cy="646331"/>
          </a:xfrm>
          <a:prstGeom prst="rect">
            <a:avLst/>
          </a:prstGeom>
        </p:spPr>
        <p:txBody>
          <a:bodyPr wrap="square">
            <a:spAutoFit/>
          </a:bodyPr>
          <a:lstStyle/>
          <a:p>
            <a:r>
              <a:rPr lang="zh-CN" altLang="en-US" b="1" dirty="0">
                <a:solidFill>
                  <a:schemeClr val="bg1">
                    <a:lumMod val="65000"/>
                  </a:schemeClr>
                </a:solidFill>
              </a:rPr>
              <a:t>更多</a:t>
            </a:r>
            <a:r>
              <a:rPr lang="en-US" altLang="zh-CN" b="1" dirty="0" err="1">
                <a:solidFill>
                  <a:schemeClr val="bg1">
                    <a:lumMod val="65000"/>
                  </a:schemeClr>
                </a:solidFill>
              </a:rPr>
              <a:t>syscall</a:t>
            </a:r>
            <a:r>
              <a:rPr lang="zh-CN" altLang="en-US" b="1" dirty="0">
                <a:solidFill>
                  <a:schemeClr val="bg1">
                    <a:lumMod val="65000"/>
                  </a:schemeClr>
                </a:solidFill>
              </a:rPr>
              <a:t>和</a:t>
            </a:r>
            <a:r>
              <a:rPr lang="en-US" altLang="zh-CN" b="1" dirty="0">
                <a:solidFill>
                  <a:schemeClr val="bg1">
                    <a:lumMod val="65000"/>
                  </a:schemeClr>
                </a:solidFill>
              </a:rPr>
              <a:t>Linux</a:t>
            </a:r>
            <a:r>
              <a:rPr lang="zh-CN" altLang="en-US" b="1" dirty="0">
                <a:solidFill>
                  <a:schemeClr val="bg1">
                    <a:lumMod val="65000"/>
                  </a:schemeClr>
                </a:solidFill>
              </a:rPr>
              <a:t>实际应用支持</a:t>
            </a:r>
            <a:endParaRPr lang="en-US" altLang="zh-CN" b="1" dirty="0">
              <a:solidFill>
                <a:schemeClr val="bg1">
                  <a:lumMod val="65000"/>
                </a:schemeClr>
              </a:solidFill>
            </a:endParaRPr>
          </a:p>
        </p:txBody>
      </p:sp>
      <p:sp>
        <p:nvSpPr>
          <p:cNvPr id="23" name="矩形 22">
            <a:extLst>
              <a:ext uri="{FF2B5EF4-FFF2-40B4-BE49-F238E27FC236}">
                <a16:creationId xmlns:a16="http://schemas.microsoft.com/office/drawing/2014/main" id="{ED281D35-8369-48E6-A936-9C142D740527}"/>
              </a:ext>
            </a:extLst>
          </p:cNvPr>
          <p:cNvSpPr/>
          <p:nvPr/>
        </p:nvSpPr>
        <p:spPr>
          <a:xfrm>
            <a:off x="2600921" y="4725295"/>
            <a:ext cx="2604843" cy="707886"/>
          </a:xfrm>
          <a:prstGeom prst="rect">
            <a:avLst/>
          </a:prstGeom>
        </p:spPr>
        <p:txBody>
          <a:bodyPr wrap="square">
            <a:spAutoFit/>
          </a:bodyPr>
          <a:lstStyle/>
          <a:p>
            <a:r>
              <a:rPr lang="zh-CN" altLang="en-US" sz="2000" dirty="0"/>
              <a:t>未来内核设计赛：</a:t>
            </a:r>
            <a:endParaRPr lang="en-US" altLang="zh-CN" sz="2000" dirty="0"/>
          </a:p>
          <a:p>
            <a:r>
              <a:rPr lang="zh-CN" altLang="en-US" sz="2000" dirty="0"/>
              <a:t>越来越卷</a:t>
            </a:r>
            <a:endParaRPr lang="en-US" altLang="zh-CN" sz="2000" dirty="0"/>
          </a:p>
        </p:txBody>
      </p:sp>
      <p:cxnSp>
        <p:nvCxnSpPr>
          <p:cNvPr id="25" name="直接连接符 24">
            <a:extLst>
              <a:ext uri="{FF2B5EF4-FFF2-40B4-BE49-F238E27FC236}">
                <a16:creationId xmlns:a16="http://schemas.microsoft.com/office/drawing/2014/main" id="{558A579C-8B60-4647-BD64-90CB12859F72}"/>
              </a:ext>
            </a:extLst>
          </p:cNvPr>
          <p:cNvCxnSpPr/>
          <p:nvPr/>
        </p:nvCxnSpPr>
        <p:spPr>
          <a:xfrm>
            <a:off x="6314661" y="1751300"/>
            <a:ext cx="0" cy="1886422"/>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E7E658C-8CE3-49AD-9D2B-F935BA12162A}"/>
              </a:ext>
            </a:extLst>
          </p:cNvPr>
          <p:cNvCxnSpPr/>
          <p:nvPr/>
        </p:nvCxnSpPr>
        <p:spPr>
          <a:xfrm>
            <a:off x="5986352" y="4725295"/>
            <a:ext cx="0" cy="1886422"/>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87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a:xfrm>
            <a:off x="847447" y="378691"/>
            <a:ext cx="10515600" cy="1325563"/>
          </a:xfrm>
        </p:spPr>
        <p:txBody>
          <a:bodyPr/>
          <a:lstStyle/>
          <a:p>
            <a:r>
              <a:rPr lang="zh-CN" altLang="en-US" dirty="0"/>
              <a:t>选题出发点 </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目标</a:t>
            </a:r>
            <a:endParaRPr lang="zh-CN" altLang="en-US" dirty="0"/>
          </a:p>
        </p:txBody>
      </p:sp>
      <p:sp>
        <p:nvSpPr>
          <p:cNvPr id="4" name="矩形 3">
            <a:extLst>
              <a:ext uri="{FF2B5EF4-FFF2-40B4-BE49-F238E27FC236}">
                <a16:creationId xmlns:a16="http://schemas.microsoft.com/office/drawing/2014/main" id="{EAD466ED-329F-4639-BE01-47E78D02F72E}"/>
              </a:ext>
            </a:extLst>
          </p:cNvPr>
          <p:cNvSpPr/>
          <p:nvPr/>
        </p:nvSpPr>
        <p:spPr>
          <a:xfrm>
            <a:off x="2556868" y="2129079"/>
            <a:ext cx="4066761" cy="400110"/>
          </a:xfrm>
          <a:prstGeom prst="rect">
            <a:avLst/>
          </a:prstGeom>
        </p:spPr>
        <p:txBody>
          <a:bodyPr wrap="square">
            <a:spAutoFit/>
          </a:bodyPr>
          <a:lstStyle/>
          <a:p>
            <a:r>
              <a:rPr lang="en-US" altLang="zh-CN" sz="2000" dirty="0"/>
              <a:t>《</a:t>
            </a:r>
            <a:r>
              <a:rPr lang="zh-CN" altLang="en-US" sz="2000" dirty="0"/>
              <a:t>操作系统</a:t>
            </a:r>
            <a:r>
              <a:rPr lang="en-US" altLang="zh-CN" sz="2000" dirty="0"/>
              <a:t>》</a:t>
            </a:r>
            <a:r>
              <a:rPr lang="zh-CN" altLang="en-US" sz="2000" dirty="0"/>
              <a:t>课程实验：</a:t>
            </a:r>
            <a:endParaRPr lang="en-US" altLang="zh-CN" sz="2000" dirty="0"/>
          </a:p>
        </p:txBody>
      </p:sp>
      <p:sp>
        <p:nvSpPr>
          <p:cNvPr id="5" name="箭头: 手杖形 4">
            <a:extLst>
              <a:ext uri="{FF2B5EF4-FFF2-40B4-BE49-F238E27FC236}">
                <a16:creationId xmlns:a16="http://schemas.microsoft.com/office/drawing/2014/main" id="{B62CEB40-986A-455A-8AB9-1C7C804BC66B}"/>
              </a:ext>
            </a:extLst>
          </p:cNvPr>
          <p:cNvSpPr/>
          <p:nvPr/>
        </p:nvSpPr>
        <p:spPr>
          <a:xfrm rot="5400000">
            <a:off x="4458267" y="-929876"/>
            <a:ext cx="3537196" cy="10777330"/>
          </a:xfrm>
          <a:prstGeom prst="uturnArrow">
            <a:avLst>
              <a:gd name="adj1" fmla="val 7037"/>
              <a:gd name="adj2" fmla="val 12270"/>
              <a:gd name="adj3" fmla="val 16655"/>
              <a:gd name="adj4" fmla="val 27201"/>
              <a:gd name="adj5" fmla="val 894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矩形 7">
            <a:extLst>
              <a:ext uri="{FF2B5EF4-FFF2-40B4-BE49-F238E27FC236}">
                <a16:creationId xmlns:a16="http://schemas.microsoft.com/office/drawing/2014/main" id="{BC6C02E3-C4FB-4B3E-B598-02964ACF77A3}"/>
              </a:ext>
            </a:extLst>
          </p:cNvPr>
          <p:cNvSpPr/>
          <p:nvPr/>
        </p:nvSpPr>
        <p:spPr>
          <a:xfrm>
            <a:off x="1379516" y="3008774"/>
            <a:ext cx="736285" cy="646331"/>
          </a:xfrm>
          <a:prstGeom prst="rect">
            <a:avLst/>
          </a:prstGeom>
        </p:spPr>
        <p:txBody>
          <a:bodyPr wrap="square">
            <a:spAutoFit/>
          </a:bodyPr>
          <a:lstStyle/>
          <a:p>
            <a:r>
              <a:rPr lang="zh-CN" altLang="en-US" b="1" dirty="0">
                <a:solidFill>
                  <a:schemeClr val="bg1">
                    <a:lumMod val="65000"/>
                  </a:schemeClr>
                </a:solidFill>
              </a:rPr>
              <a:t>进程调度</a:t>
            </a:r>
          </a:p>
        </p:txBody>
      </p:sp>
      <p:sp>
        <p:nvSpPr>
          <p:cNvPr id="9" name="矩形 8">
            <a:extLst>
              <a:ext uri="{FF2B5EF4-FFF2-40B4-BE49-F238E27FC236}">
                <a16:creationId xmlns:a16="http://schemas.microsoft.com/office/drawing/2014/main" id="{7543B5C9-AE24-4E1D-B8EB-8B7DCC18E31F}"/>
              </a:ext>
            </a:extLst>
          </p:cNvPr>
          <p:cNvSpPr/>
          <p:nvPr/>
        </p:nvSpPr>
        <p:spPr>
          <a:xfrm>
            <a:off x="2321287" y="3055169"/>
            <a:ext cx="736285" cy="369332"/>
          </a:xfrm>
          <a:prstGeom prst="rect">
            <a:avLst/>
          </a:prstGeom>
        </p:spPr>
        <p:txBody>
          <a:bodyPr wrap="square">
            <a:spAutoFit/>
          </a:bodyPr>
          <a:lstStyle/>
          <a:p>
            <a:r>
              <a:rPr lang="zh-CN" altLang="en-US" b="1" dirty="0">
                <a:solidFill>
                  <a:schemeClr val="bg1">
                    <a:lumMod val="65000"/>
                  </a:schemeClr>
                </a:solidFill>
              </a:rPr>
              <a:t>页表</a:t>
            </a:r>
          </a:p>
        </p:txBody>
      </p:sp>
      <p:sp>
        <p:nvSpPr>
          <p:cNvPr id="10" name="矩形 9">
            <a:extLst>
              <a:ext uri="{FF2B5EF4-FFF2-40B4-BE49-F238E27FC236}">
                <a16:creationId xmlns:a16="http://schemas.microsoft.com/office/drawing/2014/main" id="{200D4520-AB0A-4D3B-8C9A-E90118992422}"/>
              </a:ext>
            </a:extLst>
          </p:cNvPr>
          <p:cNvSpPr/>
          <p:nvPr/>
        </p:nvSpPr>
        <p:spPr>
          <a:xfrm>
            <a:off x="4222107" y="3058106"/>
            <a:ext cx="736285" cy="369332"/>
          </a:xfrm>
          <a:prstGeom prst="rect">
            <a:avLst/>
          </a:prstGeom>
        </p:spPr>
        <p:txBody>
          <a:bodyPr wrap="square">
            <a:spAutoFit/>
          </a:bodyPr>
          <a:lstStyle/>
          <a:p>
            <a:r>
              <a:rPr lang="en-US" altLang="zh-CN" b="1" dirty="0">
                <a:solidFill>
                  <a:schemeClr val="bg1">
                    <a:lumMod val="65000"/>
                  </a:schemeClr>
                </a:solidFill>
              </a:rPr>
              <a:t>IPC</a:t>
            </a:r>
            <a:endParaRPr lang="zh-CN" altLang="en-US" b="1" dirty="0">
              <a:solidFill>
                <a:schemeClr val="bg1">
                  <a:lumMod val="65000"/>
                </a:schemeClr>
              </a:solidFill>
            </a:endParaRPr>
          </a:p>
        </p:txBody>
      </p:sp>
      <p:sp>
        <p:nvSpPr>
          <p:cNvPr id="11" name="矩形 10">
            <a:extLst>
              <a:ext uri="{FF2B5EF4-FFF2-40B4-BE49-F238E27FC236}">
                <a16:creationId xmlns:a16="http://schemas.microsoft.com/office/drawing/2014/main" id="{EEA1F7C3-59F2-4BBF-B1EC-1905C5E8AE58}"/>
              </a:ext>
            </a:extLst>
          </p:cNvPr>
          <p:cNvSpPr/>
          <p:nvPr/>
        </p:nvSpPr>
        <p:spPr>
          <a:xfrm>
            <a:off x="3282579" y="3017432"/>
            <a:ext cx="736285" cy="646331"/>
          </a:xfrm>
          <a:prstGeom prst="rect">
            <a:avLst/>
          </a:prstGeom>
        </p:spPr>
        <p:txBody>
          <a:bodyPr wrap="square">
            <a:spAutoFit/>
          </a:bodyPr>
          <a:lstStyle/>
          <a:p>
            <a:r>
              <a:rPr lang="zh-CN" altLang="en-US" b="1" dirty="0">
                <a:solidFill>
                  <a:schemeClr val="bg1">
                    <a:lumMod val="65000"/>
                  </a:schemeClr>
                </a:solidFill>
              </a:rPr>
              <a:t>文件系统</a:t>
            </a:r>
          </a:p>
        </p:txBody>
      </p:sp>
      <p:sp>
        <p:nvSpPr>
          <p:cNvPr id="12" name="矩形 11">
            <a:extLst>
              <a:ext uri="{FF2B5EF4-FFF2-40B4-BE49-F238E27FC236}">
                <a16:creationId xmlns:a16="http://schemas.microsoft.com/office/drawing/2014/main" id="{A0D8F770-3870-4E8D-82C4-D64A60290D59}"/>
              </a:ext>
            </a:extLst>
          </p:cNvPr>
          <p:cNvSpPr/>
          <p:nvPr/>
        </p:nvSpPr>
        <p:spPr>
          <a:xfrm>
            <a:off x="5205764" y="3101335"/>
            <a:ext cx="736285" cy="646331"/>
          </a:xfrm>
          <a:prstGeom prst="rect">
            <a:avLst/>
          </a:prstGeom>
        </p:spPr>
        <p:txBody>
          <a:bodyPr wrap="square">
            <a:spAutoFit/>
          </a:bodyPr>
          <a:lstStyle/>
          <a:p>
            <a:r>
              <a:rPr lang="zh-CN" altLang="en-US" b="1" dirty="0">
                <a:solidFill>
                  <a:schemeClr val="bg1">
                    <a:lumMod val="65000"/>
                  </a:schemeClr>
                </a:solidFill>
              </a:rPr>
              <a:t>内核线程</a:t>
            </a:r>
          </a:p>
        </p:txBody>
      </p:sp>
      <p:sp>
        <p:nvSpPr>
          <p:cNvPr id="13" name="矩形 12">
            <a:extLst>
              <a:ext uri="{FF2B5EF4-FFF2-40B4-BE49-F238E27FC236}">
                <a16:creationId xmlns:a16="http://schemas.microsoft.com/office/drawing/2014/main" id="{45200A4E-88DE-4BFB-9C28-0CCE6B5546FA}"/>
              </a:ext>
            </a:extLst>
          </p:cNvPr>
          <p:cNvSpPr/>
          <p:nvPr/>
        </p:nvSpPr>
        <p:spPr>
          <a:xfrm>
            <a:off x="6704444" y="3055169"/>
            <a:ext cx="1003775" cy="646331"/>
          </a:xfrm>
          <a:prstGeom prst="rect">
            <a:avLst/>
          </a:prstGeom>
        </p:spPr>
        <p:txBody>
          <a:bodyPr wrap="square">
            <a:spAutoFit/>
          </a:bodyPr>
          <a:lstStyle/>
          <a:p>
            <a:r>
              <a:rPr lang="zh-CN" altLang="en-US" b="1" dirty="0">
                <a:solidFill>
                  <a:schemeClr val="bg1">
                    <a:lumMod val="65000"/>
                  </a:schemeClr>
                </a:solidFill>
              </a:rPr>
              <a:t>动态库加载</a:t>
            </a:r>
          </a:p>
        </p:txBody>
      </p:sp>
      <p:sp>
        <p:nvSpPr>
          <p:cNvPr id="15" name="矩形 14">
            <a:extLst>
              <a:ext uri="{FF2B5EF4-FFF2-40B4-BE49-F238E27FC236}">
                <a16:creationId xmlns:a16="http://schemas.microsoft.com/office/drawing/2014/main" id="{202EEC09-2851-4F89-A36F-FD1188AAC6E9}"/>
              </a:ext>
            </a:extLst>
          </p:cNvPr>
          <p:cNvSpPr/>
          <p:nvPr/>
        </p:nvSpPr>
        <p:spPr>
          <a:xfrm>
            <a:off x="9438076" y="5934671"/>
            <a:ext cx="1003775" cy="646331"/>
          </a:xfrm>
          <a:prstGeom prst="rect">
            <a:avLst/>
          </a:prstGeom>
        </p:spPr>
        <p:txBody>
          <a:bodyPr wrap="square">
            <a:spAutoFit/>
          </a:bodyPr>
          <a:lstStyle/>
          <a:p>
            <a:r>
              <a:rPr lang="en-US" altLang="zh-CN" b="1" dirty="0" err="1">
                <a:solidFill>
                  <a:schemeClr val="bg1">
                    <a:lumMod val="65000"/>
                  </a:schemeClr>
                </a:solidFill>
              </a:rPr>
              <a:t>ppoll</a:t>
            </a:r>
            <a:r>
              <a:rPr lang="en-US" altLang="zh-CN" b="1" dirty="0">
                <a:solidFill>
                  <a:schemeClr val="bg1">
                    <a:lumMod val="65000"/>
                  </a:schemeClr>
                </a:solidFill>
              </a:rPr>
              <a:t>/</a:t>
            </a:r>
            <a:r>
              <a:rPr lang="en-US" altLang="zh-CN" b="1" dirty="0" err="1">
                <a:solidFill>
                  <a:schemeClr val="bg1">
                    <a:lumMod val="65000"/>
                  </a:schemeClr>
                </a:solidFill>
              </a:rPr>
              <a:t>pselect</a:t>
            </a:r>
            <a:endParaRPr lang="zh-CN" altLang="en-US" b="1" dirty="0">
              <a:solidFill>
                <a:schemeClr val="bg1">
                  <a:lumMod val="65000"/>
                </a:schemeClr>
              </a:solidFill>
            </a:endParaRPr>
          </a:p>
        </p:txBody>
      </p:sp>
      <p:sp>
        <p:nvSpPr>
          <p:cNvPr id="16" name="矩形 15">
            <a:extLst>
              <a:ext uri="{FF2B5EF4-FFF2-40B4-BE49-F238E27FC236}">
                <a16:creationId xmlns:a16="http://schemas.microsoft.com/office/drawing/2014/main" id="{35B5514A-BA4F-4073-A80F-FB72F8A7ECCC}"/>
              </a:ext>
            </a:extLst>
          </p:cNvPr>
          <p:cNvSpPr/>
          <p:nvPr/>
        </p:nvSpPr>
        <p:spPr>
          <a:xfrm>
            <a:off x="7898250" y="5948960"/>
            <a:ext cx="1327253" cy="646331"/>
          </a:xfrm>
          <a:prstGeom prst="rect">
            <a:avLst/>
          </a:prstGeom>
        </p:spPr>
        <p:txBody>
          <a:bodyPr wrap="square">
            <a:spAutoFit/>
          </a:bodyPr>
          <a:lstStyle/>
          <a:p>
            <a:r>
              <a:rPr lang="zh-CN" altLang="en-US" b="1" dirty="0">
                <a:solidFill>
                  <a:schemeClr val="bg1">
                    <a:lumMod val="65000"/>
                  </a:schemeClr>
                </a:solidFill>
              </a:rPr>
              <a:t>完整</a:t>
            </a:r>
            <a:r>
              <a:rPr lang="en-US" altLang="zh-CN" b="1" dirty="0">
                <a:solidFill>
                  <a:schemeClr val="bg1">
                    <a:lumMod val="65000"/>
                  </a:schemeClr>
                </a:solidFill>
              </a:rPr>
              <a:t>signal</a:t>
            </a:r>
            <a:r>
              <a:rPr lang="zh-CN" altLang="en-US" b="1" dirty="0">
                <a:solidFill>
                  <a:schemeClr val="bg1">
                    <a:lumMod val="65000"/>
                  </a:schemeClr>
                </a:solidFill>
              </a:rPr>
              <a:t>支持</a:t>
            </a:r>
            <a:endParaRPr lang="en-US" altLang="zh-CN" b="1" dirty="0">
              <a:solidFill>
                <a:schemeClr val="bg1">
                  <a:lumMod val="65000"/>
                </a:schemeClr>
              </a:solidFill>
            </a:endParaRPr>
          </a:p>
        </p:txBody>
      </p:sp>
      <p:sp>
        <p:nvSpPr>
          <p:cNvPr id="17" name="矩形 16">
            <a:extLst>
              <a:ext uri="{FF2B5EF4-FFF2-40B4-BE49-F238E27FC236}">
                <a16:creationId xmlns:a16="http://schemas.microsoft.com/office/drawing/2014/main" id="{24BE1CAB-BF20-4A8F-876D-C63B412E8776}"/>
              </a:ext>
            </a:extLst>
          </p:cNvPr>
          <p:cNvSpPr/>
          <p:nvPr/>
        </p:nvSpPr>
        <p:spPr>
          <a:xfrm>
            <a:off x="10138434" y="3096540"/>
            <a:ext cx="606833" cy="369332"/>
          </a:xfrm>
          <a:prstGeom prst="rect">
            <a:avLst/>
          </a:prstGeom>
        </p:spPr>
        <p:txBody>
          <a:bodyPr wrap="square">
            <a:spAutoFit/>
          </a:bodyPr>
          <a:lstStyle/>
          <a:p>
            <a:r>
              <a:rPr lang="en-US" altLang="zh-CN" b="1" dirty="0" err="1">
                <a:solidFill>
                  <a:schemeClr val="bg1">
                    <a:lumMod val="65000"/>
                  </a:schemeClr>
                </a:solidFill>
              </a:rPr>
              <a:t>vfs</a:t>
            </a:r>
            <a:endParaRPr lang="en-US" altLang="zh-CN" b="1" dirty="0">
              <a:solidFill>
                <a:schemeClr val="bg1">
                  <a:lumMod val="65000"/>
                </a:schemeClr>
              </a:solidFill>
            </a:endParaRPr>
          </a:p>
        </p:txBody>
      </p:sp>
      <p:sp>
        <p:nvSpPr>
          <p:cNvPr id="18" name="矩形 17">
            <a:extLst>
              <a:ext uri="{FF2B5EF4-FFF2-40B4-BE49-F238E27FC236}">
                <a16:creationId xmlns:a16="http://schemas.microsoft.com/office/drawing/2014/main" id="{8A036ED3-FF6F-47AB-B831-7B2A8CB36EB8}"/>
              </a:ext>
            </a:extLst>
          </p:cNvPr>
          <p:cNvSpPr/>
          <p:nvPr/>
        </p:nvSpPr>
        <p:spPr>
          <a:xfrm>
            <a:off x="8199933" y="3043805"/>
            <a:ext cx="1254338" cy="646331"/>
          </a:xfrm>
          <a:prstGeom prst="rect">
            <a:avLst/>
          </a:prstGeom>
        </p:spPr>
        <p:txBody>
          <a:bodyPr wrap="square">
            <a:spAutoFit/>
          </a:bodyPr>
          <a:lstStyle/>
          <a:p>
            <a:r>
              <a:rPr lang="en-US" altLang="zh-CN" b="1" dirty="0" err="1">
                <a:solidFill>
                  <a:schemeClr val="bg1">
                    <a:lumMod val="65000"/>
                  </a:schemeClr>
                </a:solidFill>
              </a:rPr>
              <a:t>musl-libc</a:t>
            </a:r>
            <a:r>
              <a:rPr lang="zh-CN" altLang="en-US" b="1" dirty="0">
                <a:solidFill>
                  <a:schemeClr val="bg1">
                    <a:lumMod val="65000"/>
                  </a:schemeClr>
                </a:solidFill>
              </a:rPr>
              <a:t>支持</a:t>
            </a:r>
            <a:endParaRPr lang="en-US" altLang="zh-CN" b="1" dirty="0">
              <a:solidFill>
                <a:schemeClr val="bg1">
                  <a:lumMod val="65000"/>
                </a:schemeClr>
              </a:solidFill>
            </a:endParaRPr>
          </a:p>
        </p:txBody>
      </p:sp>
      <p:sp>
        <p:nvSpPr>
          <p:cNvPr id="19" name="矩形 18">
            <a:extLst>
              <a:ext uri="{FF2B5EF4-FFF2-40B4-BE49-F238E27FC236}">
                <a16:creationId xmlns:a16="http://schemas.microsoft.com/office/drawing/2014/main" id="{49AA923F-58AB-411A-8FFA-17BD8A12AD2E}"/>
              </a:ext>
            </a:extLst>
          </p:cNvPr>
          <p:cNvSpPr/>
          <p:nvPr/>
        </p:nvSpPr>
        <p:spPr>
          <a:xfrm>
            <a:off x="6105247" y="5946035"/>
            <a:ext cx="1327253" cy="646331"/>
          </a:xfrm>
          <a:prstGeom prst="rect">
            <a:avLst/>
          </a:prstGeom>
        </p:spPr>
        <p:txBody>
          <a:bodyPr wrap="square">
            <a:spAutoFit/>
          </a:bodyPr>
          <a:lstStyle/>
          <a:p>
            <a:r>
              <a:rPr lang="zh-CN" altLang="en-US" b="1" dirty="0">
                <a:solidFill>
                  <a:schemeClr val="bg1">
                    <a:lumMod val="65000"/>
                  </a:schemeClr>
                </a:solidFill>
              </a:rPr>
              <a:t>浮点寄存器支持</a:t>
            </a:r>
            <a:endParaRPr lang="en-US" altLang="zh-CN" b="1" dirty="0">
              <a:solidFill>
                <a:schemeClr val="bg1">
                  <a:lumMod val="65000"/>
                </a:schemeClr>
              </a:solidFill>
            </a:endParaRPr>
          </a:p>
        </p:txBody>
      </p:sp>
      <p:sp>
        <p:nvSpPr>
          <p:cNvPr id="20" name="矩形 19">
            <a:extLst>
              <a:ext uri="{FF2B5EF4-FFF2-40B4-BE49-F238E27FC236}">
                <a16:creationId xmlns:a16="http://schemas.microsoft.com/office/drawing/2014/main" id="{CB1128E4-ADD0-4269-8AAC-FFED5A1EC1E1}"/>
              </a:ext>
            </a:extLst>
          </p:cNvPr>
          <p:cNvSpPr/>
          <p:nvPr/>
        </p:nvSpPr>
        <p:spPr>
          <a:xfrm>
            <a:off x="10441851" y="4350739"/>
            <a:ext cx="815289" cy="923330"/>
          </a:xfrm>
          <a:prstGeom prst="rect">
            <a:avLst/>
          </a:prstGeom>
        </p:spPr>
        <p:txBody>
          <a:bodyPr wrap="square">
            <a:spAutoFit/>
          </a:bodyPr>
          <a:lstStyle/>
          <a:p>
            <a:r>
              <a:rPr lang="en-US" altLang="zh-CN" b="1" dirty="0" err="1">
                <a:solidFill>
                  <a:schemeClr val="bg1">
                    <a:lumMod val="65000"/>
                  </a:schemeClr>
                </a:solidFill>
              </a:rPr>
              <a:t>futex</a:t>
            </a:r>
            <a:endParaRPr lang="en-US" altLang="zh-CN" b="1" dirty="0">
              <a:solidFill>
                <a:schemeClr val="bg1">
                  <a:lumMod val="65000"/>
                </a:schemeClr>
              </a:solidFill>
            </a:endParaRPr>
          </a:p>
          <a:p>
            <a:r>
              <a:rPr lang="zh-CN" altLang="en-US" b="1" dirty="0">
                <a:solidFill>
                  <a:schemeClr val="bg1">
                    <a:lumMod val="65000"/>
                  </a:schemeClr>
                </a:solidFill>
              </a:rPr>
              <a:t>等锁机制</a:t>
            </a:r>
            <a:endParaRPr lang="en-US" altLang="zh-CN" b="1" dirty="0">
              <a:solidFill>
                <a:schemeClr val="bg1">
                  <a:lumMod val="65000"/>
                </a:schemeClr>
              </a:solidFill>
            </a:endParaRPr>
          </a:p>
        </p:txBody>
      </p:sp>
      <p:sp>
        <p:nvSpPr>
          <p:cNvPr id="21" name="矩形 20">
            <a:extLst>
              <a:ext uri="{FF2B5EF4-FFF2-40B4-BE49-F238E27FC236}">
                <a16:creationId xmlns:a16="http://schemas.microsoft.com/office/drawing/2014/main" id="{45EB4ECA-7FE0-42FD-B5AA-7F06355D4390}"/>
              </a:ext>
            </a:extLst>
          </p:cNvPr>
          <p:cNvSpPr/>
          <p:nvPr/>
        </p:nvSpPr>
        <p:spPr>
          <a:xfrm>
            <a:off x="6599477" y="5150232"/>
            <a:ext cx="3332916" cy="400110"/>
          </a:xfrm>
          <a:prstGeom prst="rect">
            <a:avLst/>
          </a:prstGeom>
        </p:spPr>
        <p:txBody>
          <a:bodyPr wrap="square">
            <a:spAutoFit/>
          </a:bodyPr>
          <a:lstStyle/>
          <a:p>
            <a:r>
              <a:rPr lang="en-US" altLang="zh-CN" sz="2000" dirty="0"/>
              <a:t>2022</a:t>
            </a:r>
            <a:r>
              <a:rPr lang="zh-CN" altLang="en-US" sz="2000" dirty="0"/>
              <a:t>年内核设计赛：</a:t>
            </a:r>
            <a:endParaRPr lang="en-US" altLang="zh-CN" sz="2000" dirty="0"/>
          </a:p>
        </p:txBody>
      </p:sp>
      <p:sp>
        <p:nvSpPr>
          <p:cNvPr id="22" name="矩形 21">
            <a:extLst>
              <a:ext uri="{FF2B5EF4-FFF2-40B4-BE49-F238E27FC236}">
                <a16:creationId xmlns:a16="http://schemas.microsoft.com/office/drawing/2014/main" id="{DE88CD4E-801F-4D30-9905-9105CC66C2ED}"/>
              </a:ext>
            </a:extLst>
          </p:cNvPr>
          <p:cNvSpPr/>
          <p:nvPr/>
        </p:nvSpPr>
        <p:spPr>
          <a:xfrm>
            <a:off x="3518457" y="5934670"/>
            <a:ext cx="2247630" cy="646331"/>
          </a:xfrm>
          <a:prstGeom prst="rect">
            <a:avLst/>
          </a:prstGeom>
        </p:spPr>
        <p:txBody>
          <a:bodyPr wrap="square">
            <a:spAutoFit/>
          </a:bodyPr>
          <a:lstStyle/>
          <a:p>
            <a:r>
              <a:rPr lang="zh-CN" altLang="en-US" b="1" dirty="0">
                <a:solidFill>
                  <a:schemeClr val="bg1">
                    <a:lumMod val="65000"/>
                  </a:schemeClr>
                </a:solidFill>
              </a:rPr>
              <a:t>更多</a:t>
            </a:r>
            <a:r>
              <a:rPr lang="en-US" altLang="zh-CN" b="1" dirty="0" err="1">
                <a:solidFill>
                  <a:schemeClr val="bg1">
                    <a:lumMod val="65000"/>
                  </a:schemeClr>
                </a:solidFill>
              </a:rPr>
              <a:t>syscall</a:t>
            </a:r>
            <a:r>
              <a:rPr lang="zh-CN" altLang="en-US" b="1" dirty="0">
                <a:solidFill>
                  <a:schemeClr val="bg1">
                    <a:lumMod val="65000"/>
                  </a:schemeClr>
                </a:solidFill>
              </a:rPr>
              <a:t>和</a:t>
            </a:r>
            <a:r>
              <a:rPr lang="en-US" altLang="zh-CN" b="1" dirty="0">
                <a:solidFill>
                  <a:schemeClr val="bg1">
                    <a:lumMod val="65000"/>
                  </a:schemeClr>
                </a:solidFill>
              </a:rPr>
              <a:t>Linux</a:t>
            </a:r>
            <a:r>
              <a:rPr lang="zh-CN" altLang="en-US" b="1" dirty="0">
                <a:solidFill>
                  <a:schemeClr val="bg1">
                    <a:lumMod val="65000"/>
                  </a:schemeClr>
                </a:solidFill>
              </a:rPr>
              <a:t>实际应用支持</a:t>
            </a:r>
            <a:endParaRPr lang="en-US" altLang="zh-CN" b="1" dirty="0">
              <a:solidFill>
                <a:schemeClr val="bg1">
                  <a:lumMod val="65000"/>
                </a:schemeClr>
              </a:solidFill>
            </a:endParaRPr>
          </a:p>
        </p:txBody>
      </p:sp>
      <p:sp>
        <p:nvSpPr>
          <p:cNvPr id="23" name="矩形 22">
            <a:extLst>
              <a:ext uri="{FF2B5EF4-FFF2-40B4-BE49-F238E27FC236}">
                <a16:creationId xmlns:a16="http://schemas.microsoft.com/office/drawing/2014/main" id="{ED281D35-8369-48E6-A936-9C142D740527}"/>
              </a:ext>
            </a:extLst>
          </p:cNvPr>
          <p:cNvSpPr/>
          <p:nvPr/>
        </p:nvSpPr>
        <p:spPr>
          <a:xfrm>
            <a:off x="2716442" y="5199385"/>
            <a:ext cx="2604843" cy="400110"/>
          </a:xfrm>
          <a:prstGeom prst="rect">
            <a:avLst/>
          </a:prstGeom>
        </p:spPr>
        <p:txBody>
          <a:bodyPr wrap="square">
            <a:spAutoFit/>
          </a:bodyPr>
          <a:lstStyle/>
          <a:p>
            <a:r>
              <a:rPr lang="zh-CN" altLang="en-US" sz="2000" dirty="0"/>
              <a:t>未来内核设计赛：</a:t>
            </a:r>
            <a:endParaRPr lang="en-US" altLang="zh-CN" sz="2000" dirty="0"/>
          </a:p>
        </p:txBody>
      </p:sp>
      <p:cxnSp>
        <p:nvCxnSpPr>
          <p:cNvPr id="25" name="直接连接符 24">
            <a:extLst>
              <a:ext uri="{FF2B5EF4-FFF2-40B4-BE49-F238E27FC236}">
                <a16:creationId xmlns:a16="http://schemas.microsoft.com/office/drawing/2014/main" id="{558A579C-8B60-4647-BD64-90CB12859F72}"/>
              </a:ext>
            </a:extLst>
          </p:cNvPr>
          <p:cNvCxnSpPr/>
          <p:nvPr/>
        </p:nvCxnSpPr>
        <p:spPr>
          <a:xfrm>
            <a:off x="6314661" y="1751300"/>
            <a:ext cx="0" cy="1886422"/>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E7E658C-8CE3-49AD-9D2B-F935BA12162A}"/>
              </a:ext>
            </a:extLst>
          </p:cNvPr>
          <p:cNvCxnSpPr/>
          <p:nvPr/>
        </p:nvCxnSpPr>
        <p:spPr>
          <a:xfrm>
            <a:off x="5986352" y="4725295"/>
            <a:ext cx="0" cy="1886422"/>
          </a:xfrm>
          <a:prstGeom prst="line">
            <a:avLst/>
          </a:prstGeom>
          <a:ln w="571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C3D48B64-CCC6-4E6F-9247-570B94CA2CAD}"/>
              </a:ext>
            </a:extLst>
          </p:cNvPr>
          <p:cNvSpPr/>
          <p:nvPr/>
        </p:nvSpPr>
        <p:spPr>
          <a:xfrm>
            <a:off x="6599477" y="1830728"/>
            <a:ext cx="4329459" cy="707886"/>
          </a:xfrm>
          <a:prstGeom prst="rect">
            <a:avLst/>
          </a:prstGeom>
        </p:spPr>
        <p:txBody>
          <a:bodyPr wrap="square">
            <a:spAutoFit/>
          </a:bodyPr>
          <a:lstStyle/>
          <a:p>
            <a:r>
              <a:rPr lang="en-US" altLang="zh-CN" sz="2000" b="1" dirty="0">
                <a:solidFill>
                  <a:srgbClr val="C00000"/>
                </a:solidFill>
              </a:rPr>
              <a:t>Maturin</a:t>
            </a:r>
            <a:r>
              <a:rPr lang="zh-CN" altLang="en-US" sz="2000" b="1" dirty="0">
                <a:solidFill>
                  <a:srgbClr val="C00000"/>
                </a:solidFill>
              </a:rPr>
              <a:t>：作为后续实验，指导完成支持更多功能、对接</a:t>
            </a:r>
            <a:r>
              <a:rPr lang="en-US" altLang="zh-CN" sz="2000" b="1" dirty="0" err="1">
                <a:solidFill>
                  <a:srgbClr val="C00000"/>
                </a:solidFill>
              </a:rPr>
              <a:t>linux</a:t>
            </a:r>
            <a:r>
              <a:rPr lang="zh-CN" altLang="en-US" sz="2000" b="1" dirty="0">
                <a:solidFill>
                  <a:srgbClr val="C00000"/>
                </a:solidFill>
              </a:rPr>
              <a:t>应用的内核</a:t>
            </a:r>
          </a:p>
        </p:txBody>
      </p:sp>
      <p:sp>
        <p:nvSpPr>
          <p:cNvPr id="27" name="矩形 26">
            <a:extLst>
              <a:ext uri="{FF2B5EF4-FFF2-40B4-BE49-F238E27FC236}">
                <a16:creationId xmlns:a16="http://schemas.microsoft.com/office/drawing/2014/main" id="{70AD0C22-D49B-4300-9543-D55534B108DC}"/>
              </a:ext>
            </a:extLst>
          </p:cNvPr>
          <p:cNvSpPr/>
          <p:nvPr/>
        </p:nvSpPr>
        <p:spPr>
          <a:xfrm>
            <a:off x="6205649" y="4281344"/>
            <a:ext cx="4329459" cy="707886"/>
          </a:xfrm>
          <a:prstGeom prst="rect">
            <a:avLst/>
          </a:prstGeom>
        </p:spPr>
        <p:txBody>
          <a:bodyPr wrap="square">
            <a:spAutoFit/>
          </a:bodyPr>
          <a:lstStyle/>
          <a:p>
            <a:r>
              <a:rPr lang="en-US" altLang="zh-CN" sz="2000" b="1" dirty="0">
                <a:solidFill>
                  <a:srgbClr val="C00000"/>
                </a:solidFill>
              </a:rPr>
              <a:t>Maturin</a:t>
            </a:r>
            <a:r>
              <a:rPr lang="zh-CN" altLang="en-US" sz="2000" b="1" dirty="0">
                <a:solidFill>
                  <a:srgbClr val="C00000"/>
                </a:solidFill>
              </a:rPr>
              <a:t>：抽象出对应比赛要求的</a:t>
            </a:r>
            <a:r>
              <a:rPr lang="en-US" altLang="zh-CN" sz="2000" b="1" dirty="0" err="1">
                <a:solidFill>
                  <a:srgbClr val="C00000"/>
                </a:solidFill>
              </a:rPr>
              <a:t>syscall</a:t>
            </a:r>
            <a:r>
              <a:rPr lang="zh-CN" altLang="en-US" sz="2000" b="1" dirty="0">
                <a:solidFill>
                  <a:srgbClr val="C00000"/>
                </a:solidFill>
              </a:rPr>
              <a:t>规范模块，避免重复踩坑</a:t>
            </a:r>
          </a:p>
        </p:txBody>
      </p:sp>
      <p:sp>
        <p:nvSpPr>
          <p:cNvPr id="28" name="矩形 27">
            <a:extLst>
              <a:ext uri="{FF2B5EF4-FFF2-40B4-BE49-F238E27FC236}">
                <a16:creationId xmlns:a16="http://schemas.microsoft.com/office/drawing/2014/main" id="{0A5E31D6-3B46-454A-9CC8-EC464D539E74}"/>
              </a:ext>
            </a:extLst>
          </p:cNvPr>
          <p:cNvSpPr/>
          <p:nvPr/>
        </p:nvSpPr>
        <p:spPr>
          <a:xfrm>
            <a:off x="1612590" y="4348662"/>
            <a:ext cx="4329459" cy="707886"/>
          </a:xfrm>
          <a:prstGeom prst="rect">
            <a:avLst/>
          </a:prstGeom>
        </p:spPr>
        <p:txBody>
          <a:bodyPr wrap="square">
            <a:spAutoFit/>
          </a:bodyPr>
          <a:lstStyle/>
          <a:p>
            <a:r>
              <a:rPr lang="en-US" altLang="zh-CN" sz="2000" b="1" dirty="0">
                <a:solidFill>
                  <a:srgbClr val="C00000"/>
                </a:solidFill>
              </a:rPr>
              <a:t>Maturin</a:t>
            </a:r>
            <a:r>
              <a:rPr lang="zh-CN" altLang="en-US" sz="2000" b="1" dirty="0">
                <a:solidFill>
                  <a:srgbClr val="C00000"/>
                </a:solidFill>
              </a:rPr>
              <a:t>：模块化，抽象出后续</a:t>
            </a:r>
            <a:r>
              <a:rPr lang="en-US" altLang="zh-CN" sz="2000" b="1" dirty="0">
                <a:solidFill>
                  <a:srgbClr val="C00000"/>
                </a:solidFill>
              </a:rPr>
              <a:t>OS</a:t>
            </a:r>
            <a:r>
              <a:rPr lang="zh-CN" altLang="en-US" sz="2000" b="1" dirty="0">
                <a:solidFill>
                  <a:srgbClr val="C00000"/>
                </a:solidFill>
              </a:rPr>
              <a:t>可直接引用的功能模块和内核框架</a:t>
            </a:r>
          </a:p>
        </p:txBody>
      </p:sp>
    </p:spTree>
    <p:extLst>
      <p:ext uri="{BB962C8B-B14F-4D97-AF65-F5344CB8AC3E}">
        <p14:creationId xmlns:p14="http://schemas.microsoft.com/office/powerpoint/2010/main" val="311962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B56E4-4972-4905-B27C-8D826657F1C7}"/>
              </a:ext>
            </a:extLst>
          </p:cNvPr>
          <p:cNvSpPr>
            <a:spLocks noGrp="1"/>
          </p:cNvSpPr>
          <p:nvPr>
            <p:ph type="title"/>
          </p:nvPr>
        </p:nvSpPr>
        <p:spPr>
          <a:xfrm>
            <a:off x="831850" y="1709738"/>
            <a:ext cx="10515600" cy="1119431"/>
          </a:xfrm>
        </p:spPr>
        <p:txBody>
          <a:bodyPr/>
          <a:lstStyle/>
          <a:p>
            <a:r>
              <a:rPr lang="zh-CN" altLang="en-US" dirty="0"/>
              <a:t>选题目标</a:t>
            </a:r>
          </a:p>
        </p:txBody>
      </p:sp>
      <p:sp>
        <p:nvSpPr>
          <p:cNvPr id="3" name="文本占位符 2">
            <a:extLst>
              <a:ext uri="{FF2B5EF4-FFF2-40B4-BE49-F238E27FC236}">
                <a16:creationId xmlns:a16="http://schemas.microsoft.com/office/drawing/2014/main" id="{0BC12620-07FD-47B1-B6EB-8FDF6320205F}"/>
              </a:ext>
            </a:extLst>
          </p:cNvPr>
          <p:cNvSpPr>
            <a:spLocks noGrp="1"/>
          </p:cNvSpPr>
          <p:nvPr>
            <p:ph type="body" idx="1"/>
          </p:nvPr>
        </p:nvSpPr>
        <p:spPr>
          <a:xfrm>
            <a:off x="831850" y="3055815"/>
            <a:ext cx="11305442" cy="3033835"/>
          </a:xfrm>
        </p:spPr>
        <p:txBody>
          <a:bodyPr>
            <a:normAutofit/>
          </a:bodyPr>
          <a:lstStyle/>
          <a:p>
            <a:r>
              <a:rPr lang="zh-CN" altLang="en-US" sz="4400" dirty="0"/>
              <a:t>将 </a:t>
            </a:r>
            <a:r>
              <a:rPr lang="en-US" altLang="zh-CN" sz="4400" dirty="0"/>
              <a:t>Maturin </a:t>
            </a:r>
            <a:r>
              <a:rPr lang="zh-CN" altLang="en-US" sz="4400" dirty="0"/>
              <a:t>模块化，并维护完善的文档和测试，将其作为之后的操作系统比赛的参考实现和操作系统课程的后续任务参考实现</a:t>
            </a:r>
            <a:endParaRPr lang="en-US" altLang="zh-CN" sz="4400" dirty="0"/>
          </a:p>
          <a:p>
            <a:endParaRPr lang="zh-CN" altLang="en-US" sz="4400" dirty="0"/>
          </a:p>
        </p:txBody>
      </p:sp>
    </p:spTree>
    <p:extLst>
      <p:ext uri="{BB962C8B-B14F-4D97-AF65-F5344CB8AC3E}">
        <p14:creationId xmlns:p14="http://schemas.microsoft.com/office/powerpoint/2010/main" val="150194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 </a:t>
            </a:r>
            <a:r>
              <a:rPr lang="en-US" altLang="zh-CN" dirty="0"/>
              <a:t>——</a:t>
            </a:r>
            <a:r>
              <a:rPr lang="zh-CN" altLang="en-US" sz="2800" b="1" dirty="0">
                <a:latin typeface="黑体" panose="02010609060101010101" pitchFamily="49" charset="-122"/>
                <a:ea typeface="黑体" panose="02010609060101010101" pitchFamily="49" charset="-122"/>
              </a:rPr>
              <a:t>模块化</a:t>
            </a:r>
          </a:p>
        </p:txBody>
      </p:sp>
      <p:sp>
        <p:nvSpPr>
          <p:cNvPr id="3" name="内容占位符 2">
            <a:extLst>
              <a:ext uri="{FF2B5EF4-FFF2-40B4-BE49-F238E27FC236}">
                <a16:creationId xmlns:a16="http://schemas.microsoft.com/office/drawing/2014/main" id="{CE5674C7-46F6-43FA-B78F-CCA7671B99F7}"/>
              </a:ext>
            </a:extLst>
          </p:cNvPr>
          <p:cNvSpPr>
            <a:spLocks noGrp="1"/>
          </p:cNvSpPr>
          <p:nvPr>
            <p:ph idx="1"/>
          </p:nvPr>
        </p:nvSpPr>
        <p:spPr/>
        <p:txBody>
          <a:bodyPr/>
          <a:lstStyle/>
          <a:p>
            <a:r>
              <a:rPr lang="zh-CN" altLang="en-US" dirty="0"/>
              <a:t>比赛要求实现的内核功能繁杂，我希望提供一些模块的参考实现。之后的参赛队伍可直接引用，也可自作修改</a:t>
            </a:r>
            <a:endParaRPr lang="en-US" altLang="zh-CN" dirty="0"/>
          </a:p>
          <a:p>
            <a:endParaRPr lang="en-US" altLang="zh-CN" dirty="0"/>
          </a:p>
          <a:p>
            <a:r>
              <a:rPr lang="zh-CN" altLang="en-US" dirty="0"/>
              <a:t>将主要的内核组件抽离为独立的</a:t>
            </a:r>
            <a:r>
              <a:rPr lang="en-US" altLang="zh-CN" dirty="0"/>
              <a:t>crate</a:t>
            </a:r>
            <a:r>
              <a:rPr lang="zh-CN" altLang="en-US" dirty="0"/>
              <a:t>，如内存管理、页表、调度器、文件抽象等，并做好文档和测试，发布至 </a:t>
            </a:r>
            <a:r>
              <a:rPr lang="en-US" altLang="zh-CN" dirty="0"/>
              <a:t>crates.io</a:t>
            </a:r>
          </a:p>
          <a:p>
            <a:r>
              <a:rPr lang="zh-CN" altLang="en-US" dirty="0"/>
              <a:t>抽象出内核框架，后续同学可以基于</a:t>
            </a:r>
            <a:r>
              <a:rPr lang="en-US" altLang="zh-CN" dirty="0"/>
              <a:t>Maturin</a:t>
            </a:r>
            <a:r>
              <a:rPr lang="zh-CN" altLang="en-US" dirty="0"/>
              <a:t>开发新的</a:t>
            </a:r>
            <a:r>
              <a:rPr lang="en-US" altLang="zh-CN" dirty="0"/>
              <a:t>OS</a:t>
            </a:r>
          </a:p>
        </p:txBody>
      </p:sp>
    </p:spTree>
    <p:extLst>
      <p:ext uri="{BB962C8B-B14F-4D97-AF65-F5344CB8AC3E}">
        <p14:creationId xmlns:p14="http://schemas.microsoft.com/office/powerpoint/2010/main" val="106274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 </a:t>
            </a:r>
            <a:r>
              <a:rPr lang="en-US" altLang="zh-CN" dirty="0"/>
              <a:t>——</a:t>
            </a:r>
            <a:r>
              <a:rPr lang="zh-CN" altLang="en-US" sz="2800" b="1" dirty="0">
                <a:latin typeface="黑体" panose="02010609060101010101" pitchFamily="49" charset="-122"/>
                <a:ea typeface="黑体" panose="02010609060101010101" pitchFamily="49" charset="-122"/>
              </a:rPr>
              <a:t>模块化</a:t>
            </a:r>
          </a:p>
        </p:txBody>
      </p:sp>
      <p:sp>
        <p:nvSpPr>
          <p:cNvPr id="4" name="矩形 3">
            <a:extLst>
              <a:ext uri="{FF2B5EF4-FFF2-40B4-BE49-F238E27FC236}">
                <a16:creationId xmlns:a16="http://schemas.microsoft.com/office/drawing/2014/main" id="{39D2AD84-8F6C-4345-A670-A123AF601467}"/>
              </a:ext>
            </a:extLst>
          </p:cNvPr>
          <p:cNvSpPr/>
          <p:nvPr/>
        </p:nvSpPr>
        <p:spPr>
          <a:xfrm>
            <a:off x="950377" y="6399551"/>
            <a:ext cx="10105715" cy="369332"/>
          </a:xfrm>
          <a:prstGeom prst="rect">
            <a:avLst/>
          </a:prstGeom>
        </p:spPr>
        <p:txBody>
          <a:bodyPr wrap="square">
            <a:spAutoFit/>
          </a:bodyPr>
          <a:lstStyle/>
          <a:p>
            <a:r>
              <a:rPr lang="en-US" altLang="zh-CN" dirty="0">
                <a:latin typeface="Arial" panose="020B0604020202020204" pitchFamily="34" charset="0"/>
              </a:rPr>
              <a:t>EuroSys21 - </a:t>
            </a:r>
            <a:r>
              <a:rPr lang="en-US" altLang="zh-CN" dirty="0" err="1">
                <a:latin typeface="Arial" panose="020B0604020202020204" pitchFamily="34" charset="0"/>
              </a:rPr>
              <a:t>Unikraft</a:t>
            </a:r>
            <a:r>
              <a:rPr lang="en-US" altLang="zh-CN" dirty="0">
                <a:latin typeface="Arial" panose="020B0604020202020204" pitchFamily="34" charset="0"/>
              </a:rPr>
              <a:t>: Fast, Specialized </a:t>
            </a:r>
            <a:r>
              <a:rPr lang="en-US" altLang="zh-CN" dirty="0" err="1">
                <a:latin typeface="Arial" panose="020B0604020202020204" pitchFamily="34" charset="0"/>
              </a:rPr>
              <a:t>Unikernels</a:t>
            </a:r>
            <a:r>
              <a:rPr lang="en-US" altLang="zh-CN" dirty="0">
                <a:latin typeface="Arial" panose="020B0604020202020204" pitchFamily="34" charset="0"/>
              </a:rPr>
              <a:t> the Easy Way</a:t>
            </a:r>
          </a:p>
        </p:txBody>
      </p:sp>
      <p:pic>
        <p:nvPicPr>
          <p:cNvPr id="8" name="内容占位符 7">
            <a:extLst>
              <a:ext uri="{FF2B5EF4-FFF2-40B4-BE49-F238E27FC236}">
                <a16:creationId xmlns:a16="http://schemas.microsoft.com/office/drawing/2014/main" id="{CC49A680-E366-483B-89CE-5C4DE1D39D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4623" y="1481069"/>
            <a:ext cx="6497377" cy="4351338"/>
          </a:xfrm>
        </p:spPr>
      </p:pic>
      <p:sp>
        <p:nvSpPr>
          <p:cNvPr id="9" name="内容占位符 2">
            <a:extLst>
              <a:ext uri="{FF2B5EF4-FFF2-40B4-BE49-F238E27FC236}">
                <a16:creationId xmlns:a16="http://schemas.microsoft.com/office/drawing/2014/main" id="{2C3272A0-1899-40CA-9D14-5306F4A06A17}"/>
              </a:ext>
            </a:extLst>
          </p:cNvPr>
          <p:cNvSpPr txBox="1">
            <a:spLocks/>
          </p:cNvSpPr>
          <p:nvPr/>
        </p:nvSpPr>
        <p:spPr>
          <a:xfrm>
            <a:off x="838200" y="1825625"/>
            <a:ext cx="47144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参考</a:t>
            </a:r>
            <a:r>
              <a:rPr lang="en-US" altLang="zh-CN" dirty="0"/>
              <a:t>OS</a:t>
            </a:r>
            <a:r>
              <a:rPr lang="zh-CN" altLang="en-US" dirty="0"/>
              <a:t>：</a:t>
            </a:r>
            <a:r>
              <a:rPr lang="en-US" altLang="zh-CN" dirty="0" err="1"/>
              <a:t>unikraft</a:t>
            </a:r>
            <a:endParaRPr lang="en-US" altLang="zh-CN" dirty="0"/>
          </a:p>
          <a:p>
            <a:r>
              <a:rPr lang="zh-CN" altLang="en-US" sz="2000" dirty="0"/>
              <a:t>采用 </a:t>
            </a:r>
            <a:r>
              <a:rPr lang="en-US" altLang="zh-CN" sz="2000" dirty="0" err="1"/>
              <a:t>unikernel</a:t>
            </a:r>
            <a:r>
              <a:rPr lang="zh-CN" altLang="en-US" sz="2000" dirty="0"/>
              <a:t>：单应用、单进程、单特权级（用户程序与内核共同编译，在内核态运行）</a:t>
            </a:r>
            <a:endParaRPr lang="en-US" altLang="zh-CN" sz="2000" dirty="0"/>
          </a:p>
          <a:p>
            <a:r>
              <a:rPr lang="zh-CN" altLang="en-US" sz="2000" dirty="0"/>
              <a:t>内核分成很多小模块，对于特定应用只选择特定功能模块，压缩内核镜像大小</a:t>
            </a:r>
            <a:endParaRPr lang="en-US" altLang="zh-CN" sz="2000" dirty="0"/>
          </a:p>
          <a:p>
            <a:r>
              <a:rPr lang="en-US" altLang="zh-CN" sz="2000" dirty="0"/>
              <a:t>C</a:t>
            </a:r>
            <a:r>
              <a:rPr lang="zh-CN" altLang="en-US" sz="2000" dirty="0"/>
              <a:t>语言编写，直接支持的应用多</a:t>
            </a:r>
            <a:endParaRPr lang="en-US" altLang="zh-CN" sz="2000" dirty="0"/>
          </a:p>
          <a:p>
            <a:r>
              <a:rPr lang="zh-CN" altLang="en-US" sz="2000" dirty="0"/>
              <a:t>配置过程复杂，依赖 </a:t>
            </a:r>
            <a:r>
              <a:rPr lang="en-US" altLang="zh-CN" sz="2000" dirty="0" err="1"/>
              <a:t>kconfig</a:t>
            </a:r>
            <a:r>
              <a:rPr lang="en-US" altLang="zh-CN" sz="2000" dirty="0"/>
              <a:t> </a:t>
            </a:r>
            <a:r>
              <a:rPr lang="zh-CN" altLang="en-US" sz="2000" dirty="0"/>
              <a:t>和几个 </a:t>
            </a:r>
            <a:r>
              <a:rPr lang="en-US" altLang="zh-CN" sz="2000" dirty="0" err="1"/>
              <a:t>unikraft</a:t>
            </a:r>
            <a:r>
              <a:rPr lang="zh-CN" altLang="en-US" sz="2000" dirty="0"/>
              <a:t>自定义的配置文件</a:t>
            </a:r>
            <a:endParaRPr lang="en-US" altLang="zh-CN" sz="2000" dirty="0"/>
          </a:p>
          <a:p>
            <a:r>
              <a:rPr lang="zh-CN" altLang="en-US" sz="2000" dirty="0"/>
              <a:t>有完善的使用文档和教程，但代码文档如行间注释较少</a:t>
            </a:r>
            <a:endParaRPr lang="en-US" altLang="zh-CN" sz="2000" dirty="0"/>
          </a:p>
        </p:txBody>
      </p:sp>
    </p:spTree>
    <p:extLst>
      <p:ext uri="{BB962C8B-B14F-4D97-AF65-F5344CB8AC3E}">
        <p14:creationId xmlns:p14="http://schemas.microsoft.com/office/powerpoint/2010/main" val="403328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 </a:t>
            </a:r>
            <a:r>
              <a:rPr lang="en-US" altLang="zh-CN" dirty="0"/>
              <a:t>——</a:t>
            </a:r>
            <a:r>
              <a:rPr lang="zh-CN" altLang="en-US" sz="2800" b="1" dirty="0">
                <a:latin typeface="黑体" panose="02010609060101010101" pitchFamily="49" charset="-122"/>
                <a:ea typeface="黑体" panose="02010609060101010101" pitchFamily="49" charset="-122"/>
              </a:rPr>
              <a:t>模块化</a:t>
            </a:r>
          </a:p>
        </p:txBody>
      </p:sp>
      <p:sp>
        <p:nvSpPr>
          <p:cNvPr id="4" name="矩形 3">
            <a:extLst>
              <a:ext uri="{FF2B5EF4-FFF2-40B4-BE49-F238E27FC236}">
                <a16:creationId xmlns:a16="http://schemas.microsoft.com/office/drawing/2014/main" id="{39D2AD84-8F6C-4345-A670-A123AF601467}"/>
              </a:ext>
            </a:extLst>
          </p:cNvPr>
          <p:cNvSpPr/>
          <p:nvPr/>
        </p:nvSpPr>
        <p:spPr>
          <a:xfrm>
            <a:off x="473299" y="6373047"/>
            <a:ext cx="10105715" cy="369332"/>
          </a:xfrm>
          <a:prstGeom prst="rect">
            <a:avLst/>
          </a:prstGeom>
        </p:spPr>
        <p:txBody>
          <a:bodyPr wrap="square">
            <a:spAutoFit/>
          </a:bodyPr>
          <a:lstStyle/>
          <a:p>
            <a:r>
              <a:rPr lang="en-US" altLang="zh-CN" dirty="0">
                <a:latin typeface="Arial" panose="020B0604020202020204" pitchFamily="34" charset="0"/>
              </a:rPr>
              <a:t>OSDI20 - Theseus: an Experiment in Operating System Structure and State Management</a:t>
            </a:r>
            <a:endParaRPr lang="zh-CN" altLang="en-US" dirty="0">
              <a:latin typeface="Arial" panose="020B0604020202020204" pitchFamily="34" charset="0"/>
            </a:endParaRPr>
          </a:p>
        </p:txBody>
      </p:sp>
      <p:pic>
        <p:nvPicPr>
          <p:cNvPr id="5" name="图形 4">
            <a:extLst>
              <a:ext uri="{FF2B5EF4-FFF2-40B4-BE49-F238E27FC236}">
                <a16:creationId xmlns:a16="http://schemas.microsoft.com/office/drawing/2014/main" id="{653589A5-31F7-4D88-B797-6B08DF5568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44736" y="2957614"/>
            <a:ext cx="7247264" cy="2802627"/>
          </a:xfrm>
          <a:prstGeom prst="rect">
            <a:avLst/>
          </a:prstGeom>
        </p:spPr>
      </p:pic>
      <p:pic>
        <p:nvPicPr>
          <p:cNvPr id="10" name="图形 9">
            <a:extLst>
              <a:ext uri="{FF2B5EF4-FFF2-40B4-BE49-F238E27FC236}">
                <a16:creationId xmlns:a16="http://schemas.microsoft.com/office/drawing/2014/main" id="{CA2324E4-134E-4B72-8895-FF91EB60F8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44892" y="1454012"/>
            <a:ext cx="5200650" cy="1352550"/>
          </a:xfrm>
          <a:prstGeom prst="rect">
            <a:avLst/>
          </a:prstGeom>
        </p:spPr>
      </p:pic>
      <p:sp>
        <p:nvSpPr>
          <p:cNvPr id="11" name="内容占位符 2">
            <a:extLst>
              <a:ext uri="{FF2B5EF4-FFF2-40B4-BE49-F238E27FC236}">
                <a16:creationId xmlns:a16="http://schemas.microsoft.com/office/drawing/2014/main" id="{7F05A889-6548-49B2-AA04-3CCD3A6F0CB9}"/>
              </a:ext>
            </a:extLst>
          </p:cNvPr>
          <p:cNvSpPr txBox="1">
            <a:spLocks/>
          </p:cNvSpPr>
          <p:nvPr/>
        </p:nvSpPr>
        <p:spPr>
          <a:xfrm>
            <a:off x="341243" y="1803048"/>
            <a:ext cx="49596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参考</a:t>
            </a:r>
            <a:r>
              <a:rPr lang="en-US" altLang="zh-CN" dirty="0"/>
              <a:t>OS</a:t>
            </a:r>
            <a:r>
              <a:rPr lang="zh-CN" altLang="en-US" dirty="0"/>
              <a:t>：</a:t>
            </a:r>
            <a:r>
              <a:rPr lang="en-US" altLang="zh-CN" dirty="0" err="1"/>
              <a:t>theseus</a:t>
            </a:r>
            <a:endParaRPr lang="en-US" altLang="zh-CN" dirty="0"/>
          </a:p>
          <a:p>
            <a:r>
              <a:rPr lang="zh-CN" altLang="en-US" sz="2000" dirty="0"/>
              <a:t>也是 </a:t>
            </a:r>
            <a:r>
              <a:rPr lang="en-US" altLang="zh-CN" sz="2000" dirty="0" err="1"/>
              <a:t>unikernel</a:t>
            </a:r>
            <a:r>
              <a:rPr lang="zh-CN" altLang="en-US" sz="2000" dirty="0"/>
              <a:t>，但可以有多个用户程序</a:t>
            </a:r>
            <a:endParaRPr lang="en-US" altLang="zh-CN" sz="2000" dirty="0"/>
          </a:p>
          <a:p>
            <a:r>
              <a:rPr lang="zh-CN" altLang="en-US" sz="2000" dirty="0"/>
              <a:t>所有模块在同地址空间，隔离由</a:t>
            </a:r>
            <a:r>
              <a:rPr lang="en-US" altLang="zh-CN" sz="2000" dirty="0"/>
              <a:t>rust</a:t>
            </a:r>
            <a:r>
              <a:rPr lang="zh-CN" altLang="en-US" sz="2000" dirty="0"/>
              <a:t>语言机制和编译器提供。可以加载</a:t>
            </a:r>
            <a:r>
              <a:rPr lang="en-US" altLang="zh-CN" sz="2000" dirty="0"/>
              <a:t>C</a:t>
            </a:r>
            <a:r>
              <a:rPr lang="zh-CN" altLang="en-US" sz="2000" dirty="0"/>
              <a:t>的用户程序，但此时无法保证隔离性</a:t>
            </a:r>
            <a:endParaRPr lang="en-US" altLang="zh-CN" sz="2000" dirty="0"/>
          </a:p>
          <a:p>
            <a:r>
              <a:rPr lang="zh-CN" altLang="en-US" sz="2000" dirty="0"/>
              <a:t>模块可以动态加载，跨模块的依赖和调用通过手动查符号表实现</a:t>
            </a:r>
            <a:endParaRPr lang="en-US" altLang="zh-CN" sz="2000" dirty="0"/>
          </a:p>
          <a:p>
            <a:r>
              <a:rPr lang="zh-CN" altLang="en-US" sz="2000" dirty="0"/>
              <a:t>当任务崩溃时，可以通过动态替换模块来尝试修复</a:t>
            </a:r>
            <a:endParaRPr lang="en-US" altLang="zh-CN" sz="2000" dirty="0"/>
          </a:p>
          <a:p>
            <a:r>
              <a:rPr lang="zh-CN" altLang="en-US" sz="2000" dirty="0"/>
              <a:t>较完善的使用文档和代码文档</a:t>
            </a:r>
            <a:endParaRPr lang="en-US" altLang="zh-CN" sz="2000" dirty="0"/>
          </a:p>
        </p:txBody>
      </p:sp>
    </p:spTree>
    <p:extLst>
      <p:ext uri="{BB962C8B-B14F-4D97-AF65-F5344CB8AC3E}">
        <p14:creationId xmlns:p14="http://schemas.microsoft.com/office/powerpoint/2010/main" val="74921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 </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模块化</a:t>
            </a:r>
          </a:p>
        </p:txBody>
      </p:sp>
      <p:sp>
        <p:nvSpPr>
          <p:cNvPr id="4" name="矩形 3">
            <a:extLst>
              <a:ext uri="{FF2B5EF4-FFF2-40B4-BE49-F238E27FC236}">
                <a16:creationId xmlns:a16="http://schemas.microsoft.com/office/drawing/2014/main" id="{39D2AD84-8F6C-4345-A670-A123AF601467}"/>
              </a:ext>
            </a:extLst>
          </p:cNvPr>
          <p:cNvSpPr/>
          <p:nvPr/>
        </p:nvSpPr>
        <p:spPr>
          <a:xfrm>
            <a:off x="1043142" y="5988734"/>
            <a:ext cx="10105715" cy="646331"/>
          </a:xfrm>
          <a:prstGeom prst="rect">
            <a:avLst/>
          </a:prstGeom>
        </p:spPr>
        <p:txBody>
          <a:bodyPr wrap="square">
            <a:spAutoFit/>
          </a:bodyPr>
          <a:lstStyle/>
          <a:p>
            <a:r>
              <a:rPr lang="en-US" altLang="zh-CN" dirty="0">
                <a:latin typeface="Arial" panose="020B0604020202020204" pitchFamily="34" charset="0"/>
              </a:rPr>
              <a:t>EuroSys21 - </a:t>
            </a:r>
            <a:r>
              <a:rPr lang="en-US" altLang="zh-CN" dirty="0" err="1">
                <a:latin typeface="Arial" panose="020B0604020202020204" pitchFamily="34" charset="0"/>
              </a:rPr>
              <a:t>Unikraft</a:t>
            </a:r>
            <a:r>
              <a:rPr lang="en-US" altLang="zh-CN" dirty="0">
                <a:latin typeface="Arial" panose="020B0604020202020204" pitchFamily="34" charset="0"/>
              </a:rPr>
              <a:t>: Fast, Specialized </a:t>
            </a:r>
            <a:r>
              <a:rPr lang="en-US" altLang="zh-CN" dirty="0" err="1">
                <a:latin typeface="Arial" panose="020B0604020202020204" pitchFamily="34" charset="0"/>
              </a:rPr>
              <a:t>Unikernels</a:t>
            </a:r>
            <a:r>
              <a:rPr lang="en-US" altLang="zh-CN" dirty="0">
                <a:latin typeface="Arial" panose="020B0604020202020204" pitchFamily="34" charset="0"/>
              </a:rPr>
              <a:t> the Easy Way</a:t>
            </a:r>
          </a:p>
          <a:p>
            <a:r>
              <a:rPr lang="en-US" altLang="zh-CN" dirty="0">
                <a:latin typeface="Arial" panose="020B0604020202020204" pitchFamily="34" charset="0"/>
              </a:rPr>
              <a:t>OSDI20 - Theseus: an Experiment in Operating System Structure and State Management</a:t>
            </a:r>
            <a:endParaRPr lang="zh-CN" altLang="en-US" dirty="0">
              <a:latin typeface="Arial" panose="020B0604020202020204" pitchFamily="34" charset="0"/>
            </a:endParaRPr>
          </a:p>
        </p:txBody>
      </p:sp>
      <p:graphicFrame>
        <p:nvGraphicFramePr>
          <p:cNvPr id="3" name="内容占位符 2">
            <a:extLst>
              <a:ext uri="{FF2B5EF4-FFF2-40B4-BE49-F238E27FC236}">
                <a16:creationId xmlns:a16="http://schemas.microsoft.com/office/drawing/2014/main" id="{DFB094B9-CE14-4F3F-A411-14F424B11424}"/>
              </a:ext>
            </a:extLst>
          </p:cNvPr>
          <p:cNvGraphicFramePr>
            <a:graphicFrameLocks noGrp="1"/>
          </p:cNvGraphicFramePr>
          <p:nvPr>
            <p:ph idx="1"/>
            <p:extLst>
              <p:ext uri="{D42A27DB-BD31-4B8C-83A1-F6EECF244321}">
                <p14:modId xmlns:p14="http://schemas.microsoft.com/office/powerpoint/2010/main" val="2648324127"/>
              </p:ext>
            </p:extLst>
          </p:nvPr>
        </p:nvGraphicFramePr>
        <p:xfrm>
          <a:off x="838200" y="1825625"/>
          <a:ext cx="10515600" cy="3307080"/>
        </p:xfrm>
        <a:graphic>
          <a:graphicData uri="http://schemas.openxmlformats.org/drawingml/2006/table">
            <a:tbl>
              <a:tblPr firstRow="1" bandRow="1">
                <a:tableStyleId>{5C22544A-7EE6-4342-B048-85BDC9FD1C3A}</a:tableStyleId>
              </a:tblPr>
              <a:tblGrid>
                <a:gridCol w="2011017">
                  <a:extLst>
                    <a:ext uri="{9D8B030D-6E8A-4147-A177-3AD203B41FA5}">
                      <a16:colId xmlns:a16="http://schemas.microsoft.com/office/drawing/2014/main" val="27598047"/>
                    </a:ext>
                  </a:extLst>
                </a:gridCol>
                <a:gridCol w="3246783">
                  <a:extLst>
                    <a:ext uri="{9D8B030D-6E8A-4147-A177-3AD203B41FA5}">
                      <a16:colId xmlns:a16="http://schemas.microsoft.com/office/drawing/2014/main" val="3639931762"/>
                    </a:ext>
                  </a:extLst>
                </a:gridCol>
                <a:gridCol w="2628900">
                  <a:extLst>
                    <a:ext uri="{9D8B030D-6E8A-4147-A177-3AD203B41FA5}">
                      <a16:colId xmlns:a16="http://schemas.microsoft.com/office/drawing/2014/main" val="3008797101"/>
                    </a:ext>
                  </a:extLst>
                </a:gridCol>
                <a:gridCol w="2628900">
                  <a:extLst>
                    <a:ext uri="{9D8B030D-6E8A-4147-A177-3AD203B41FA5}">
                      <a16:colId xmlns:a16="http://schemas.microsoft.com/office/drawing/2014/main" val="11295491"/>
                    </a:ext>
                  </a:extLst>
                </a:gridCol>
              </a:tblGrid>
              <a:tr h="370840">
                <a:tc>
                  <a:txBody>
                    <a:bodyPr/>
                    <a:lstStyle/>
                    <a:p>
                      <a:r>
                        <a:rPr lang="en-US" altLang="zh-CN" dirty="0"/>
                        <a:t>OS</a:t>
                      </a:r>
                      <a:r>
                        <a:rPr lang="zh-CN" altLang="en-US" dirty="0"/>
                        <a:t>特性</a:t>
                      </a:r>
                    </a:p>
                  </a:txBody>
                  <a:tcPr/>
                </a:tc>
                <a:tc>
                  <a:txBody>
                    <a:bodyPr/>
                    <a:lstStyle/>
                    <a:p>
                      <a:r>
                        <a:rPr lang="en-US" altLang="zh-CN" dirty="0" err="1"/>
                        <a:t>Unikraft</a:t>
                      </a:r>
                      <a:endParaRPr lang="zh-CN" altLang="en-US" dirty="0"/>
                    </a:p>
                  </a:txBody>
                  <a:tcPr/>
                </a:tc>
                <a:tc>
                  <a:txBody>
                    <a:bodyPr/>
                    <a:lstStyle/>
                    <a:p>
                      <a:r>
                        <a:rPr lang="en-US" altLang="zh-CN" dirty="0"/>
                        <a:t>Theseus</a:t>
                      </a:r>
                      <a:endParaRPr lang="zh-CN" altLang="en-US" dirty="0"/>
                    </a:p>
                  </a:txBody>
                  <a:tcPr/>
                </a:tc>
                <a:tc>
                  <a:txBody>
                    <a:bodyPr/>
                    <a:lstStyle/>
                    <a:p>
                      <a:r>
                        <a:rPr lang="en-US" altLang="zh-CN" dirty="0"/>
                        <a:t>Maturin(</a:t>
                      </a:r>
                      <a:r>
                        <a:rPr lang="zh-CN" altLang="en-US" dirty="0"/>
                        <a:t>包含后续目标</a:t>
                      </a:r>
                      <a:r>
                        <a:rPr lang="en-US" altLang="zh-CN" dirty="0"/>
                        <a:t>)</a:t>
                      </a:r>
                      <a:endParaRPr lang="zh-CN" altLang="en-US" dirty="0"/>
                    </a:p>
                  </a:txBody>
                  <a:tcPr/>
                </a:tc>
                <a:extLst>
                  <a:ext uri="{0D108BD9-81ED-4DB2-BD59-A6C34878D82A}">
                    <a16:rowId xmlns:a16="http://schemas.microsoft.com/office/drawing/2014/main" val="1503256228"/>
                  </a:ext>
                </a:extLst>
              </a:tr>
              <a:tr h="370840">
                <a:tc>
                  <a:txBody>
                    <a:bodyPr/>
                    <a:lstStyle/>
                    <a:p>
                      <a:r>
                        <a:rPr lang="zh-CN" altLang="en-US" dirty="0"/>
                        <a:t>语言</a:t>
                      </a:r>
                    </a:p>
                  </a:txBody>
                  <a:tcPr/>
                </a:tc>
                <a:tc>
                  <a:txBody>
                    <a:bodyPr/>
                    <a:lstStyle/>
                    <a:p>
                      <a:r>
                        <a:rPr lang="en-US" altLang="zh-CN" dirty="0"/>
                        <a:t>C</a:t>
                      </a:r>
                      <a:endParaRPr lang="zh-CN" altLang="en-US" dirty="0"/>
                    </a:p>
                  </a:txBody>
                  <a:tcPr/>
                </a:tc>
                <a:tc>
                  <a:txBody>
                    <a:bodyPr/>
                    <a:lstStyle/>
                    <a:p>
                      <a:r>
                        <a:rPr lang="en-US" altLang="zh-CN" dirty="0"/>
                        <a:t>Rust</a:t>
                      </a:r>
                      <a:endParaRPr lang="zh-CN" altLang="en-US" dirty="0"/>
                    </a:p>
                  </a:txBody>
                  <a:tcPr/>
                </a:tc>
                <a:tc>
                  <a:txBody>
                    <a:bodyPr/>
                    <a:lstStyle/>
                    <a:p>
                      <a:r>
                        <a:rPr lang="en-US" altLang="zh-CN" dirty="0"/>
                        <a:t>Rust</a:t>
                      </a:r>
                      <a:endParaRPr lang="zh-CN" altLang="en-US" dirty="0"/>
                    </a:p>
                  </a:txBody>
                  <a:tcPr/>
                </a:tc>
                <a:extLst>
                  <a:ext uri="{0D108BD9-81ED-4DB2-BD59-A6C34878D82A}">
                    <a16:rowId xmlns:a16="http://schemas.microsoft.com/office/drawing/2014/main" val="665526287"/>
                  </a:ext>
                </a:extLst>
              </a:tr>
              <a:tr h="370840">
                <a:tc>
                  <a:txBody>
                    <a:bodyPr/>
                    <a:lstStyle/>
                    <a:p>
                      <a:r>
                        <a:rPr lang="en-US" altLang="zh-CN" dirty="0"/>
                        <a:t>Configuring</a:t>
                      </a:r>
                      <a:endParaRPr lang="zh-CN" altLang="en-US" dirty="0"/>
                    </a:p>
                  </a:txBody>
                  <a:tcPr/>
                </a:tc>
                <a:tc>
                  <a:txBody>
                    <a:bodyPr/>
                    <a:lstStyle/>
                    <a:p>
                      <a:r>
                        <a:rPr lang="en-US" altLang="zh-CN" dirty="0" err="1"/>
                        <a:t>makefile</a:t>
                      </a:r>
                      <a:r>
                        <a:rPr lang="en-US" altLang="zh-CN" dirty="0"/>
                        <a:t> / </a:t>
                      </a:r>
                      <a:r>
                        <a:rPr lang="en-US" altLang="zh-CN" dirty="0" err="1"/>
                        <a:t>kconfig</a:t>
                      </a:r>
                      <a:r>
                        <a:rPr lang="en-US" altLang="zh-CN" dirty="0"/>
                        <a:t> / C</a:t>
                      </a:r>
                      <a:r>
                        <a:rPr lang="zh-CN" altLang="en-US" dirty="0"/>
                        <a:t>语言宏</a:t>
                      </a:r>
                    </a:p>
                  </a:txBody>
                  <a:tcPr/>
                </a:tc>
                <a:tc>
                  <a:txBody>
                    <a:bodyPr/>
                    <a:lstStyle/>
                    <a:p>
                      <a:r>
                        <a:rPr lang="en-US" altLang="zh-CN" dirty="0" err="1"/>
                        <a:t>makefile</a:t>
                      </a:r>
                      <a:r>
                        <a:rPr lang="en-US" altLang="zh-CN" dirty="0"/>
                        <a:t> / cargo / rust </a:t>
                      </a:r>
                      <a:r>
                        <a:rPr lang="en-US" altLang="zh-CN" dirty="0" err="1"/>
                        <a:t>cfg</a:t>
                      </a:r>
                      <a:r>
                        <a:rPr lang="zh-CN" altLang="en-US" dirty="0"/>
                        <a:t>宏</a:t>
                      </a:r>
                    </a:p>
                  </a:txBody>
                  <a:tcPr/>
                </a:tc>
                <a:tc>
                  <a:txBody>
                    <a:bodyPr/>
                    <a:lstStyle/>
                    <a:p>
                      <a:r>
                        <a:rPr lang="en-US" altLang="zh-CN" dirty="0" err="1"/>
                        <a:t>Makefile</a:t>
                      </a:r>
                      <a:r>
                        <a:rPr lang="en-US" altLang="zh-CN" dirty="0"/>
                        <a:t> / rust feature</a:t>
                      </a:r>
                      <a:endParaRPr lang="zh-CN" altLang="en-US" dirty="0"/>
                    </a:p>
                  </a:txBody>
                  <a:tcPr/>
                </a:tc>
                <a:extLst>
                  <a:ext uri="{0D108BD9-81ED-4DB2-BD59-A6C34878D82A}">
                    <a16:rowId xmlns:a16="http://schemas.microsoft.com/office/drawing/2014/main" val="3938080390"/>
                  </a:ext>
                </a:extLst>
              </a:tr>
              <a:tr h="370840">
                <a:tc>
                  <a:txBody>
                    <a:bodyPr/>
                    <a:lstStyle/>
                    <a:p>
                      <a:r>
                        <a:rPr lang="zh-CN" altLang="en-US" dirty="0"/>
                        <a:t>模块加载方式</a:t>
                      </a:r>
                    </a:p>
                  </a:txBody>
                  <a:tcPr/>
                </a:tc>
                <a:tc>
                  <a:txBody>
                    <a:bodyPr/>
                    <a:lstStyle/>
                    <a:p>
                      <a:r>
                        <a:rPr lang="zh-CN" altLang="en-US" dirty="0"/>
                        <a:t>静态编译</a:t>
                      </a:r>
                      <a:r>
                        <a:rPr lang="en-US" altLang="zh-CN" dirty="0"/>
                        <a:t>+</a:t>
                      </a:r>
                      <a:r>
                        <a:rPr lang="zh-CN" altLang="en-US" dirty="0"/>
                        <a:t>链接</a:t>
                      </a:r>
                    </a:p>
                  </a:txBody>
                  <a:tcPr/>
                </a:tc>
                <a:tc>
                  <a:txBody>
                    <a:bodyPr/>
                    <a:lstStyle/>
                    <a:p>
                      <a:r>
                        <a:rPr lang="zh-CN" altLang="en-US" dirty="0"/>
                        <a:t>可静态，也可动态加载</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静态编译</a:t>
                      </a:r>
                      <a:r>
                        <a:rPr lang="en-US" altLang="zh-CN" dirty="0"/>
                        <a:t>+</a:t>
                      </a:r>
                      <a:r>
                        <a:rPr lang="zh-CN" altLang="en-US" dirty="0"/>
                        <a:t>链接</a:t>
                      </a:r>
                    </a:p>
                  </a:txBody>
                  <a:tcPr/>
                </a:tc>
                <a:extLst>
                  <a:ext uri="{0D108BD9-81ED-4DB2-BD59-A6C34878D82A}">
                    <a16:rowId xmlns:a16="http://schemas.microsoft.com/office/drawing/2014/main" val="2000686699"/>
                  </a:ext>
                </a:extLst>
              </a:tr>
              <a:tr h="370840">
                <a:tc>
                  <a:txBody>
                    <a:bodyPr/>
                    <a:lstStyle/>
                    <a:p>
                      <a:r>
                        <a:rPr lang="zh-CN" altLang="en-US" dirty="0"/>
                        <a:t>模块发布</a:t>
                      </a:r>
                      <a:r>
                        <a:rPr lang="en-US" altLang="zh-CN" dirty="0"/>
                        <a:t>/</a:t>
                      </a:r>
                      <a:r>
                        <a:rPr lang="zh-CN" altLang="en-US" dirty="0"/>
                        <a:t>获取</a:t>
                      </a:r>
                    </a:p>
                  </a:txBody>
                  <a:tcPr/>
                </a:tc>
                <a:tc>
                  <a:txBody>
                    <a:bodyPr/>
                    <a:lstStyle/>
                    <a:p>
                      <a:r>
                        <a:rPr lang="zh-CN" altLang="en-US" dirty="0"/>
                        <a:t>发布带特定</a:t>
                      </a:r>
                      <a:r>
                        <a:rPr lang="en-US" altLang="zh-CN" dirty="0"/>
                        <a:t>Config</a:t>
                      </a:r>
                      <a:r>
                        <a:rPr lang="zh-CN" altLang="en-US" dirty="0"/>
                        <a:t>信息的</a:t>
                      </a:r>
                      <a:r>
                        <a:rPr lang="en-US" altLang="zh-CN" dirty="0"/>
                        <a:t>git</a:t>
                      </a:r>
                      <a:r>
                        <a:rPr lang="zh-CN" altLang="en-US" dirty="0"/>
                        <a:t>项目，使用一个用</a:t>
                      </a:r>
                      <a:r>
                        <a:rPr lang="en-US" altLang="zh-CN" dirty="0"/>
                        <a:t>python</a:t>
                      </a:r>
                      <a:r>
                        <a:rPr lang="zh-CN" altLang="en-US" dirty="0"/>
                        <a:t>写的包管理器获取</a:t>
                      </a:r>
                    </a:p>
                  </a:txBody>
                  <a:tcPr/>
                </a:tc>
                <a:tc>
                  <a:txBody>
                    <a:bodyPr/>
                    <a:lstStyle/>
                    <a:p>
                      <a:r>
                        <a:rPr lang="zh-CN" altLang="en-US" dirty="0"/>
                        <a:t>发布普通</a:t>
                      </a:r>
                      <a:r>
                        <a:rPr lang="en-US" altLang="zh-CN" dirty="0"/>
                        <a:t>git</a:t>
                      </a:r>
                      <a:r>
                        <a:rPr lang="zh-CN" altLang="en-US" dirty="0"/>
                        <a:t>项目，使用</a:t>
                      </a:r>
                      <a:r>
                        <a:rPr lang="en-US" altLang="zh-CN" dirty="0"/>
                        <a:t>git submodule</a:t>
                      </a:r>
                      <a:r>
                        <a:rPr lang="zh-CN" altLang="en-US" dirty="0"/>
                        <a:t>获取</a:t>
                      </a:r>
                    </a:p>
                  </a:txBody>
                  <a:tcPr/>
                </a:tc>
                <a:tc>
                  <a:txBody>
                    <a:bodyPr/>
                    <a:lstStyle/>
                    <a:p>
                      <a:r>
                        <a:rPr lang="zh-CN" altLang="en-US" dirty="0"/>
                        <a:t>发布到 </a:t>
                      </a:r>
                      <a:r>
                        <a:rPr lang="en-US" altLang="zh-CN" dirty="0"/>
                        <a:t>crates.io</a:t>
                      </a:r>
                      <a:r>
                        <a:rPr lang="zh-CN" altLang="en-US" dirty="0"/>
                        <a:t>，通过</a:t>
                      </a:r>
                      <a:r>
                        <a:rPr lang="en-US" altLang="zh-CN" dirty="0"/>
                        <a:t>cargo </a:t>
                      </a:r>
                      <a:r>
                        <a:rPr lang="zh-CN" altLang="en-US" dirty="0"/>
                        <a:t>管理依赖并获取</a:t>
                      </a:r>
                    </a:p>
                  </a:txBody>
                  <a:tcPr/>
                </a:tc>
                <a:extLst>
                  <a:ext uri="{0D108BD9-81ED-4DB2-BD59-A6C34878D82A}">
                    <a16:rowId xmlns:a16="http://schemas.microsoft.com/office/drawing/2014/main" val="3453432469"/>
                  </a:ext>
                </a:extLst>
              </a:tr>
              <a:tr h="370840">
                <a:tc>
                  <a:txBody>
                    <a:bodyPr/>
                    <a:lstStyle/>
                    <a:p>
                      <a:r>
                        <a:rPr lang="en-US" altLang="zh-CN" dirty="0" err="1"/>
                        <a:t>libc</a:t>
                      </a:r>
                      <a:r>
                        <a:rPr lang="zh-CN" altLang="en-US" dirty="0"/>
                        <a:t>支持</a:t>
                      </a:r>
                    </a:p>
                  </a:txBody>
                  <a:tcPr/>
                </a:tc>
                <a:tc>
                  <a:txBody>
                    <a:bodyPr/>
                    <a:lstStyle/>
                    <a:p>
                      <a:r>
                        <a:rPr lang="zh-CN" altLang="en-US" dirty="0"/>
                        <a:t>重新实现了从简单到复杂的多个</a:t>
                      </a:r>
                      <a:r>
                        <a:rPr lang="en-US" altLang="zh-CN" dirty="0" err="1"/>
                        <a:t>libc</a:t>
                      </a:r>
                      <a:r>
                        <a:rPr lang="zh-CN" altLang="en-US" dirty="0"/>
                        <a:t>模块，可选用一个</a:t>
                      </a:r>
                    </a:p>
                  </a:txBody>
                  <a:tcPr/>
                </a:tc>
                <a:tc>
                  <a:txBody>
                    <a:bodyPr/>
                    <a:lstStyle/>
                    <a:p>
                      <a:r>
                        <a:rPr lang="zh-CN" altLang="en-US" dirty="0"/>
                        <a:t>基于</a:t>
                      </a:r>
                      <a:r>
                        <a:rPr lang="en-US" altLang="zh-CN" dirty="0" err="1"/>
                        <a:t>relibc</a:t>
                      </a:r>
                      <a:r>
                        <a:rPr lang="zh-CN" altLang="en-US" dirty="0"/>
                        <a:t>重写的</a:t>
                      </a:r>
                      <a:r>
                        <a:rPr lang="en-US" altLang="zh-CN" dirty="0" err="1"/>
                        <a:t>tlibc</a:t>
                      </a:r>
                      <a:r>
                        <a:rPr lang="zh-CN" altLang="en-US" dirty="0"/>
                        <a:t>，功能不完整</a:t>
                      </a:r>
                    </a:p>
                  </a:txBody>
                  <a:tcPr/>
                </a:tc>
                <a:tc>
                  <a:txBody>
                    <a:bodyPr/>
                    <a:lstStyle/>
                    <a:p>
                      <a:r>
                        <a:rPr lang="zh-CN" altLang="en-US" dirty="0"/>
                        <a:t>直接基于现有</a:t>
                      </a:r>
                      <a:r>
                        <a:rPr lang="en-US" altLang="zh-CN" dirty="0" err="1"/>
                        <a:t>musl-libc</a:t>
                      </a:r>
                      <a:endParaRPr lang="zh-CN" altLang="en-US" dirty="0"/>
                    </a:p>
                  </a:txBody>
                  <a:tcPr/>
                </a:tc>
                <a:extLst>
                  <a:ext uri="{0D108BD9-81ED-4DB2-BD59-A6C34878D82A}">
                    <a16:rowId xmlns:a16="http://schemas.microsoft.com/office/drawing/2014/main" val="1734887553"/>
                  </a:ext>
                </a:extLst>
              </a:tr>
            </a:tbl>
          </a:graphicData>
        </a:graphic>
      </p:graphicFrame>
    </p:spTree>
    <p:extLst>
      <p:ext uri="{BB962C8B-B14F-4D97-AF65-F5344CB8AC3E}">
        <p14:creationId xmlns:p14="http://schemas.microsoft.com/office/powerpoint/2010/main" val="39650256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1148</Words>
  <Application>Microsoft Office PowerPoint</Application>
  <PresentationFormat>宽屏</PresentationFormat>
  <Paragraphs>145</Paragraphs>
  <Slides>15</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黑体</vt:lpstr>
      <vt:lpstr>Arial</vt:lpstr>
      <vt:lpstr>Office 主题​​</vt:lpstr>
      <vt:lpstr>基于Rust的模块化操作系统Maturin 的设计与改进</vt:lpstr>
      <vt:lpstr>项目背景</vt:lpstr>
      <vt:lpstr>选题出发点 ——现状</vt:lpstr>
      <vt:lpstr>选题出发点 ——目标</vt:lpstr>
      <vt:lpstr>选题目标</vt:lpstr>
      <vt:lpstr>选题目标 ——模块化</vt:lpstr>
      <vt:lpstr>选题目标 ——模块化</vt:lpstr>
      <vt:lpstr>选题目标 ——模块化</vt:lpstr>
      <vt:lpstr>选题目标 ——模块化</vt:lpstr>
      <vt:lpstr>选题目标 ——完善文档</vt:lpstr>
      <vt:lpstr>选题目标 ——完善文档</vt:lpstr>
      <vt:lpstr>选题目标 ——抽象 schema 模块</vt:lpstr>
      <vt:lpstr>选题目标 ——目前进度</vt:lpstr>
      <vt:lpstr>实现计划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基于Rust的模块化示例操作系统</dc:title>
  <dc:creator>Chihiro Sakamoto</dc:creator>
  <cp:lastModifiedBy>Chihiro Sakamoto</cp:lastModifiedBy>
  <cp:revision>53</cp:revision>
  <dcterms:created xsi:type="dcterms:W3CDTF">2022-11-23T17:03:09Z</dcterms:created>
  <dcterms:modified xsi:type="dcterms:W3CDTF">2023-01-05T07:21:51Z</dcterms:modified>
</cp:coreProperties>
</file>