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671" r:id="rId13"/>
  </p:sldMasterIdLst>
  <p:sldIdLst>
    <p:sldId id="256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11" r:id="rId23"/>
    <p:sldId id="257" r:id="rId24"/>
    <p:sldId id="320" r:id="rId25"/>
    <p:sldId id="258" r:id="rId26"/>
    <p:sldId id="259" r:id="rId27"/>
    <p:sldId id="260" r:id="rId28"/>
    <p:sldId id="261" r:id="rId29"/>
    <p:sldId id="262" r:id="rId30"/>
    <p:sldId id="264" r:id="rId31"/>
    <p:sldId id="265" r:id="rId32"/>
    <p:sldId id="263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535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5732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69" y="9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ECC9-BF9D-A233-3213-4CEEF70D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49853-AD0C-1916-711B-F34213BC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A8BA0-4AF6-8F70-2B63-A3A8498C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645B4-962F-D290-52C1-572D046C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B8449-3AC9-B21C-DB51-67F99A65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3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2C719-849E-211F-46E7-20038864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C7536-E33B-E93B-5C8B-3766005B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A523E-264C-42AF-0BE9-DB083AE1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044A4-DDEE-E454-7247-B70F7E45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C022-89F2-7E0B-BFF3-28718047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95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9D8616-2EC1-083B-F58B-01564D69A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5A9E6-CA43-28C9-27EA-40440083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6B3BA-415C-6DF1-473D-A1E096F8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FAB8E-134A-FFB0-A22D-4D18035B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5CEDE-59C6-41F9-654C-A5604B4E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86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D8A9F-2D6F-CF33-9D71-AA35D6B1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657FF-69FC-15DE-0CFA-F4FE216B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DCBCC-FA5D-A2BB-A49E-9D639D17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FA796-4E73-FD64-0545-C55FBAF1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F30EF-6B1E-6EEC-0F29-8B672C1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137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66050-A6A0-A21F-F062-170D5825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9F802A-1492-FD09-20E8-F8EAD404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AFEAA-458B-2990-837C-C268E7AF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3F110-1263-5018-9C44-BBA5FA10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CF432-42A8-D6AD-5D92-50088F27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A9398-4FC1-A347-580A-CA618F86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6931F-138C-AECD-ED14-38778BD3A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076C5-BC23-41F4-BB3F-4B299EE64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F82C-C55E-53C1-5EFA-4B99504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A8FB8-5E22-55DD-3787-3B8F9A49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C35B6-076A-7B4D-EA24-4E85C19F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7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F2FEE-89EE-CE99-1086-E80BA6A3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7956E-8973-834D-94ED-E9A72DF4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24463-E607-E007-F047-00336C52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42891-1DA5-2FA1-017D-56FFD624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5941C-0917-8DB0-2DF6-58A1D17AC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A416CC-4763-FD98-66F4-A32AB0B6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D3932F-33B8-F56D-9670-94362FC0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5D57AC-274E-8CFE-E03E-42421DE5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82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0B251-5299-3C84-1382-A797542D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5BCB9-CFC7-F7A7-B873-3D826099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514A66-7F98-9AEA-74F9-F96BEBAA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8C2B6-2DEA-88DD-3A7D-687E630B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751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34EC2-AB19-4B6D-ABE2-AD3F25D2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F62A8A-8B70-0501-C700-AF531486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1B8CBD-F9BC-CD4A-2B4D-081E2777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324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88E3E-4F28-5D1A-19FC-70CDEAD3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739D7-847A-F959-639F-FF9B430C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87513-3B0C-9C65-262C-AA648698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F4939-37BC-EE38-5380-C48DFB8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6E8C2-DB23-95DF-E7AC-D6D26ADE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A45BF-B30D-7E92-7326-F5AC5743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93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E451-13D6-C315-41AE-6E9BC01D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3FE0CF-F1FA-CA46-357A-31ACF42F8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C9314-C213-F9FE-9A18-9D79991A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FF040-7929-6638-D02E-2E78E037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55F07-4166-FECE-13F9-4C34282F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B4572-D4EE-0850-710B-8FF6EC3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32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95D38-4182-864A-2916-CC1936C7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BD232-C03F-E21A-3E49-5D894631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0AA67-86F6-671A-F41F-92BA23BB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52DB2-AB49-3C81-B535-90CBC0E15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D795E-6623-DEC6-D616-EA73037D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14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fImage2323418141.jpe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275482755705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.png"></Relationship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32341868467.jpeg"></Relationship><Relationship Id="rId3" Type="http://schemas.openxmlformats.org/officeDocument/2006/relationships/image" Target="../media/fImage122971876334.png"></Relationship><Relationship Id="rId4" Type="http://schemas.openxmlformats.org/officeDocument/2006/relationships/image" Target="../media/fImage190481906500.png"></Relationship><Relationship Id="rId5" Type="http://schemas.openxmlformats.org/officeDocument/2006/relationships/image" Target="../media/fImage145321969169.png"></Relationship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02702325724.pn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1006318441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92494252935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1615258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3351272446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35DB7-A6CD-9385-FA68-27B73BC9DC1A}"/>
              </a:ext>
            </a:extLst>
          </p:cNvPr>
          <p:cNvSpPr txBox="1"/>
          <p:nvPr/>
        </p:nvSpPr>
        <p:spPr>
          <a:xfrm>
            <a:off x="178435" y="147320"/>
            <a:ext cx="342709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A</a:t>
            </a:r>
            <a:r>
              <a:rPr lang="ko-KR" altLang="ko-KR" sz="4000" b="1"/>
              <a:t>naconda 설</a:t>
            </a:r>
            <a:r>
              <a:rPr lang="ko-KR" altLang="ko-KR" sz="4000" b="1"/>
              <a:t>치</a:t>
            </a:r>
            <a:endParaRPr lang="ko-KR" altLang="en-US" sz="4000" b="1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08965" y="1823720"/>
            <a:ext cx="800735" cy="4622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설치</a:t>
            </a:r>
            <a:endParaRPr lang="ko-KR" altLang="en-US" sz="240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603885" y="2193290"/>
            <a:ext cx="408432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ww.anaconda.com/do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nl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ad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603885" y="4508500"/>
            <a:ext cx="9149715" cy="13214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000" i="0" b="0">
                <a:solidFill>
                  <a:srgbClr val="374151"/>
                </a:solidFill>
                <a:latin typeface="Segoe UI" charset="0"/>
                <a:ea typeface="Söhne" charset="0"/>
              </a:rPr>
              <a:t>Anaconda3는 데이터 과학 및 기계 학습을 위한 오픈 소스 파이썬 배포판으로, 패키지 관리자와 환경 관리 기능을 제공</a:t>
            </a:r>
            <a:endParaRPr lang="ko-KR" altLang="en-US" sz="2000" i="0" b="0">
              <a:solidFill>
                <a:srgbClr val="373A3C"/>
              </a:solidFill>
              <a:latin typeface="Open Sans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데이터과학,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 기계학습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을 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위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한 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필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수 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패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키치가 미리 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설치되어있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음</a:t>
            </a:r>
            <a:endParaRPr lang="ko-KR" altLang="en-US" sz="2000" i="0" b="0">
              <a:solidFill>
                <a:srgbClr val="373A3C"/>
              </a:solidFill>
              <a:latin typeface="Open Sans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가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상환경 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제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공</a:t>
            </a:r>
            <a:endParaRPr lang="ko-KR" altLang="en-US" sz="2000">
              <a:solidFill>
                <a:srgbClr val="373A3C"/>
              </a:solidFill>
              <a:latin typeface="Open Sans" charset="0"/>
            </a:endParaRPr>
          </a:p>
        </p:txBody>
      </p:sp>
      <p:pic>
        <p:nvPicPr>
          <p:cNvPr id="1035" name="그림 1" descr="C:/Users/shain/AppData/Roaming/PolarisOffice/ETemp/20580_15732056/fImage23234181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64710" y="297180"/>
            <a:ext cx="7056755" cy="37147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45959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435" y="147320"/>
            <a:ext cx="295338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새 </a:t>
            </a:r>
            <a:r>
              <a:rPr lang="ko-KR" altLang="ko-KR" sz="4000" b="1"/>
              <a:t>파</a:t>
            </a:r>
            <a:r>
              <a:rPr lang="ko-KR" altLang="ko-KR" sz="4000" b="1"/>
              <a:t>일 </a:t>
            </a:r>
            <a:r>
              <a:rPr lang="ko-KR" altLang="ko-KR" sz="4000" b="1"/>
              <a:t>생</a:t>
            </a:r>
            <a:r>
              <a:rPr lang="ko-KR" altLang="ko-KR" sz="4000" b="1"/>
              <a:t>성</a:t>
            </a:r>
            <a:endParaRPr lang="ko-KR" altLang="en-US" sz="4000" b="1"/>
          </a:p>
        </p:txBody>
      </p:sp>
      <p:pic>
        <p:nvPicPr>
          <p:cNvPr id="3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730" y="1358900"/>
            <a:ext cx="4734560" cy="5001260"/>
          </a:xfrm>
          <a:prstGeom prst="rect"/>
          <a:noFill/>
        </p:spPr>
      </p:pic>
      <p:sp>
        <p:nvSpPr>
          <p:cNvPr id="4" name="텍스트 상자 41"/>
          <p:cNvSpPr txBox="1">
            <a:spLocks/>
          </p:cNvSpPr>
          <p:nvPr/>
        </p:nvSpPr>
        <p:spPr>
          <a:xfrm rot="0">
            <a:off x="5401945" y="2118995"/>
            <a:ext cx="485140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loer 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오른쪽클릭,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ew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File</a:t>
            </a:r>
            <a:endParaRPr lang="ko-KR" alt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도형 42"/>
          <p:cNvSpPr>
            <a:spLocks/>
          </p:cNvSpPr>
          <p:nvPr/>
        </p:nvSpPr>
        <p:spPr>
          <a:xfrm rot="0">
            <a:off x="1762125" y="3015615"/>
            <a:ext cx="1372870" cy="26797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3"/>
          <p:cNvSpPr txBox="1">
            <a:spLocks/>
          </p:cNvSpPr>
          <p:nvPr/>
        </p:nvSpPr>
        <p:spPr>
          <a:xfrm rot="0">
            <a:off x="5414010" y="2844165"/>
            <a:ext cx="485140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est.ipyn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 생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성</a:t>
            </a:r>
            <a:endParaRPr lang="ko-KR" alt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텍스트 상자 44"/>
          <p:cNvSpPr txBox="1">
            <a:spLocks/>
          </p:cNvSpPr>
          <p:nvPr/>
        </p:nvSpPr>
        <p:spPr>
          <a:xfrm rot="0">
            <a:off x="5414010" y="3616960"/>
            <a:ext cx="485140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trl + ‘</a:t>
            </a:r>
            <a:endParaRPr lang="ko-KR" alt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텍스트 상자 45"/>
          <p:cNvSpPr txBox="1">
            <a:spLocks/>
          </p:cNvSpPr>
          <p:nvPr/>
        </p:nvSpPr>
        <p:spPr>
          <a:xfrm rot="0">
            <a:off x="5414010" y="4285615"/>
            <a:ext cx="4851400" cy="13836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ip install jupyter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 입력</a:t>
            </a:r>
            <a:endParaRPr lang="ko-KR" altLang="en-US" sz="28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ip i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stall 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py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erne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l</a:t>
            </a:r>
            <a:endParaRPr lang="ko-KR" altLang="en-US" sz="28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Pip i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stall numpy </a:t>
            </a:r>
            <a:r>
              <a:rPr lang="ko-KR" altLang="ko-KR" sz="2800">
                <a:solidFill>
                  <a:schemeClr val="tx2">
                    <a:lumMod val="75000"/>
                  </a:schemeClr>
                </a:solidFill>
              </a:rPr>
              <a:t>입력</a:t>
            </a:r>
            <a:endParaRPr lang="ko-KR" alt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도형 2"/>
          <p:cNvSpPr>
            <a:spLocks/>
          </p:cNvSpPr>
          <p:nvPr/>
        </p:nvSpPr>
        <p:spPr>
          <a:xfrm rot="0">
            <a:off x="259715" y="1423670"/>
            <a:ext cx="469265" cy="37465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0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78435" y="147320"/>
            <a:ext cx="4015105" cy="70866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b="1"/>
              <a:t>Numpy </a:t>
            </a:r>
            <a:r>
              <a:rPr lang="ko-KR" altLang="en-US" sz="4000" b="1"/>
              <a:t>배열 생성</a:t>
            </a:r>
            <a:endParaRPr lang="ko-KR" altLang="en-US" sz="4000" b="1"/>
          </a:p>
        </p:txBody>
      </p:sp>
      <p:pic>
        <p:nvPicPr>
          <p:cNvPr id="6" name="Picture " descr="C:/Users/shain/AppData/Roaming/PolarisOffice/ETemp/20580_15732056/image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72895"/>
            <a:ext cx="12192635" cy="3929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벡터화 연산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32B69-F403-AD28-4524-952CD9E6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424"/>
            <a:ext cx="12192000" cy="31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9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이외의 다양한 연산 지원</a:t>
            </a:r>
            <a:endParaRPr kumimoji="1" lang="en-US" altLang="ko-Kore-KR" sz="4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96A555-2ED1-F6F0-4CE5-02923DCB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57"/>
            <a:ext cx="12192000" cy="54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다차원 배열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C61F0B-7A74-BDDB-4374-5EABA2BF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031"/>
            <a:ext cx="12192000" cy="4208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4C8232-A6FD-F79D-26BF-E1FB8EC5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59" y="3091679"/>
            <a:ext cx="9953491" cy="37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다차원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BB451C-F838-8C3F-9DD4-97891D16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067"/>
            <a:ext cx="12192000" cy="41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슬라이싱</a:t>
            </a:r>
            <a:endParaRPr kumimoji="1"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B970F-F220-6F02-D969-B0D0B4FE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6" y="0"/>
            <a:ext cx="10423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슬라이싱</a:t>
            </a:r>
            <a:endParaRPr kumimoji="1" lang="ko-KR" altLang="en-US" sz="4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8D0BBA-D4DE-B7B9-A317-08B1CC76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91" y="0"/>
            <a:ext cx="1045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6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배열 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8226C-85C2-8611-B404-24F0FBAD4FCD}"/>
              </a:ext>
            </a:extLst>
          </p:cNvPr>
          <p:cNvSpPr txBox="1"/>
          <p:nvPr/>
        </p:nvSpPr>
        <p:spPr>
          <a:xfrm>
            <a:off x="3317875" y="177922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데이터베이스의 질의 기능을 수행함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effectLst/>
                <a:latin typeface="-apple-system"/>
              </a:rPr>
              <a:t>인덱스 배열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 err="1">
                <a:effectLst/>
                <a:latin typeface="-apple-system"/>
              </a:rPr>
              <a:t>불리언</a:t>
            </a:r>
            <a:r>
              <a:rPr lang="ko-KR" altLang="en-US" b="0" i="0" dirty="0">
                <a:effectLst/>
                <a:latin typeface="-apple-system"/>
              </a:rPr>
              <a:t> 배열 방식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정수 배열 방식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E8A717-32EC-10E1-AC47-9B2BD621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83" y="987160"/>
            <a:ext cx="8091567" cy="58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배열 인덱싱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AC570-5F60-7346-6CE6-60C1D250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563"/>
            <a:ext cx="12192000" cy="50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178435" y="147320"/>
            <a:ext cx="3346450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환경변수 </a:t>
            </a:r>
            <a:r>
              <a:rPr lang="ko-KR" altLang="ko-KR" sz="4000" b="1"/>
              <a:t>설</a:t>
            </a:r>
            <a:r>
              <a:rPr lang="ko-KR" altLang="ko-KR" sz="4000" b="1"/>
              <a:t>정</a:t>
            </a:r>
            <a:endParaRPr lang="ko-KR" altLang="en-US" sz="4000" b="1"/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78435" y="1244600"/>
            <a:ext cx="800735" cy="4622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설치</a:t>
            </a:r>
            <a:endParaRPr lang="ko-KR" altLang="en-US" sz="2400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73355" y="1614170"/>
            <a:ext cx="469773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in -&gt;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시스템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환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경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변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수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편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집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진입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5" name="Picture " descr="C:/Users/shain/AppData/Roaming/PolarisOffice/ETemp/20580_15732056/fImage23234186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0260" y="74295"/>
            <a:ext cx="2437130" cy="1278255"/>
          </a:xfrm>
          <a:prstGeom prst="rect"/>
          <a:noFill/>
        </p:spPr>
      </p:pic>
      <p:pic>
        <p:nvPicPr>
          <p:cNvPr id="1036" name="그림 2" descr="C:/Users/shain/AppData/Roaming/PolarisOffice/ETemp/20580_15732056/fImage12297187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4785" y="2132965"/>
            <a:ext cx="4183380" cy="4657090"/>
          </a:xfrm>
          <a:prstGeom prst="rect"/>
          <a:noFill/>
        </p:spPr>
      </p:pic>
      <p:sp>
        <p:nvSpPr>
          <p:cNvPr id="1037" name="도형 4"/>
          <p:cNvSpPr>
            <a:spLocks/>
          </p:cNvSpPr>
          <p:nvPr/>
        </p:nvSpPr>
        <p:spPr>
          <a:xfrm rot="0">
            <a:off x="2807335" y="5868035"/>
            <a:ext cx="1263650" cy="32766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8" name="그림 8" descr="C:/Users/shain/AppData/Roaming/PolarisOffice/ETemp/20580_15732056/fImage19048190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8" b="14863"/>
          <a:stretch>
            <a:fillRect/>
          </a:stretch>
        </p:blipFill>
        <p:spPr>
          <a:xfrm rot="0">
            <a:off x="3108325" y="2446020"/>
            <a:ext cx="3926205" cy="2330450"/>
          </a:xfrm>
          <a:prstGeom prst="rect"/>
          <a:noFill/>
        </p:spPr>
      </p:pic>
      <p:sp>
        <p:nvSpPr>
          <p:cNvPr id="1039" name="텍스트 상자 9"/>
          <p:cNvSpPr txBox="1">
            <a:spLocks/>
          </p:cNvSpPr>
          <p:nvPr/>
        </p:nvSpPr>
        <p:spPr>
          <a:xfrm rot="0">
            <a:off x="2517140" y="576135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0" name="도형 10"/>
          <p:cNvSpPr>
            <a:spLocks/>
          </p:cNvSpPr>
          <p:nvPr/>
        </p:nvSpPr>
        <p:spPr>
          <a:xfrm rot="0">
            <a:off x="3345180" y="3287395"/>
            <a:ext cx="553085" cy="27051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텍스트 상자 11"/>
          <p:cNvSpPr txBox="1">
            <a:spLocks/>
          </p:cNvSpPr>
          <p:nvPr/>
        </p:nvSpPr>
        <p:spPr>
          <a:xfrm rot="0">
            <a:off x="3054985" y="3180715"/>
            <a:ext cx="3124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도형 12"/>
          <p:cNvSpPr>
            <a:spLocks/>
          </p:cNvSpPr>
          <p:nvPr/>
        </p:nvSpPr>
        <p:spPr>
          <a:xfrm rot="0">
            <a:off x="5262880" y="3851910"/>
            <a:ext cx="714375" cy="29718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3" name="텍스트 상자 13"/>
          <p:cNvSpPr txBox="1">
            <a:spLocks/>
          </p:cNvSpPr>
          <p:nvPr/>
        </p:nvSpPr>
        <p:spPr>
          <a:xfrm rot="0">
            <a:off x="4972685" y="3745230"/>
            <a:ext cx="3124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" descr="C:/Users/shain/AppData/Roaming/PolarisOffice/ETemp/20580_15732056/fImage14532196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8005" y="2075815"/>
            <a:ext cx="4991735" cy="4667885"/>
          </a:xfrm>
          <a:prstGeom prst="rect"/>
          <a:noFill/>
        </p:spPr>
      </p:pic>
      <p:sp>
        <p:nvSpPr>
          <p:cNvPr id="1045" name="텍스트 상자 15"/>
          <p:cNvSpPr txBox="1">
            <a:spLocks/>
          </p:cNvSpPr>
          <p:nvPr/>
        </p:nvSpPr>
        <p:spPr>
          <a:xfrm rot="0">
            <a:off x="289560" y="934085"/>
            <a:ext cx="8802370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600" i="0" b="0">
                <a:solidFill>
                  <a:srgbClr val="374151"/>
                </a:solidFill>
                <a:latin typeface="Segoe UI" charset="0"/>
                <a:ea typeface="Söhne" charset="0"/>
              </a:rPr>
              <a:t>터미널에서 Anaconda 명령어를 직접 사용할 수 있어 편리하게 패키지 관리와 환경 관리</a:t>
            </a:r>
            <a:r>
              <a:rPr sz="1600" i="0" b="0">
                <a:solidFill>
                  <a:srgbClr val="374151"/>
                </a:solidFill>
                <a:latin typeface="Segoe UI" charset="0"/>
                <a:ea typeface="Söhne" charset="0"/>
              </a:rPr>
              <a:t> </a:t>
            </a:r>
            <a:r>
              <a:rPr sz="1600" i="0" b="0">
                <a:solidFill>
                  <a:srgbClr val="374151"/>
                </a:solidFill>
                <a:latin typeface="Segoe UI" charset="0"/>
                <a:ea typeface="Söhne" charset="0"/>
              </a:rPr>
              <a:t>가</a:t>
            </a:r>
            <a:r>
              <a:rPr lang="ko-KR" sz="1600" i="0" b="0">
                <a:solidFill>
                  <a:srgbClr val="374151"/>
                </a:solidFill>
                <a:latin typeface="Segoe UI" charset="0"/>
                <a:ea typeface="Söhne" charset="0"/>
              </a:rPr>
              <a:t>능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배열 인덱싱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6BAEAD-29BD-4B92-142F-735C6336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812"/>
            <a:ext cx="12192000" cy="37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75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935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/>
              <a:t>다양한 배열 </a:t>
            </a:r>
            <a:r>
              <a:rPr kumimoji="1" lang="en-US" altLang="ko-KR" sz="4000" b="1"/>
              <a:t>type</a:t>
            </a:r>
            <a:endParaRPr kumimoji="1"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759890-D824-7113-1EED-647B87F6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39" y="971590"/>
            <a:ext cx="8776521" cy="58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0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다양한 배열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7A9FE9-E333-95C0-554E-8DA8ABBB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38" y="903240"/>
            <a:ext cx="7635123" cy="59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32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다양한 배열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88DF3-F18C-AAC2-7D2C-BC8296FB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82" y="855031"/>
            <a:ext cx="8842836" cy="60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6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배열 크기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9976DB-259F-F1A7-F3CD-9B88FFAD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76" y="976268"/>
            <a:ext cx="7111247" cy="58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4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배열 크기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93EA1-1110-2FCD-E80F-B3E2D753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20" y="855031"/>
            <a:ext cx="8003959" cy="60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배열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71649-CE0C-74DA-AB86-1D753684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00" y="855031"/>
            <a:ext cx="7033199" cy="60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8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배열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9028E6-95E3-82E1-D0CC-CD870054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5" y="1009650"/>
            <a:ext cx="4754483" cy="5848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5B9E00-67EE-855F-CF4F-490E5A61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243" y="0"/>
            <a:ext cx="327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배열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578DF-6A66-2DBD-9410-7C1DB09B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59" y="855031"/>
            <a:ext cx="8254082" cy="60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1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</a:t>
            </a:r>
            <a:r>
              <a:rPr kumimoji="1" lang="ko-KR" altLang="en-US" sz="4000" b="1" dirty="0"/>
              <a:t>차원 그리드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249A1-54C2-0F19-D48F-6116E7E1580D}"/>
              </a:ext>
            </a:extLst>
          </p:cNvPr>
          <p:cNvSpPr txBox="1"/>
          <p:nvPr/>
        </p:nvSpPr>
        <p:spPr>
          <a:xfrm>
            <a:off x="3451225" y="316422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𝑥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𝑦</a:t>
            </a:r>
            <a:r>
              <a:rPr lang="en-US" altLang="ko-KR" b="0" i="0" dirty="0">
                <a:effectLst/>
                <a:latin typeface="-apple-system"/>
              </a:rPr>
              <a:t>)=(0,0),(0,1),(0,2),(0,3),(0,4),(1,0),⋯(2,4)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21A694-A111-2BAF-3DED-852FC79D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50" y="817956"/>
            <a:ext cx="7653100" cy="60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178435" y="147320"/>
            <a:ext cx="3346450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가상환경 </a:t>
            </a:r>
            <a:r>
              <a:rPr lang="ko-KR" altLang="ko-KR" sz="4000" b="1"/>
              <a:t>설</a:t>
            </a:r>
            <a:r>
              <a:rPr lang="ko-KR" altLang="ko-KR" sz="4000" b="1"/>
              <a:t>정</a:t>
            </a:r>
            <a:endParaRPr lang="ko-KR" altLang="en-US" sz="4000" b="1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277495" y="1346835"/>
            <a:ext cx="260413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+R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-&gt;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cm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d </a:t>
            </a:r>
            <a:r>
              <a:rPr lang="ko-KR" altLang="ko-KR" sz="2400" b="0">
                <a:solidFill>
                  <a:schemeClr val="tx2">
                    <a:lumMod val="75000"/>
                  </a:schemeClr>
                </a:solidFill>
              </a:rPr>
              <a:t>실</a:t>
            </a:r>
            <a:r>
              <a:rPr lang="ko-KR" altLang="ko-KR" sz="2400" b="0">
                <a:solidFill>
                  <a:schemeClr val="tx2">
                    <a:lumMod val="75000"/>
                  </a:schemeClr>
                </a:solidFill>
              </a:rPr>
              <a:t>행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289560" y="934085"/>
            <a:ext cx="1094168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 i="0" b="0">
                <a:solidFill>
                  <a:srgbClr val="374151"/>
                </a:solidFill>
                <a:latin typeface="Segoe UI" charset="0"/>
                <a:ea typeface="Söhne" charset="0"/>
              </a:rPr>
              <a:t>프로젝트별로 독립된 파이썬 환경을 생성하여 패키지 충돌을 피하고 프로젝트별 의존성을 관리하는 도구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sp>
        <p:nvSpPr>
          <p:cNvPr id="1046" name="텍스트 상자 17"/>
          <p:cNvSpPr txBox="1">
            <a:spLocks/>
          </p:cNvSpPr>
          <p:nvPr/>
        </p:nvSpPr>
        <p:spPr>
          <a:xfrm rot="0">
            <a:off x="274955" y="1819910"/>
            <a:ext cx="446786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onda 설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치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확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인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onda --version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7" name="텍스트 상자 18"/>
          <p:cNvSpPr txBox="1">
            <a:spLocks/>
          </p:cNvSpPr>
          <p:nvPr/>
        </p:nvSpPr>
        <p:spPr>
          <a:xfrm rot="0">
            <a:off x="316865" y="2634615"/>
            <a:ext cx="647382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가상환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경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생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성(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1)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onda create -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 가상환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경이름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8" name="텍스트 상자 19"/>
          <p:cNvSpPr txBox="1">
            <a:spLocks/>
          </p:cNvSpPr>
          <p:nvPr/>
        </p:nvSpPr>
        <p:spPr>
          <a:xfrm rot="0">
            <a:off x="314325" y="3092450"/>
            <a:ext cx="7960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가상환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경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생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성(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2)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onda create -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 가상환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경이름 p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ython=3.9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9" name="텍스트 상자 20"/>
          <p:cNvSpPr txBox="1">
            <a:spLocks/>
          </p:cNvSpPr>
          <p:nvPr/>
        </p:nvSpPr>
        <p:spPr>
          <a:xfrm rot="0">
            <a:off x="311785" y="3728720"/>
            <a:ext cx="631444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가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상환경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활성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화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conda activate 가상환경이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름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0" name="텍스트 상자 21"/>
          <p:cNvSpPr txBox="1">
            <a:spLocks/>
          </p:cNvSpPr>
          <p:nvPr/>
        </p:nvSpPr>
        <p:spPr>
          <a:xfrm rot="0">
            <a:off x="309245" y="4201795"/>
            <a:ext cx="510222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가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상환경 비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활성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화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conda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eactivate 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1" name="텍스트 상자 22"/>
          <p:cNvSpPr txBox="1">
            <a:spLocks/>
          </p:cNvSpPr>
          <p:nvPr/>
        </p:nvSpPr>
        <p:spPr>
          <a:xfrm rot="0">
            <a:off x="309245" y="4810760"/>
            <a:ext cx="597662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가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상환경 삭제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conda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emove 가상환경이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름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178723-293B-9C1D-9C28-E32BBF72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17" y="0"/>
            <a:ext cx="9254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7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통계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45D9C-F3BA-FAE0-D46F-CA1F5684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02" y="0"/>
            <a:ext cx="12192000" cy="68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0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F2F62-9F3D-E004-0E7D-A52123F3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64" y="0"/>
            <a:ext cx="7848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19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40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한꺼번에 통계하기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74884-E236-F1B8-12BB-1C3143EB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515"/>
            <a:ext cx="12192000" cy="20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86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난수 발생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BBE7B-FD6B-1C61-1D4F-DECA2DFA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941"/>
            <a:ext cx="12192000" cy="40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4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데이터 </a:t>
            </a:r>
            <a:r>
              <a:rPr kumimoji="1" lang="ko-KR" altLang="en-US" sz="4000" b="1" dirty="0" err="1"/>
              <a:t>셔플</a:t>
            </a:r>
            <a:endParaRPr kumimoji="1"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41804-1E2B-5F31-DAB6-05DFA746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296"/>
            <a:ext cx="12192000" cy="27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10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데이터 샘플링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FC80FE-955B-5553-BA25-59D7E32C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551"/>
            <a:ext cx="12192000" cy="49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77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다양한 난수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167750-C5E6-706D-F169-1704B1E7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45" y="0"/>
            <a:ext cx="7973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62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정수 데이터 </a:t>
            </a:r>
            <a:r>
              <a:rPr kumimoji="1" lang="ko-KR" altLang="en-US" sz="4000" b="1" dirty="0" err="1"/>
              <a:t>카운팅</a:t>
            </a:r>
            <a:endParaRPr kumimoji="1"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60B60-899A-66D7-0BB0-E62B0013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8" y="855031"/>
            <a:ext cx="10462163" cy="60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178435" y="147320"/>
            <a:ext cx="3181350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C</a:t>
            </a:r>
            <a:r>
              <a:rPr lang="ko-KR" altLang="ko-KR" sz="4000" b="1"/>
              <a:t>UI 환</a:t>
            </a:r>
            <a:r>
              <a:rPr lang="ko-KR" altLang="ko-KR" sz="4000" b="1"/>
              <a:t>경 </a:t>
            </a:r>
            <a:r>
              <a:rPr lang="ko-KR" altLang="ko-KR" sz="4000" b="1"/>
              <a:t>기</a:t>
            </a:r>
            <a:r>
              <a:rPr lang="ko-KR" altLang="ko-KR" sz="4000" b="1"/>
              <a:t>초</a:t>
            </a:r>
            <a:endParaRPr lang="ko-KR" altLang="en-US" sz="4000" b="1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277495" y="1346835"/>
            <a:ext cx="260413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+R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-&gt;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cm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d </a:t>
            </a:r>
            <a:r>
              <a:rPr lang="ko-KR" altLang="ko-KR" sz="2400" b="0">
                <a:solidFill>
                  <a:schemeClr val="tx2">
                    <a:lumMod val="75000"/>
                  </a:schemeClr>
                </a:solidFill>
              </a:rPr>
              <a:t>실</a:t>
            </a:r>
            <a:r>
              <a:rPr lang="ko-KR" altLang="ko-KR" sz="2400" b="0">
                <a:solidFill>
                  <a:schemeClr val="tx2">
                    <a:lumMod val="75000"/>
                  </a:schemeClr>
                </a:solidFill>
              </a:rPr>
              <a:t>행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289560" y="934085"/>
            <a:ext cx="1094168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 i="0" b="0">
                <a:solidFill>
                  <a:srgbClr val="374151"/>
                </a:solidFill>
                <a:latin typeface="Segoe UI" charset="0"/>
                <a:ea typeface="Söhne" charset="0"/>
              </a:rPr>
              <a:t>CUI(문자 기반 사용자 인터페이스) 환경은 텍스트 명령어를 사용하여 컴퓨터와 상호 작용하는 환경</a:t>
            </a:r>
            <a:endParaRPr lang="ko-KR" altLang="en-US" sz="7200"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334645" y="3112135"/>
            <a:ext cx="4281805" cy="8299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d :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현재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파일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경로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변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경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cd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est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-&gt;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Te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st 폴더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로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이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동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7" name="텍스트 상자 24"/>
          <p:cNvSpPr txBox="1">
            <a:spLocks/>
          </p:cNvSpPr>
          <p:nvPr/>
        </p:nvSpPr>
        <p:spPr>
          <a:xfrm rot="0">
            <a:off x="346710" y="2084705"/>
            <a:ext cx="5761355" cy="8299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ir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현재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경로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의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하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위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폴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더,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파일목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록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표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시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dir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8" name="텍스트 상자 25"/>
          <p:cNvSpPr txBox="1">
            <a:spLocks/>
          </p:cNvSpPr>
          <p:nvPr/>
        </p:nvSpPr>
        <p:spPr>
          <a:xfrm rot="0">
            <a:off x="346710" y="4149090"/>
            <a:ext cx="3761740" cy="8299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. :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이전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파일경로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로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이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동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cd..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9" name="텍스트 상자 26"/>
          <p:cNvSpPr txBox="1">
            <a:spLocks/>
          </p:cNvSpPr>
          <p:nvPr/>
        </p:nvSpPr>
        <p:spPr>
          <a:xfrm rot="0">
            <a:off x="344170" y="5186680"/>
            <a:ext cx="4003675" cy="8299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kdir :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이전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파일경로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로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이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동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kdir NewFolder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50" name="그림 27" descr="C:/Users/shain/AppData/Roaming/PolarisOffice/ETemp/20580_15732056/fImage20270232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0" y="2703830"/>
            <a:ext cx="5426075" cy="3904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178435" y="147320"/>
            <a:ext cx="5800725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P</a:t>
            </a:r>
            <a:r>
              <a:rPr lang="ko-KR" altLang="ko-KR" sz="4000" b="1"/>
              <a:t>owershe</a:t>
            </a:r>
            <a:r>
              <a:rPr lang="ko-KR" altLang="ko-KR" sz="4000" b="1"/>
              <a:t>l</a:t>
            </a:r>
            <a:r>
              <a:rPr lang="ko-KR" altLang="ko-KR" sz="4000" b="1"/>
              <a:t>l 가상환</a:t>
            </a:r>
            <a:r>
              <a:rPr lang="ko-KR" altLang="ko-KR" sz="4000" b="1"/>
              <a:t>경 </a:t>
            </a:r>
            <a:r>
              <a:rPr lang="ko-KR" altLang="ko-KR" sz="4000" b="1"/>
              <a:t>설</a:t>
            </a:r>
            <a:r>
              <a:rPr lang="ko-KR" altLang="ko-KR" sz="4000" b="1"/>
              <a:t>정</a:t>
            </a:r>
            <a:endParaRPr lang="ko-KR" altLang="en-US" sz="4000" b="1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277495" y="1346835"/>
            <a:ext cx="488505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in -&gt;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owershe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l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관리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자 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권</a:t>
            </a: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한 </a:t>
            </a:r>
            <a:r>
              <a:rPr lang="ko-KR" altLang="ko-KR" sz="2400" b="0">
                <a:solidFill>
                  <a:schemeClr val="tx2">
                    <a:lumMod val="75000"/>
                  </a:schemeClr>
                </a:solidFill>
              </a:rPr>
              <a:t>실</a:t>
            </a:r>
            <a:r>
              <a:rPr lang="ko-KR" altLang="ko-KR" sz="2400" b="0">
                <a:solidFill>
                  <a:schemeClr val="tx2">
                    <a:lumMod val="75000"/>
                  </a:schemeClr>
                </a:solidFill>
              </a:rPr>
              <a:t>행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1" name="텍스트 상자 28"/>
          <p:cNvSpPr txBox="1">
            <a:spLocks/>
          </p:cNvSpPr>
          <p:nvPr/>
        </p:nvSpPr>
        <p:spPr>
          <a:xfrm>
            <a:off x="289560" y="2131695"/>
            <a:ext cx="5261610" cy="11988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i="0" b="1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conda update conda</a:t>
            </a:r>
            <a:r>
              <a:rPr sz="2400" i="0" b="1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400" i="0" b="0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2400" i="0" b="1">
              <a:solidFill>
                <a:schemeClr val="tx2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sz="2400" i="0" b="1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2400" i="0" b="1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onda init powershell</a:t>
            </a:r>
            <a:r>
              <a:rPr lang="ko-KR" sz="2400" i="0" b="1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400" i="0" b="0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입</a:t>
            </a:r>
            <a:r>
              <a:rPr lang="ko-KR" sz="2400" i="0" b="0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력</a:t>
            </a:r>
            <a:endParaRPr lang="ko-KR" altLang="en-US" sz="2400" b="1">
              <a:solidFill>
                <a:schemeClr val="tx2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ko-KR" sz="2400" b="1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Set-ExecutionPolicy RemoteSigned </a:t>
            </a:r>
            <a:r>
              <a:rPr lang="ko-KR" altLang="ko-KR" sz="2400" b="0">
                <a:solidFill>
                  <a:schemeClr val="tx2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2400" b="1">
              <a:solidFill>
                <a:schemeClr val="tx2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29"/>
          <p:cNvSpPr txBox="1">
            <a:spLocks/>
          </p:cNvSpPr>
          <p:nvPr/>
        </p:nvSpPr>
        <p:spPr>
          <a:xfrm rot="0">
            <a:off x="287020" y="3540760"/>
            <a:ext cx="1047750" cy="4616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ko-KR" altLang="ko-KR" sz="2400">
                <a:solidFill>
                  <a:schemeClr val="tx2">
                    <a:lumMod val="75000"/>
                  </a:schemeClr>
                </a:solidFill>
              </a:rPr>
              <a:t> 입력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3" name="텍스트 상자 30"/>
          <p:cNvSpPr txBox="1">
            <a:spLocks/>
          </p:cNvSpPr>
          <p:nvPr/>
        </p:nvSpPr>
        <p:spPr>
          <a:xfrm rot="0">
            <a:off x="284480" y="4117340"/>
            <a:ext cx="4515485" cy="4616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 b="1">
                <a:solidFill>
                  <a:schemeClr val="tx2">
                    <a:lumMod val="75000"/>
                  </a:schemeClr>
                </a:solidFill>
              </a:rPr>
              <a:t>Conda --version </a:t>
            </a:r>
            <a:r>
              <a:rPr lang="ko-KR" altLang="ko-KR" sz="2400" b="0">
                <a:solidFill>
                  <a:schemeClr val="tx2">
                    <a:lumMod val="75000"/>
                  </a:schemeClr>
                </a:solidFill>
              </a:rPr>
              <a:t>입력 후 작동확인</a:t>
            </a:r>
            <a:endParaRPr lang="ko-KR" altLang="en-US" sz="2400" b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54" name="그림 1" descr="C:/Users/shain/AppData/Roaming/PolarisOffice/ETemp/6896_7473608/fImage1006318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3960" y="3134360"/>
            <a:ext cx="5871845" cy="364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282575" y="161925"/>
            <a:ext cx="5250180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V</a:t>
            </a:r>
            <a:r>
              <a:rPr lang="ko-KR" altLang="ko-KR" sz="4000" b="1"/>
              <a:t>isual St</a:t>
            </a:r>
            <a:r>
              <a:rPr lang="ko-KR" altLang="ko-KR" sz="4000" b="1"/>
              <a:t>u</a:t>
            </a:r>
            <a:r>
              <a:rPr lang="ko-KR" altLang="ko-KR" sz="4000" b="1"/>
              <a:t>dio Code 설</a:t>
            </a:r>
            <a:r>
              <a:rPr lang="ko-KR" altLang="ko-KR" sz="4000" b="1"/>
              <a:t>치</a:t>
            </a:r>
            <a:endParaRPr lang="ko-KR" altLang="en-US" sz="4000" b="1"/>
          </a:p>
        </p:txBody>
      </p:sp>
      <p:sp>
        <p:nvSpPr>
          <p:cNvPr id="6" name="텍스트 상자 32"/>
          <p:cNvSpPr txBox="1">
            <a:spLocks/>
          </p:cNvSpPr>
          <p:nvPr/>
        </p:nvSpPr>
        <p:spPr>
          <a:xfrm rot="0">
            <a:off x="423545" y="1246505"/>
            <a:ext cx="4572635" cy="4006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600">
                <a:latin typeface="맑은 고딕" charset="0"/>
                <a:ea typeface="맑은 고딕" charset="0"/>
              </a:rPr>
              <a:t>https://code.visualstudio.com/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  <p:pic>
        <p:nvPicPr>
          <p:cNvPr id="7" name="그림 33" descr="C:/Users/shain/AppData/Roaming/PolarisOffice/ETemp/20580_15732056/fImage19249425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99380" y="1812925"/>
            <a:ext cx="6657975" cy="4808220"/>
          </a:xfrm>
          <a:prstGeom prst="rect"/>
          <a:noFill/>
        </p:spPr>
      </p:pic>
      <p:sp>
        <p:nvSpPr>
          <p:cNvPr id="8" name="도형 34"/>
          <p:cNvSpPr>
            <a:spLocks/>
          </p:cNvSpPr>
          <p:nvPr/>
        </p:nvSpPr>
        <p:spPr>
          <a:xfrm rot="0">
            <a:off x="5361940" y="4768850"/>
            <a:ext cx="1917700" cy="50546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282575" y="161925"/>
            <a:ext cx="5250180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V</a:t>
            </a:r>
            <a:r>
              <a:rPr lang="ko-KR" altLang="ko-KR" sz="4000" b="1"/>
              <a:t>isual St</a:t>
            </a:r>
            <a:r>
              <a:rPr lang="ko-KR" altLang="ko-KR" sz="4000" b="1"/>
              <a:t>u</a:t>
            </a:r>
            <a:r>
              <a:rPr lang="ko-KR" altLang="ko-KR" sz="4000" b="1"/>
              <a:t>dio Code </a:t>
            </a:r>
            <a:r>
              <a:rPr lang="ko-KR" altLang="ko-KR" sz="4000" b="1"/>
              <a:t>세팅</a:t>
            </a:r>
            <a:endParaRPr lang="ko-KR" altLang="en-US" sz="4000" b="1"/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379095" y="979170"/>
            <a:ext cx="4572635" cy="4006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E</a:t>
            </a:r>
            <a:r>
              <a:rPr lang="ko-KR" sz="2600">
                <a:latin typeface="맑은 고딕" charset="0"/>
                <a:ea typeface="맑은 고딕" charset="0"/>
              </a:rPr>
              <a:t>xtensions -&gt;p</a:t>
            </a:r>
            <a:r>
              <a:rPr lang="ko-KR" sz="2600">
                <a:latin typeface="맑은 고딕" charset="0"/>
                <a:ea typeface="맑은 고딕" charset="0"/>
              </a:rPr>
              <a:t>y</a:t>
            </a:r>
            <a:r>
              <a:rPr lang="ko-KR" sz="2600">
                <a:latin typeface="맑은 고딕" charset="0"/>
                <a:ea typeface="맑은 고딕" charset="0"/>
              </a:rPr>
              <a:t>thon </a:t>
            </a:r>
            <a:r>
              <a:rPr lang="ko-KR" sz="2600">
                <a:latin typeface="맑은 고딕" charset="0"/>
                <a:ea typeface="맑은 고딕" charset="0"/>
              </a:rPr>
              <a:t>설치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  <p:pic>
        <p:nvPicPr>
          <p:cNvPr id="9" name="그림 35" descr="C:/Users/shain/AppData/Roaming/PolarisOffice/ETemp/20580_15732056/fImage81615258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84400" y="1557655"/>
            <a:ext cx="8506460" cy="4991735"/>
          </a:xfrm>
          <a:prstGeom prst="rect"/>
          <a:noFill/>
        </p:spPr>
      </p:pic>
      <p:sp>
        <p:nvSpPr>
          <p:cNvPr id="8" name="Rect 0"/>
          <p:cNvSpPr>
            <a:spLocks/>
          </p:cNvSpPr>
          <p:nvPr/>
        </p:nvSpPr>
        <p:spPr>
          <a:xfrm rot="0">
            <a:off x="2153920" y="3431540"/>
            <a:ext cx="506730" cy="40195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6"/>
          <p:cNvSpPr>
            <a:spLocks/>
          </p:cNvSpPr>
          <p:nvPr/>
        </p:nvSpPr>
        <p:spPr>
          <a:xfrm rot="0">
            <a:off x="2790190" y="1913890"/>
            <a:ext cx="1132205" cy="30035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37"/>
          <p:cNvSpPr>
            <a:spLocks/>
          </p:cNvSpPr>
          <p:nvPr/>
        </p:nvSpPr>
        <p:spPr>
          <a:xfrm rot="0">
            <a:off x="2653665" y="2282825"/>
            <a:ext cx="1981835" cy="68897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39" descr="C:/Users/shain/AppData/Roaming/PolarisOffice/ETemp/20580_15732056/fImage73351272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5190" y="1572260"/>
            <a:ext cx="8506460" cy="4991735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282575" y="161925"/>
            <a:ext cx="5250180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 b="1"/>
              <a:t>V</a:t>
            </a:r>
            <a:r>
              <a:rPr lang="ko-KR" altLang="ko-KR" sz="4000" b="1"/>
              <a:t>isual St</a:t>
            </a:r>
            <a:r>
              <a:rPr lang="ko-KR" altLang="ko-KR" sz="4000" b="1"/>
              <a:t>u</a:t>
            </a:r>
            <a:r>
              <a:rPr lang="ko-KR" altLang="ko-KR" sz="4000" b="1"/>
              <a:t>dio Code </a:t>
            </a:r>
            <a:r>
              <a:rPr lang="ko-KR" altLang="ko-KR" sz="4000" b="1"/>
              <a:t>세팅</a:t>
            </a:r>
            <a:endParaRPr lang="ko-KR" altLang="en-US" sz="4000" b="1"/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379095" y="979170"/>
            <a:ext cx="4572635" cy="4006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E</a:t>
            </a:r>
            <a:r>
              <a:rPr lang="ko-KR" sz="2600">
                <a:latin typeface="맑은 고딕" charset="0"/>
                <a:ea typeface="맑은 고딕" charset="0"/>
              </a:rPr>
              <a:t>xtensions -&gt;</a:t>
            </a:r>
            <a:r>
              <a:rPr lang="ko-KR" sz="2600">
                <a:latin typeface="맑은 고딕" charset="0"/>
                <a:ea typeface="맑은 고딕" charset="0"/>
              </a:rPr>
              <a:t>Ju</a:t>
            </a:r>
            <a:r>
              <a:rPr lang="ko-KR" sz="2600">
                <a:latin typeface="맑은 고딕" charset="0"/>
                <a:ea typeface="맑은 고딕" charset="0"/>
              </a:rPr>
              <a:t>pyter </a:t>
            </a:r>
            <a:r>
              <a:rPr lang="ko-KR" sz="2600">
                <a:latin typeface="맑은 고딕" charset="0"/>
                <a:ea typeface="맑은 고딕" charset="0"/>
              </a:rPr>
              <a:t>설치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153920" y="3431540"/>
            <a:ext cx="506730" cy="40195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790190" y="1913890"/>
            <a:ext cx="1132205" cy="30035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2653665" y="2282825"/>
            <a:ext cx="1981835" cy="68897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178435" y="147320"/>
            <a:ext cx="1732915" cy="70866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b="1"/>
              <a:t>Numpy</a:t>
            </a:r>
            <a:endParaRPr lang="ko-KR" altLang="en-US" sz="4000" b="1"/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78435" y="1244600"/>
            <a:ext cx="800735" cy="4622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설치</a:t>
            </a:r>
            <a:endParaRPr lang="ko-KR" altLang="en-US" sz="2400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73355" y="1614170"/>
            <a:ext cx="2322830" cy="4622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pip install numpy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73355" y="2445385"/>
            <a:ext cx="800735" cy="4622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실행</a:t>
            </a:r>
            <a:endParaRPr lang="ko-KR" altLang="en-US" sz="2400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73355" y="2820035"/>
            <a:ext cx="2708275" cy="4622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Import numpy as np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73355" y="4404995"/>
            <a:ext cx="9149715" cy="1323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파이썬으로 수치해석</a:t>
            </a:r>
            <a:r>
              <a:rPr lang="en-US" altLang="ko-KR" sz="2000" i="0" b="0">
                <a:solidFill>
                  <a:srgbClr val="373A3C"/>
                </a:solidFill>
                <a:latin typeface="Open Sans" charset="0"/>
              </a:rPr>
              <a:t>, 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통계 관련 기능을 구현한다고 할 때 </a:t>
            </a:r>
            <a:r>
              <a:rPr lang="en-US" altLang="ko-KR" sz="2000" i="0" b="0">
                <a:solidFill>
                  <a:srgbClr val="373A3C"/>
                </a:solidFill>
                <a:latin typeface="Open Sans" charset="0"/>
              </a:rPr>
              <a:t>Numpy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는 가장 기본이 되는 모듈</a:t>
            </a:r>
            <a:endParaRPr lang="ko-KR" altLang="en-US" sz="2000" i="0" b="0">
              <a:solidFill>
                <a:srgbClr val="373A3C"/>
              </a:solidFill>
              <a:latin typeface="Open Sans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그만큼 </a:t>
            </a:r>
            <a:r>
              <a:rPr lang="en-US" altLang="ko-KR" sz="2000" i="0" b="0">
                <a:solidFill>
                  <a:srgbClr val="373A3C"/>
                </a:solidFill>
                <a:latin typeface="Open Sans" charset="0"/>
              </a:rPr>
              <a:t>Numpy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는 수치해석</a:t>
            </a:r>
            <a:r>
              <a:rPr lang="en-US" altLang="ko-KR" sz="2000" i="0" b="0">
                <a:solidFill>
                  <a:srgbClr val="373A3C"/>
                </a:solidFill>
                <a:latin typeface="Open Sans" charset="0"/>
              </a:rPr>
              <a:t>, 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통계 관련 작업시 중요한 역할을 하므로</a:t>
            </a:r>
            <a:r>
              <a:rPr lang="en-US" altLang="ko-KR" sz="2000" i="0" b="0">
                <a:solidFill>
                  <a:srgbClr val="373A3C"/>
                </a:solidFill>
                <a:latin typeface="Open Sans" charset="0"/>
              </a:rPr>
              <a:t>, </a:t>
            </a:r>
            <a:r>
              <a:rPr lang="ko-KR" altLang="en-US" sz="2000" i="0" b="0">
                <a:solidFill>
                  <a:srgbClr val="373A3C"/>
                </a:solidFill>
                <a:latin typeface="Open Sans" charset="0"/>
              </a:rPr>
              <a:t>파이썬으로 관련 분야에 도전하고자 한다면 반드시 이에 대한 기초를 잘 쌓아</a:t>
            </a:r>
            <a:r>
              <a:rPr lang="ko-KR" altLang="en-US" sz="2000">
                <a:solidFill>
                  <a:srgbClr val="373A3C"/>
                </a:solidFill>
                <a:latin typeface="Open Sans" charset="0"/>
              </a:rPr>
              <a:t>두어야함</a:t>
            </a:r>
            <a:endParaRPr lang="ko-KR" altLang="en-US" sz="2000">
              <a:solidFill>
                <a:srgbClr val="373A3C"/>
              </a:solidFill>
              <a:latin typeface="Open Sans" charset="0"/>
            </a:endParaRPr>
          </a:p>
        </p:txBody>
      </p:sp>
      <p:pic>
        <p:nvPicPr>
          <p:cNvPr id="1034" name="Picture " descr="C:/Users/shain/AppData/Roaming/PolarisOffice/ETemp/20580_1573205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656455" y="895350"/>
            <a:ext cx="6551930" cy="2948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38</Pages>
  <Paragraphs>38</Paragraphs>
  <Words>146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byh</dc:creator>
  <cp:lastModifiedBy>ktp051332</cp:lastModifiedBy>
  <dc:title>PowerPoint 프레젠테이션</dc:title>
  <cp:version>9.104.180.50690</cp:version>
  <dcterms:modified xsi:type="dcterms:W3CDTF">2023-08-07T16:39:19Z</dcterms:modified>
</cp:coreProperties>
</file>