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AA00B0-9D03-4480-ADF1-43A2F84B34D4}">
  <a:tblStyle styleId="{05AA00B0-9D03-4480-ADF1-43A2F84B34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regular.fntdata"/><Relationship Id="rId25" Type="http://schemas.openxmlformats.org/officeDocument/2006/relationships/slide" Target="slides/slide19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fb8d274a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fb8d274a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dab68325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dab68325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dab68325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dab68325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68dad5ec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68dad5ec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dab68325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dab68325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dab68325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dab68325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dab68325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dab68325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dab68325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dab68325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bf8af930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bf8af930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dab68325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dab68325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dab68325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fdab68325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b062cfb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b062cfb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dab68325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dab68325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68dad5e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68dad5e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dab68325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dab68325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dab68325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dab68325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dab68325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dab68325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dab68325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dab68325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dab68325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dab68325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hyperlink" Target="https://jsonplaceholder.typicode.com/users/2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jsonplaceholder.typicode.com/comments?postId=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840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CHUẨN BỊ KIẾN THỨC </a:t>
            </a:r>
            <a:r>
              <a:rPr b="1" lang="en">
                <a:solidFill>
                  <a:schemeClr val="accent3"/>
                </a:solidFill>
              </a:rPr>
              <a:t>TUẦN 4 </a:t>
            </a:r>
            <a:r>
              <a:rPr b="1" lang="en">
                <a:solidFill>
                  <a:srgbClr val="569CD6"/>
                </a:solidFill>
              </a:rPr>
              <a:t>TASK 14-17</a:t>
            </a:r>
            <a:endParaRPr b="1">
              <a:solidFill>
                <a:srgbClr val="569CD6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59300" y="545650"/>
            <a:ext cx="8520600" cy="3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solidFill>
                  <a:schemeClr val="accent1"/>
                </a:solidFill>
              </a:rPr>
              <a:t>Mục tiêu</a:t>
            </a:r>
            <a:r>
              <a:rPr lang="en" sz="1695"/>
              <a:t>, </a:t>
            </a:r>
            <a:endParaRPr sz="1695"/>
          </a:p>
          <a:p>
            <a:pPr indent="-33623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95"/>
              <a:buChar char="●"/>
            </a:pPr>
            <a:r>
              <a:rPr lang="en" sz="1695">
                <a:solidFill>
                  <a:schemeClr val="dk1"/>
                </a:solidFill>
              </a:rPr>
              <a:t>Khái n</a:t>
            </a:r>
            <a:r>
              <a:rPr lang="en" sz="1695">
                <a:solidFill>
                  <a:schemeClr val="dk1"/>
                </a:solidFill>
              </a:rPr>
              <a:t>iệm </a:t>
            </a:r>
            <a:r>
              <a:rPr b="1" lang="en" sz="1695">
                <a:solidFill>
                  <a:schemeClr val="accent1"/>
                </a:solidFill>
              </a:rPr>
              <a:t>JSON</a:t>
            </a:r>
            <a:r>
              <a:rPr lang="en" sz="1695">
                <a:solidFill>
                  <a:schemeClr val="accent1"/>
                </a:solidFill>
              </a:rPr>
              <a:t>, </a:t>
            </a:r>
            <a:r>
              <a:rPr b="1" lang="en" sz="1695">
                <a:solidFill>
                  <a:schemeClr val="accent1"/>
                </a:solidFill>
              </a:rPr>
              <a:t>xmlHttpRequest</a:t>
            </a:r>
            <a:endParaRPr b="1" sz="1695">
              <a:solidFill>
                <a:schemeClr val="accent1"/>
              </a:solidFill>
            </a:endParaRPr>
          </a:p>
          <a:p>
            <a:pPr indent="-336232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5"/>
              <a:buChar char="○"/>
            </a:pPr>
            <a:r>
              <a:rPr b="1" lang="en" sz="1695">
                <a:solidFill>
                  <a:schemeClr val="dk1"/>
                </a:solidFill>
              </a:rPr>
              <a:t>mục đích sử dụng</a:t>
            </a:r>
            <a:endParaRPr sz="1695">
              <a:solidFill>
                <a:schemeClr val="dk1"/>
              </a:solidFill>
            </a:endParaRPr>
          </a:p>
          <a:p>
            <a:pPr indent="-336232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5"/>
              <a:buChar char="○"/>
            </a:pPr>
            <a:r>
              <a:rPr b="1" lang="en" sz="1695">
                <a:solidFill>
                  <a:schemeClr val="dk1"/>
                </a:solidFill>
              </a:rPr>
              <a:t>Liên hệ </a:t>
            </a:r>
            <a:r>
              <a:rPr lang="en" sz="1695">
                <a:solidFill>
                  <a:schemeClr val="dk1"/>
                </a:solidFill>
              </a:rPr>
              <a:t>được với </a:t>
            </a:r>
            <a:r>
              <a:rPr b="1" lang="en" sz="1695">
                <a:solidFill>
                  <a:schemeClr val="dk1"/>
                </a:solidFill>
              </a:rPr>
              <a:t>ví dụ thực tế</a:t>
            </a:r>
            <a:endParaRPr sz="1695">
              <a:solidFill>
                <a:schemeClr val="dk1"/>
              </a:solidFill>
            </a:endParaRPr>
          </a:p>
          <a:p>
            <a:pPr indent="-336232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5"/>
              <a:buChar char="○"/>
            </a:pPr>
            <a:r>
              <a:rPr b="1" lang="en" sz="1695">
                <a:solidFill>
                  <a:schemeClr val="dk1"/>
                </a:solidFill>
              </a:rPr>
              <a:t>Thực hiện được thao tác cơ bản</a:t>
            </a:r>
            <a:endParaRPr b="1" sz="1695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solidFill>
                  <a:schemeClr val="accent1"/>
                </a:solidFill>
              </a:rPr>
              <a:t>Yêu cầu: </a:t>
            </a:r>
            <a:endParaRPr b="1" sz="1695">
              <a:solidFill>
                <a:schemeClr val="accent1"/>
              </a:solidFill>
            </a:endParaRPr>
          </a:p>
          <a:p>
            <a:pPr indent="-336232" lvl="0" marL="457200" rtl="0" algn="l">
              <a:spcBef>
                <a:spcPts val="120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ACE làm bài tập được giao từng cá nhân, nhưng nên chia sẻ và hỏi nhóm, các bạn có thể hỏi thành viên nhóm, hoặc technical lead.</a:t>
            </a:r>
            <a:endParaRPr sz="1695"/>
          </a:p>
          <a:p>
            <a:pPr indent="-336232" lvl="0" marL="457200" rtl="0" algn="l"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Lưu ý: giờ học </a:t>
            </a:r>
            <a:r>
              <a:rPr b="1" lang="en" sz="1695"/>
              <a:t>chỉ giúp ace hiểu căn bản</a:t>
            </a:r>
            <a:r>
              <a:rPr lang="en" sz="1695"/>
              <a:t>, để hiểu sâu, biết thao tác kĩ, các thầy sẽ dạy ở S10 từng ngày học. Để thực sự biết áp dụng, phải làm bài S50. </a:t>
            </a:r>
            <a:endParaRPr sz="169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95"/>
              <a:t> </a:t>
            </a:r>
            <a:endParaRPr sz="169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85875" y="131400"/>
            <a:ext cx="874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Trong javascript: dùng p</a:t>
            </a:r>
            <a:r>
              <a:rPr b="1" lang="en">
                <a:solidFill>
                  <a:schemeClr val="accent1"/>
                </a:solidFill>
              </a:rPr>
              <a:t>arse để chuyển JSON thành Object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Hãy thao tác như sau, trên c</a:t>
            </a:r>
            <a:r>
              <a:rPr lang="en"/>
              <a:t>onsole</a:t>
            </a:r>
            <a:r>
              <a:rPr lang="en"/>
              <a:t>:</a:t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25" y="1966550"/>
            <a:ext cx="6743700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/>
          <p:nvPr/>
        </p:nvSpPr>
        <p:spPr>
          <a:xfrm>
            <a:off x="6381850" y="929175"/>
            <a:ext cx="1819200" cy="70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Chú ý dấu này: </a:t>
            </a:r>
            <a:r>
              <a:rPr lang="en" sz="3100">
                <a:solidFill>
                  <a:srgbClr val="FF9900"/>
                </a:solidFill>
              </a:rPr>
              <a:t>` </a:t>
            </a:r>
            <a:r>
              <a:rPr lang="en" sz="1200">
                <a:solidFill>
                  <a:schemeClr val="dk1"/>
                </a:solidFill>
              </a:rPr>
              <a:t>ở đầu và c</a:t>
            </a:r>
            <a:r>
              <a:rPr lang="en" sz="1200">
                <a:solidFill>
                  <a:schemeClr val="dk1"/>
                </a:solidFill>
              </a:rPr>
              <a:t>uối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63" name="Google Shape;163;p22"/>
          <p:cNvCxnSpPr/>
          <p:nvPr/>
        </p:nvCxnSpPr>
        <p:spPr>
          <a:xfrm flipH="1">
            <a:off x="2885400" y="1706950"/>
            <a:ext cx="87900" cy="263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6543000" y="1706950"/>
            <a:ext cx="87900" cy="263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85875" y="131400"/>
            <a:ext cx="874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Trong javascript: dùng stringify để ch</a:t>
            </a:r>
            <a:r>
              <a:rPr b="1" lang="en">
                <a:solidFill>
                  <a:schemeClr val="accent1"/>
                </a:solidFill>
              </a:rPr>
              <a:t>uyển Object thành JSON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Hãy thao tác như sau, trên console: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00" y="1911138"/>
            <a:ext cx="848677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ctrTitle"/>
          </p:nvPr>
        </p:nvSpPr>
        <p:spPr>
          <a:xfrm>
            <a:off x="88500" y="51775"/>
            <a:ext cx="8520600" cy="58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>
                <a:solidFill>
                  <a:schemeClr val="accent1"/>
                </a:solidFill>
              </a:rPr>
              <a:t>Ví dụ: Javascript</a:t>
            </a:r>
            <a:endParaRPr sz="2780">
              <a:solidFill>
                <a:schemeClr val="accent1"/>
              </a:solidFill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129875" y="635875"/>
            <a:ext cx="70134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Ví dụ ô tô: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Thương hiệu: Mazda, Loại: Mazda 6, sản xuất 2015, bks: 30a 22121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Thương hiệu: Toyota, Loại: Vios E, Sản xuất 2020, bks: 99b 34588</a:t>
            </a: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7080150" y="479075"/>
            <a:ext cx="1750500" cy="145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Thuộc tính: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300"/>
            </a:br>
            <a:r>
              <a:rPr lang="en" sz="1300"/>
              <a:t>Thương hiệu: Mazda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Loại: Mazda 6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Năm sx: 2015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bks</a:t>
            </a:r>
            <a:r>
              <a:rPr lang="en" sz="1300"/>
              <a:t>: 30a 22121</a:t>
            </a:r>
            <a:endParaRPr sz="1300"/>
          </a:p>
        </p:txBody>
      </p:sp>
      <p:sp>
        <p:nvSpPr>
          <p:cNvPr id="179" name="Google Shape;179;p24"/>
          <p:cNvSpPr/>
          <p:nvPr/>
        </p:nvSpPr>
        <p:spPr>
          <a:xfrm>
            <a:off x="7080150" y="70475"/>
            <a:ext cx="1750500" cy="40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Đối tượng:</a:t>
            </a:r>
            <a:r>
              <a:rPr lang="en"/>
              <a:t> ô tô</a:t>
            </a:r>
            <a:endParaRPr/>
          </a:p>
        </p:txBody>
      </p:sp>
      <p:pic>
        <p:nvPicPr>
          <p:cNvPr id="180" name="Google Shape;180;p24"/>
          <p:cNvPicPr preferRelativeResize="0"/>
          <p:nvPr/>
        </p:nvPicPr>
        <p:blipFill rotWithShape="1">
          <a:blip r:embed="rId3">
            <a:alphaModFix/>
          </a:blip>
          <a:srcRect b="0" l="1739" r="0" t="3567"/>
          <a:stretch/>
        </p:blipFill>
        <p:spPr>
          <a:xfrm>
            <a:off x="565525" y="2054975"/>
            <a:ext cx="7581375" cy="16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T</a:t>
            </a:r>
            <a:r>
              <a:rPr b="1" lang="en">
                <a:solidFill>
                  <a:schemeClr val="accent1"/>
                </a:solidFill>
              </a:rPr>
              <a:t>ạo xmlHTTPRequest gửi đi, nhận JSON về, tạo object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75" y="764525"/>
            <a:ext cx="3761836" cy="419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 txBox="1"/>
          <p:nvPr/>
        </p:nvSpPr>
        <p:spPr>
          <a:xfrm>
            <a:off x="4062400" y="3639400"/>
            <a:ext cx="4573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</a:t>
            </a:r>
            <a:r>
              <a:rPr b="1" lang="en"/>
              <a:t>ãy thử ví dụ có sẵn ở đây hãy lấy JSON user có id 2 về, và chuyển ra object (bằng công cụ, và bằng console)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/>
            </a:br>
            <a:r>
              <a:rPr b="1" lang="en"/>
              <a:t>( </a:t>
            </a:r>
            <a:r>
              <a:rPr b="1" lang="en" u="sng">
                <a:solidFill>
                  <a:schemeClr val="hlink"/>
                </a:solidFill>
                <a:hlinkClick r:id="rId4"/>
              </a:rPr>
              <a:t>https://jsonplaceholder.typicode.com/users/2</a:t>
            </a:r>
            <a:r>
              <a:rPr b="1" lang="en"/>
              <a:t>) 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5611300" y="94300"/>
            <a:ext cx="341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Chuyển JSON của user ra Object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6298075" y="1637525"/>
            <a:ext cx="2724300" cy="1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Bằng công cụ</a:t>
            </a:r>
            <a:endParaRPr b="1"/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75" y="94300"/>
            <a:ext cx="5155776" cy="26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700" y="2844725"/>
            <a:ext cx="3541374" cy="21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6298075" y="3558000"/>
            <a:ext cx="2724300" cy="1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Bằng javascript trên c</a:t>
            </a:r>
            <a:r>
              <a:rPr b="1" lang="en"/>
              <a:t>onsole (lập trình)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92500" y="123575"/>
            <a:ext cx="873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Sử dụng </a:t>
            </a:r>
            <a:r>
              <a:rPr lang="en"/>
              <a:t>ứng dụng</a:t>
            </a:r>
            <a:r>
              <a:rPr b="1" lang="en"/>
              <a:t> </a:t>
            </a:r>
            <a:r>
              <a:rPr b="1" lang="en">
                <a:solidFill>
                  <a:schemeClr val="dk2"/>
                </a:solidFill>
              </a:rPr>
              <a:t>Kiểm tra mã giảm giá đi kèm (task 330.10), kiểm tra đoạn JSON nhận về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202" name="Google Shape;202;p27"/>
          <p:cNvPicPr preferRelativeResize="0"/>
          <p:nvPr/>
        </p:nvPicPr>
        <p:blipFill rotWithShape="1">
          <a:blip r:embed="rId3">
            <a:alphaModFix/>
          </a:blip>
          <a:srcRect b="0" l="0" r="0" t="5589"/>
          <a:stretch/>
        </p:blipFill>
        <p:spPr>
          <a:xfrm>
            <a:off x="152400" y="1245050"/>
            <a:ext cx="8839199" cy="324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209425" y="167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T</a:t>
            </a:r>
            <a:r>
              <a:rPr b="1" lang="en">
                <a:solidFill>
                  <a:schemeClr val="accent1"/>
                </a:solidFill>
              </a:rPr>
              <a:t>ạo xmlHttpRequest, gửi và nhận dữ liệu: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25" y="673325"/>
            <a:ext cx="7522025" cy="436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8"/>
          <p:cNvSpPr/>
          <p:nvPr/>
        </p:nvSpPr>
        <p:spPr>
          <a:xfrm>
            <a:off x="204775" y="2002825"/>
            <a:ext cx="7437600" cy="13737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191150" y="4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Tổng kết</a:t>
            </a:r>
            <a:endParaRPr b="1"/>
          </a:p>
        </p:txBody>
      </p:sp>
      <p:graphicFrame>
        <p:nvGraphicFramePr>
          <p:cNvPr id="215" name="Google Shape;215;p29"/>
          <p:cNvGraphicFramePr/>
          <p:nvPr/>
        </p:nvGraphicFramePr>
        <p:xfrm>
          <a:off x="267375" y="61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{05AA00B0-9D03-4480-ADF1-43A2F84B34D4}</a:tableStyleId>
              </a:tblPr>
              <a:tblGrid>
                <a:gridCol w="1772375"/>
                <a:gridCol w="2067050"/>
                <a:gridCol w="2582750"/>
                <a:gridCol w="21407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Khái niệm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Là gì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Mục đích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Ví dụ thực tế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06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Đối tượng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Lưu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nhiều dữ liệu cùng nhau, liên quan đến một khái niệm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Lưu, sử dụng, thay đổi những dữ liệu này cùng nhau.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Tài khoản (số tk, ngân hàng, số dư…);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Thú cưng (tên, năm, loài…)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Lấy thông tin từ form web vào đối tượng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Đọc - Kiểm tra - xử lý </a:t>
                      </a:r>
                      <a:r>
                        <a:rPr lang="en"/>
                        <a:t>hiện thị thông tin trên form vào đối tượng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Từ dữ liệu thực tế được điền, tạo ra đối tượng, dùng đối tượng đó dể đáp ứng nhu cầu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Cô giao dịch viên Viettel đọc form, kiểm tra, xử lý ..để ta có SIM mới.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</a:rPr>
                        <a:t>JSON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Cách ghi đối tượng vào chuỗi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Để gửi đi và nhận về v</a:t>
                      </a:r>
                      <a:r>
                        <a:rPr lang="en"/>
                        <a:t>ới back-end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</a:t>
                      </a:r>
                      <a:r>
                        <a:rPr lang="en"/>
                        <a:t>iết thư tay: dùng chuỗi ký tự viết trên giấy; Gửi qua</a:t>
                      </a:r>
                      <a:r>
                        <a:rPr b="1" lang="en"/>
                        <a:t> bưu điện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</a:rPr>
                        <a:t>XML Http Request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Công cụ để trao đổi thông tin frontend-backend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Trao </a:t>
                      </a:r>
                      <a:r>
                        <a:rPr lang="en"/>
                        <a:t>đổi thông tin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Bưu </a:t>
                      </a:r>
                      <a:r>
                        <a:rPr lang="en"/>
                        <a:t>điện (ở ví dụ trên)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194800" y="167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T</a:t>
            </a:r>
            <a:r>
              <a:rPr b="1" lang="en">
                <a:solidFill>
                  <a:schemeClr val="accent1"/>
                </a:solidFill>
              </a:rPr>
              <a:t>ask 330.20 Tạo chuỗi JSON, đối tượng bằng công cụ và bằng javascript trên console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232150" y="1251325"/>
            <a:ext cx="8445900" cy="30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Cho mảng có các </a:t>
            </a:r>
            <a:r>
              <a:rPr b="1" lang="en" sz="1800"/>
              <a:t>đối tượng ô tô như sau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Thương hiệu: Mazda, Loại: Mazda 6, sản xuất 2015, bks: 30a 22121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Thương hiệu: Toyota, Loại: Vios E, Sản xuất 2020, bks: 99b 34588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Bạn hãy làm giống hướng dẫn trong bài: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Dùng công cụ </a:t>
            </a:r>
            <a:r>
              <a:rPr b="1" lang="en" sz="1800"/>
              <a:t>https://jsoneditoronline.org/</a:t>
            </a:r>
            <a:r>
              <a:rPr lang="en" sz="1800"/>
              <a:t> để chuyển các JSON này thành đối tượng (mảng các ô tô)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Dùng console, viết chuỗi JSON </a:t>
            </a:r>
            <a:r>
              <a:rPr lang="en" sz="1800"/>
              <a:t>của mảng này, chuyển (parse) thành dối tượng (mảng) và ghi đối tượng đó ra console</a:t>
            </a:r>
            <a:endParaRPr sz="1800"/>
          </a:p>
        </p:txBody>
      </p:sp>
      <p:sp>
        <p:nvSpPr>
          <p:cNvPr id="222" name="Google Shape;222;p30"/>
          <p:cNvSpPr/>
          <p:nvPr/>
        </p:nvSpPr>
        <p:spPr>
          <a:xfrm>
            <a:off x="78475" y="4452475"/>
            <a:ext cx="4559100" cy="67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Nộp bài bằng chụp ảnh vào TDD cá nhân 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209400" y="152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T</a:t>
            </a:r>
            <a:r>
              <a:rPr b="1" lang="en">
                <a:solidFill>
                  <a:schemeClr val="accent1"/>
                </a:solidFill>
              </a:rPr>
              <a:t>ask 330.30 </a:t>
            </a:r>
            <a:r>
              <a:rPr lang="en">
                <a:solidFill>
                  <a:schemeClr val="accent1"/>
                </a:solidFill>
              </a:rPr>
              <a:t>Hãy dùng request thủ công và lấy JSON, đổi thành đối tượng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8" name="Google Shape;228;p31"/>
          <p:cNvSpPr txBox="1"/>
          <p:nvPr>
            <p:ph idx="1" type="body"/>
          </p:nvPr>
        </p:nvSpPr>
        <p:spPr>
          <a:xfrm>
            <a:off x="71400" y="1181675"/>
            <a:ext cx="879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Địa chỉ để thao tác request thủ công (manual):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https://jsonplaceholder.typicode.com/comments?postId=3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Request này trả về một JSON của các comment đi v</a:t>
            </a:r>
            <a:r>
              <a:rPr lang="en"/>
              <a:t>ới 1 post (các comment đi kèm với 1 bài viết trên mạng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Hãy đổi thành đối t</a:t>
            </a:r>
            <a:r>
              <a:rPr lang="en"/>
              <a:t>ượng mảng các comment  bằng công cụ https://jsoneditoronline.org/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Hãy đổi thành đối tượng mảng các comment  bằng console (parse)</a:t>
            </a:r>
            <a:endParaRPr/>
          </a:p>
        </p:txBody>
      </p:sp>
      <p:sp>
        <p:nvSpPr>
          <p:cNvPr id="229" name="Google Shape;229;p31"/>
          <p:cNvSpPr/>
          <p:nvPr/>
        </p:nvSpPr>
        <p:spPr>
          <a:xfrm>
            <a:off x="4308900" y="4370000"/>
            <a:ext cx="4559100" cy="67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N</a:t>
            </a:r>
            <a:r>
              <a:rPr b="1" lang="en">
                <a:solidFill>
                  <a:srgbClr val="FF0000"/>
                </a:solidFill>
              </a:rPr>
              <a:t>ộp bài bằng chụp ảnh vào TDD cá nhân 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67900" y="-978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80">
                <a:solidFill>
                  <a:schemeClr val="accent1"/>
                </a:solidFill>
              </a:rPr>
              <a:t>Nội dung pre Skill </a:t>
            </a:r>
            <a:endParaRPr b="1" sz="3680">
              <a:solidFill>
                <a:schemeClr val="accent1"/>
              </a:solidFill>
            </a:endParaRPr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250725" y="75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{05AA00B0-9D03-4480-ADF1-43A2F84B34D4}</a:tableStyleId>
              </a:tblPr>
              <a:tblGrid>
                <a:gridCol w="1653675"/>
                <a:gridCol w="7010575"/>
              </a:tblGrid>
              <a:tr h="3761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Giảng dạy và hỏi đáp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JSON string - ch</a:t>
                      </a:r>
                      <a:r>
                        <a:rPr lang="en"/>
                        <a:t>uỗi JSON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xmlHttpRequest - gọi server bằng xmlHttpRequest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Thực hành 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Những chủ đề trên, thực hành tại chỗ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Bài tập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Tất cả ace đều phải làm và nộp  các bài tập này. Hãy đôn đốc nhau, hỗ trợ thành viên để ai cũng làm xong. Hạn 12h trưa, thứ ba.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Task 330.20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Task 330.30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5900" y="106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Mục đích của JSON String (ch</a:t>
            </a:r>
            <a:r>
              <a:rPr b="1" lang="en">
                <a:solidFill>
                  <a:schemeClr val="accent1"/>
                </a:solidFill>
              </a:rPr>
              <a:t>uỗi JSON)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2047" l="21017" r="0" t="0"/>
          <a:stretch/>
        </p:blipFill>
        <p:spPr>
          <a:xfrm>
            <a:off x="4014550" y="1234875"/>
            <a:ext cx="5083675" cy="351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221374" y="679025"/>
            <a:ext cx="3655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 đã làm đ</a:t>
            </a:r>
            <a:r>
              <a:rPr lang="en"/>
              <a:t>ược phần Front-End version 0.5 cho ứng dụng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Pizza 365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Lucky Dice Casino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221381" y="1859500"/>
            <a:ext cx="32895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Để làm </a:t>
            </a:r>
            <a:r>
              <a:rPr b="1" lang="en"/>
              <a:t>tiếp</a:t>
            </a:r>
            <a:r>
              <a:rPr lang="en"/>
              <a:t>, ta cần </a:t>
            </a:r>
            <a:r>
              <a:rPr b="1" lang="en" sz="1600">
                <a:solidFill>
                  <a:srgbClr val="FF9900"/>
                </a:solidFill>
              </a:rPr>
              <a:t>gọi được server </a:t>
            </a:r>
            <a:r>
              <a:rPr lang="en"/>
              <a:t>để  </a:t>
            </a:r>
            <a:r>
              <a:rPr b="1" lang="en"/>
              <a:t>chuyển và lấy </a:t>
            </a:r>
            <a:r>
              <a:rPr lang="en"/>
              <a:t>dữ liệu: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Pizza 365: đặt hàng ko chỉ v</a:t>
            </a:r>
            <a:r>
              <a:rPr lang="en"/>
              <a:t>iết ra console, mà phải gửi về server xử lý.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Lucky Dice Casino: l</a:t>
            </a:r>
            <a:r>
              <a:rPr lang="en"/>
              <a:t>ấy dice phải từ server, thông tin chơi phải lưu ở server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0" y="3888875"/>
            <a:ext cx="3776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</a:t>
            </a:r>
            <a:r>
              <a:rPr lang="en"/>
              <a:t>uỗi </a:t>
            </a:r>
            <a:r>
              <a:rPr b="1" lang="en">
                <a:solidFill>
                  <a:schemeClr val="accent1"/>
                </a:solidFill>
              </a:rPr>
              <a:t>JSON</a:t>
            </a:r>
            <a:r>
              <a:rPr lang="en"/>
              <a:t>: là </a:t>
            </a:r>
            <a:r>
              <a:rPr b="1" lang="en"/>
              <a:t>cách đóng gói dữ liệu,</a:t>
            </a:r>
            <a:r>
              <a:rPr lang="en"/>
              <a:t> để lưu thông giữa FrontEnd và BackEnd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accent1"/>
                </a:solidFill>
              </a:rPr>
              <a:t>xmlHttpRequest</a:t>
            </a:r>
            <a:r>
              <a:rPr lang="en"/>
              <a:t>: là </a:t>
            </a:r>
            <a:r>
              <a:rPr b="1" lang="en"/>
              <a:t>công cụ</a:t>
            </a:r>
            <a:r>
              <a:rPr lang="en"/>
              <a:t> dùng để thực hiện </a:t>
            </a:r>
            <a:r>
              <a:rPr lang="en"/>
              <a:t>lệnh </a:t>
            </a:r>
            <a:r>
              <a:rPr lang="en"/>
              <a:t>các lệnh gọi này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274088" y="1500525"/>
            <a:ext cx="564600" cy="6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???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72650" y="127650"/>
            <a:ext cx="8520600" cy="58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80">
                <a:solidFill>
                  <a:schemeClr val="accent1"/>
                </a:solidFill>
              </a:rPr>
              <a:t>nhắc lại: </a:t>
            </a:r>
            <a:r>
              <a:rPr b="1" lang="en" sz="2680">
                <a:solidFill>
                  <a:schemeClr val="accent1"/>
                </a:solidFill>
              </a:rPr>
              <a:t>Đối t</a:t>
            </a:r>
            <a:r>
              <a:rPr b="1" lang="en" sz="2680">
                <a:solidFill>
                  <a:schemeClr val="accent1"/>
                </a:solidFill>
              </a:rPr>
              <a:t>ượng </a:t>
            </a:r>
            <a:r>
              <a:rPr lang="en" sz="2680">
                <a:solidFill>
                  <a:schemeClr val="accent1"/>
                </a:solidFill>
              </a:rPr>
              <a:t>trong javascript</a:t>
            </a:r>
            <a:endParaRPr sz="2680">
              <a:solidFill>
                <a:schemeClr val="accent1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273150" y="816200"/>
            <a:ext cx="8520600" cy="10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</a:t>
            </a:r>
            <a:r>
              <a:rPr b="1" lang="en"/>
              <a:t>iến</a:t>
            </a:r>
            <a:r>
              <a:rPr lang="en"/>
              <a:t> (variable) để lưu dữ liệu, sử dụng, và thay đổi </a:t>
            </a:r>
            <a:endParaRPr/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Số dư tài khoản: lưu 1 số , ví dụ 1 000 000</a:t>
            </a:r>
            <a:endParaRPr/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Họ và tên: lưu 1 đoạn văn, ví dụ “trần thị nga”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319425" y="1818500"/>
            <a:ext cx="7013400" cy="3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Nếu ta m</a:t>
            </a:r>
            <a:r>
              <a:rPr b="1" lang="en" sz="1500"/>
              <a:t>uốn lưu dữ liệu, đa dạng hơn, không phải là 1 trường duy nhất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Ví dụ ô tô: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Thương hiệu: Mazda, Loại: Mazda 6, sản xuất 2015, bks: 30a 22121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Thương hiệu: Toyota, Loại: Vios E, Sản xuất 2020, bks: 99b 34588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Ví dụ thú cưng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Loài: chó, tên: bon, năm sinh: 2016, giống: corgi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Loài: chó, tên: mít, năm sinh: 2020, giống: phú quốc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Loài: mèo, tên: doc, năm sinh 2019, giống: ba tư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Ví dụ Học sinh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Tên: Huy, Trường: FTU, Ngày sinh: 14 tháng 1, Giới tính Nam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Tên: Hoa, Trường: hutech, ngày sinh: 20 tháng2, Giới tính: Nữ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6898100" y="2499375"/>
            <a:ext cx="1750500" cy="40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Đối t</a:t>
            </a:r>
            <a:r>
              <a:rPr b="1" lang="en"/>
              <a:t>ượng:</a:t>
            </a:r>
            <a:r>
              <a:rPr lang="en"/>
              <a:t> ô tô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6898100" y="2880375"/>
            <a:ext cx="1750500" cy="145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Th</a:t>
            </a:r>
            <a:r>
              <a:rPr b="1" lang="en" sz="1300"/>
              <a:t>uộc tính: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300"/>
            </a:br>
            <a:r>
              <a:rPr lang="en" sz="1300"/>
              <a:t>Thương hiệu: Mazda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Loại: Mazda 6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Năm sx: 2015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Vid: 30a 22121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110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solidFill>
                  <a:schemeClr val="accent1"/>
                </a:solidFill>
              </a:rPr>
              <a:t>Ch</a:t>
            </a:r>
            <a:r>
              <a:rPr b="1" lang="en" sz="2220">
                <a:solidFill>
                  <a:schemeClr val="accent1"/>
                </a:solidFill>
              </a:rPr>
              <a:t>uyển dữ liệu JSON giữa Front End và Back End</a:t>
            </a:r>
            <a:endParaRPr b="1" sz="2220">
              <a:solidFill>
                <a:schemeClr val="accent1"/>
              </a:solidFill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276100" y="754275"/>
            <a:ext cx="4704300" cy="415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Front End</a:t>
            </a:r>
            <a:endParaRPr b="1"/>
          </a:p>
        </p:txBody>
      </p:sp>
      <p:sp>
        <p:nvSpPr>
          <p:cNvPr id="87" name="Google Shape;87;p17"/>
          <p:cNvSpPr/>
          <p:nvPr/>
        </p:nvSpPr>
        <p:spPr>
          <a:xfrm>
            <a:off x="577175" y="1142425"/>
            <a:ext cx="1693500" cy="10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&lt;&lt;html&gt;&gt;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1492975" y="1292975"/>
            <a:ext cx="627300" cy="21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1492975" y="1597775"/>
            <a:ext cx="627300" cy="21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1492975" y="1902575"/>
            <a:ext cx="627300" cy="21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834275" y="2654575"/>
            <a:ext cx="11793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  <p:cxnSp>
        <p:nvCxnSpPr>
          <p:cNvPr id="92" name="Google Shape;92;p17"/>
          <p:cNvCxnSpPr>
            <a:stCxn id="87" idx="2"/>
            <a:endCxn id="91" idx="0"/>
          </p:cNvCxnSpPr>
          <p:nvPr/>
        </p:nvCxnSpPr>
        <p:spPr>
          <a:xfrm>
            <a:off x="1423925" y="2233825"/>
            <a:ext cx="0" cy="420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7"/>
          <p:cNvSpPr/>
          <p:nvPr/>
        </p:nvSpPr>
        <p:spPr>
          <a:xfrm>
            <a:off x="767225" y="3573400"/>
            <a:ext cx="1317225" cy="439200"/>
          </a:xfrm>
          <a:prstGeom prst="flowChartPunched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</a:t>
            </a:r>
            <a:r>
              <a:rPr lang="en" sz="1200"/>
              <a:t>uỗi JSON </a:t>
            </a:r>
            <a:endParaRPr sz="1200"/>
          </a:p>
        </p:txBody>
      </p:sp>
      <p:cxnSp>
        <p:nvCxnSpPr>
          <p:cNvPr id="94" name="Google Shape;94;p17"/>
          <p:cNvCxnSpPr>
            <a:stCxn id="91" idx="6"/>
          </p:cNvCxnSpPr>
          <p:nvPr/>
        </p:nvCxnSpPr>
        <p:spPr>
          <a:xfrm flipH="1" rot="10800000">
            <a:off x="2013575" y="2870275"/>
            <a:ext cx="524700" cy="3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7"/>
          <p:cNvSpPr/>
          <p:nvPr/>
        </p:nvSpPr>
        <p:spPr>
          <a:xfrm>
            <a:off x="2772575" y="3275100"/>
            <a:ext cx="1957200" cy="102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HTTP Request</a:t>
            </a:r>
            <a:endParaRPr/>
          </a:p>
        </p:txBody>
      </p:sp>
      <p:cxnSp>
        <p:nvCxnSpPr>
          <p:cNvPr id="96" name="Google Shape;96;p17"/>
          <p:cNvCxnSpPr>
            <a:stCxn id="97" idx="2"/>
            <a:endCxn id="95" idx="0"/>
          </p:cNvCxnSpPr>
          <p:nvPr/>
        </p:nvCxnSpPr>
        <p:spPr>
          <a:xfrm>
            <a:off x="3178438" y="3054280"/>
            <a:ext cx="572700" cy="22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7"/>
          <p:cNvSpPr/>
          <p:nvPr/>
        </p:nvSpPr>
        <p:spPr>
          <a:xfrm>
            <a:off x="6887375" y="866425"/>
            <a:ext cx="2131500" cy="403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Back End</a:t>
            </a:r>
            <a:endParaRPr b="1"/>
          </a:p>
        </p:txBody>
      </p:sp>
      <p:cxnSp>
        <p:nvCxnSpPr>
          <p:cNvPr id="99" name="Google Shape;99;p17"/>
          <p:cNvCxnSpPr>
            <a:stCxn id="95" idx="3"/>
          </p:cNvCxnSpPr>
          <p:nvPr/>
        </p:nvCxnSpPr>
        <p:spPr>
          <a:xfrm flipH="1" rot="10800000">
            <a:off x="4729775" y="3777000"/>
            <a:ext cx="2157600" cy="1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7"/>
          <p:cNvCxnSpPr/>
          <p:nvPr/>
        </p:nvCxnSpPr>
        <p:spPr>
          <a:xfrm flipH="1">
            <a:off x="4717175" y="4090525"/>
            <a:ext cx="2170200" cy="126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7"/>
          <p:cNvCxnSpPr>
            <a:stCxn id="95" idx="2"/>
            <a:endCxn id="93" idx="1"/>
          </p:cNvCxnSpPr>
          <p:nvPr/>
        </p:nvCxnSpPr>
        <p:spPr>
          <a:xfrm flipH="1" rot="5400000">
            <a:off x="2004275" y="2556000"/>
            <a:ext cx="510000" cy="2983800"/>
          </a:xfrm>
          <a:prstGeom prst="bentConnector4">
            <a:avLst>
              <a:gd fmla="val -46691" name="adj1"/>
              <a:gd fmla="val 107986" name="adj2"/>
            </a:avLst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2" name="Google Shape;102;p17"/>
          <p:cNvCxnSpPr>
            <a:endCxn id="91" idx="3"/>
          </p:cNvCxnSpPr>
          <p:nvPr/>
        </p:nvCxnSpPr>
        <p:spPr>
          <a:xfrm rot="10800000">
            <a:off x="1006979" y="3029456"/>
            <a:ext cx="21900" cy="6345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7"/>
          <p:cNvCxnSpPr>
            <a:stCxn id="91" idx="1"/>
          </p:cNvCxnSpPr>
          <p:nvPr/>
        </p:nvCxnSpPr>
        <p:spPr>
          <a:xfrm rot="10800000">
            <a:off x="1003679" y="2221194"/>
            <a:ext cx="3300" cy="4977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7"/>
          <p:cNvSpPr/>
          <p:nvPr/>
        </p:nvSpPr>
        <p:spPr>
          <a:xfrm>
            <a:off x="7010050" y="3136175"/>
            <a:ext cx="978600" cy="145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</a:t>
            </a:r>
            <a:r>
              <a:rPr b="1" lang="en"/>
              <a:t>estAPI</a:t>
            </a:r>
            <a:endParaRPr b="1"/>
          </a:p>
        </p:txBody>
      </p:sp>
      <p:sp>
        <p:nvSpPr>
          <p:cNvPr id="105" name="Google Shape;105;p17"/>
          <p:cNvSpPr/>
          <p:nvPr/>
        </p:nvSpPr>
        <p:spPr>
          <a:xfrm>
            <a:off x="1678425" y="2325800"/>
            <a:ext cx="405900" cy="24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2059425" y="3011600"/>
            <a:ext cx="405900" cy="246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3962300" y="2874175"/>
            <a:ext cx="405900" cy="246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5488425" y="3468800"/>
            <a:ext cx="405900" cy="246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5640825" y="4230800"/>
            <a:ext cx="405900" cy="24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2897625" y="4611800"/>
            <a:ext cx="405900" cy="24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276100" y="3240200"/>
            <a:ext cx="978600" cy="246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(p</a:t>
            </a:r>
            <a:r>
              <a:rPr lang="en"/>
              <a:t>arse)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361325" y="2408575"/>
            <a:ext cx="405900" cy="246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grpSp>
        <p:nvGrpSpPr>
          <p:cNvPr id="113" name="Google Shape;113;p17"/>
          <p:cNvGrpSpPr/>
          <p:nvPr/>
        </p:nvGrpSpPr>
        <p:grpSpPr>
          <a:xfrm>
            <a:off x="3065750" y="879475"/>
            <a:ext cx="1693500" cy="1569900"/>
            <a:chOff x="5046950" y="803275"/>
            <a:chExt cx="1693500" cy="1569900"/>
          </a:xfrm>
        </p:grpSpPr>
        <p:sp>
          <p:nvSpPr>
            <p:cNvPr id="114" name="Google Shape;114;p17"/>
            <p:cNvSpPr/>
            <p:nvPr/>
          </p:nvSpPr>
          <p:spPr>
            <a:xfrm>
              <a:off x="5046950" y="803275"/>
              <a:ext cx="1693500" cy="1569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 b</a:t>
              </a:r>
              <a:r>
                <a:rPr lang="en"/>
                <a:t>ước xử lý</a:t>
              </a:r>
              <a:endParaRPr/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5134675" y="1163300"/>
              <a:ext cx="1496400" cy="3252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Đọc  - K</a:t>
              </a:r>
              <a:r>
                <a:rPr lang="en" sz="1300"/>
                <a:t>iểm tra</a:t>
              </a:r>
              <a:endParaRPr sz="1300"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5134675" y="1572712"/>
              <a:ext cx="1496400" cy="325200"/>
            </a:xfrm>
            <a:prstGeom prst="rect">
              <a:avLst/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G</a:t>
              </a:r>
              <a:r>
                <a:rPr lang="en" sz="1300"/>
                <a:t>ọi server</a:t>
              </a:r>
              <a:endParaRPr sz="1300"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5134675" y="1982123"/>
              <a:ext cx="1496400" cy="3252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Xử lý h</a:t>
              </a:r>
              <a:r>
                <a:rPr lang="en" sz="1300"/>
                <a:t>iện thị</a:t>
              </a:r>
              <a:endParaRPr sz="1300"/>
            </a:p>
          </p:txBody>
        </p:sp>
      </p:grpSp>
      <p:sp>
        <p:nvSpPr>
          <p:cNvPr id="97" name="Google Shape;97;p17"/>
          <p:cNvSpPr/>
          <p:nvPr/>
        </p:nvSpPr>
        <p:spPr>
          <a:xfrm>
            <a:off x="2519825" y="2659000"/>
            <a:ext cx="1317225" cy="439200"/>
          </a:xfrm>
          <a:prstGeom prst="flowChartPunched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Chuỗi JSON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98425" y="11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Ví dụ thực tế: 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Cách đóng gói </a:t>
            </a:r>
            <a:r>
              <a:rPr b="1" lang="en">
                <a:solidFill>
                  <a:schemeClr val="dk2"/>
                </a:solidFill>
              </a:rPr>
              <a:t>và</a:t>
            </a:r>
            <a:r>
              <a:rPr b="1" lang="en">
                <a:solidFill>
                  <a:schemeClr val="accent1"/>
                </a:solidFill>
              </a:rPr>
              <a:t> Công cụ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5223925" y="238250"/>
            <a:ext cx="3776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Chuỗi </a:t>
            </a:r>
            <a:r>
              <a:rPr b="1" lang="en"/>
              <a:t>JSON</a:t>
            </a:r>
            <a:r>
              <a:rPr lang="en"/>
              <a:t>: là </a:t>
            </a:r>
            <a:r>
              <a:rPr b="1" lang="en"/>
              <a:t>cách đóng gói dữ liệu,</a:t>
            </a:r>
            <a:r>
              <a:rPr lang="en"/>
              <a:t> để lưu thông giữa FrontEnd và BackEnd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xmlHttpRequest</a:t>
            </a:r>
            <a:r>
              <a:rPr lang="en"/>
              <a:t>: là </a:t>
            </a:r>
            <a:r>
              <a:rPr b="1" lang="en"/>
              <a:t>công cụ</a:t>
            </a:r>
            <a:r>
              <a:rPr lang="en"/>
              <a:t> dùng để thực hiện lệnh các lệnh gọi này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2047" l="21017" r="0" t="0"/>
          <a:stretch/>
        </p:blipFill>
        <p:spPr>
          <a:xfrm>
            <a:off x="5675150" y="1500350"/>
            <a:ext cx="3227000" cy="250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/>
          <p:nvPr/>
        </p:nvSpPr>
        <p:spPr>
          <a:xfrm>
            <a:off x="7109449" y="1689625"/>
            <a:ext cx="442800" cy="46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???</a:t>
            </a:r>
            <a:endParaRPr b="1" sz="800"/>
          </a:p>
        </p:txBody>
      </p:sp>
      <p:graphicFrame>
        <p:nvGraphicFramePr>
          <p:cNvPr id="126" name="Google Shape;126;p18"/>
          <p:cNvGraphicFramePr/>
          <p:nvPr/>
        </p:nvGraphicFramePr>
        <p:xfrm>
          <a:off x="98425" y="131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{05AA00B0-9D03-4480-ADF1-43A2F84B34D4}</a:tableStyleId>
              </a:tblPr>
              <a:tblGrid>
                <a:gridCol w="1325550"/>
                <a:gridCol w="2148350"/>
                <a:gridCol w="2035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Ví dụ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Cách đóng gói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Công cụ thực h</a:t>
                      </a:r>
                      <a:r>
                        <a:rPr b="1" lang="en"/>
                        <a:t>iện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Gửi thư tay thăm hỏi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Dùng ch</a:t>
                      </a:r>
                      <a:r>
                        <a:rPr lang="en"/>
                        <a:t>uỗi ký tự (chữ) viết trên giấy. Bỏ vào phong bì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Bưu </a:t>
                      </a:r>
                      <a:r>
                        <a:rPr lang="en"/>
                        <a:t>điện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Ship hàng qua Grab, có thu t</a:t>
                      </a:r>
                      <a:r>
                        <a:rPr lang="en"/>
                        <a:t>iền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</a:t>
                      </a:r>
                      <a:r>
                        <a:rPr lang="en"/>
                        <a:t>uỗi ký tự trên app (địa chỉ, sdt, tên …)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 grab delivery, có thu t</a:t>
                      </a:r>
                      <a:r>
                        <a:rPr lang="en"/>
                        <a:t>iền cod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6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Gửi hồ sơ đăng ký nhập học đ</a:t>
                      </a:r>
                      <a:r>
                        <a:rPr lang="en"/>
                        <a:t>ại học </a:t>
                      </a:r>
                      <a:r>
                        <a:rPr lang="en"/>
                        <a:t>qua ch</a:t>
                      </a:r>
                      <a:r>
                        <a:rPr lang="en"/>
                        <a:t>uyển phát nhanh 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0" y="56125"/>
            <a:ext cx="902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Ch</a:t>
            </a:r>
            <a:r>
              <a:rPr b="1" lang="en">
                <a:solidFill>
                  <a:schemeClr val="accent1"/>
                </a:solidFill>
              </a:rPr>
              <a:t>uyển Object thành chuỗi JSON </a:t>
            </a:r>
            <a:r>
              <a:rPr b="1" lang="en"/>
              <a:t>và</a:t>
            </a:r>
            <a:r>
              <a:rPr b="1" lang="en">
                <a:solidFill>
                  <a:schemeClr val="accent1"/>
                </a:solidFill>
              </a:rPr>
              <a:t> JSON thành Object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38" y="1311825"/>
            <a:ext cx="5116276" cy="285602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225925" y="590450"/>
            <a:ext cx="480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Thử thao tác: ch</a:t>
            </a:r>
            <a:r>
              <a:rPr lang="en"/>
              <a:t>uyển chuỗi JSON (trái) thành đối tượng (phải) bằng công cụ này  (https://jsoneditoronline.org)</a:t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828075" y="3287650"/>
            <a:ext cx="501900" cy="37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4455475" y="3791350"/>
            <a:ext cx="501900" cy="37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3876550" y="2886200"/>
            <a:ext cx="802900" cy="890700"/>
          </a:xfrm>
          <a:custGeom>
            <a:rect b="b" l="l" r="r" t="t"/>
            <a:pathLst>
              <a:path extrusionOk="0" h="35628" w="32116">
                <a:moveTo>
                  <a:pt x="32116" y="35628"/>
                </a:moveTo>
                <a:cubicBezTo>
                  <a:pt x="28938" y="32450"/>
                  <a:pt x="17480" y="20824"/>
                  <a:pt x="13047" y="16559"/>
                </a:cubicBezTo>
                <a:cubicBezTo>
                  <a:pt x="8614" y="12294"/>
                  <a:pt x="7695" y="12796"/>
                  <a:pt x="5520" y="10036"/>
                </a:cubicBezTo>
                <a:cubicBezTo>
                  <a:pt x="3346" y="7276"/>
                  <a:pt x="920" y="1673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37" name="Google Shape;137;p19"/>
          <p:cNvSpPr/>
          <p:nvPr/>
        </p:nvSpPr>
        <p:spPr>
          <a:xfrm>
            <a:off x="25200" y="4353975"/>
            <a:ext cx="5695500" cy="6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Bên trái chọn T</a:t>
            </a:r>
            <a:r>
              <a:rPr lang="en"/>
              <a:t>ext, bên phải chọn view là </a:t>
            </a:r>
            <a:r>
              <a:rPr b="1" lang="en"/>
              <a:t>Tree</a:t>
            </a:r>
            <a:r>
              <a:rPr lang="en"/>
              <a:t>, Gõ text (1), và ấn nút (2)</a:t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1113" y="773325"/>
            <a:ext cx="3652887" cy="277740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/>
          <p:nvPr/>
        </p:nvSpPr>
        <p:spPr>
          <a:xfrm>
            <a:off x="6750925" y="2026025"/>
            <a:ext cx="134100" cy="127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6065125" y="2483225"/>
            <a:ext cx="134100" cy="127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173700" y="11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Ch</a:t>
            </a:r>
            <a:r>
              <a:rPr b="1" lang="en">
                <a:solidFill>
                  <a:schemeClr val="accent1"/>
                </a:solidFill>
              </a:rPr>
              <a:t>uyển JSON thành Object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3950"/>
            <a:ext cx="8839199" cy="358588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/>
          <p:nvPr/>
        </p:nvSpPr>
        <p:spPr>
          <a:xfrm>
            <a:off x="978625" y="2936375"/>
            <a:ext cx="3098700" cy="14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Both"/>
            </a:pPr>
            <a:r>
              <a:rPr lang="en"/>
              <a:t>X</a:t>
            </a:r>
            <a:r>
              <a:rPr lang="en"/>
              <a:t>óa bên trái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Both"/>
            </a:pPr>
            <a:r>
              <a:rPr lang="en"/>
              <a:t>Thêm thuộc tính địa chỉ bên phải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Both"/>
            </a:pPr>
            <a:r>
              <a:rPr lang="en"/>
              <a:t>Ấn nút để chuyển đối tượng mới này thành chuỗi JSON</a:t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864000" y="2321675"/>
            <a:ext cx="853075" cy="1668500"/>
          </a:xfrm>
          <a:custGeom>
            <a:rect b="b" l="l" r="r" t="t"/>
            <a:pathLst>
              <a:path extrusionOk="0" h="66740" w="34123">
                <a:moveTo>
                  <a:pt x="0" y="66740"/>
                </a:moveTo>
                <a:cubicBezTo>
                  <a:pt x="2342" y="65067"/>
                  <a:pt x="11207" y="64649"/>
                  <a:pt x="14051" y="56704"/>
                </a:cubicBezTo>
                <a:cubicBezTo>
                  <a:pt x="16895" y="48759"/>
                  <a:pt x="13717" y="28519"/>
                  <a:pt x="17062" y="19068"/>
                </a:cubicBezTo>
                <a:cubicBezTo>
                  <a:pt x="20407" y="9617"/>
                  <a:pt x="31280" y="3178"/>
                  <a:pt x="3412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60800" y="5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>
                <a:solidFill>
                  <a:schemeClr val="accent1"/>
                </a:solidFill>
              </a:rPr>
              <a:t>Hãy thao tác đ</a:t>
            </a:r>
            <a:r>
              <a:rPr lang="en" sz="2120">
                <a:solidFill>
                  <a:schemeClr val="accent1"/>
                </a:solidFill>
              </a:rPr>
              <a:t>ược như sau: chuyển chuỗi JSON là mảng học sinh thành Object</a:t>
            </a:r>
            <a:endParaRPr sz="2120">
              <a:solidFill>
                <a:schemeClr val="accent1"/>
              </a:solidFill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6500"/>
            <a:ext cx="7309973" cy="41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