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4DB66A-68DF-4C75-8512-C2E34E18A400}">
  <a:tblStyle styleId="{FE4DB66A-68DF-4C75-8512-C2E34E18A4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fb8d274a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fb8d274a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dab68325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dab68325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ffd91ecc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ffd91ecc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ffd91ecc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ffd91ecc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b062cfb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b062cfb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dab6832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dab6832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68dad5e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68dad5e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ffd91ec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ffd91ec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dab6832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dab6832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ffd91ecc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ffd91ecc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ffd91ecc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ffd91ec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bf8af930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bf8af930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quantrimang.com/hoc-css"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840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CHUẨN BỊ KIẾN THỨC </a:t>
            </a:r>
            <a:r>
              <a:rPr b="1" lang="en">
                <a:solidFill>
                  <a:schemeClr val="accent3"/>
                </a:solidFill>
              </a:rPr>
              <a:t>TASK 19-23</a:t>
            </a:r>
            <a:endParaRPr b="1">
              <a:solidFill>
                <a:srgbClr val="569CD6"/>
              </a:solidFill>
            </a:endParaRPr>
          </a:p>
        </p:txBody>
      </p:sp>
      <p:sp>
        <p:nvSpPr>
          <p:cNvPr id="55" name="Google Shape;55;p13"/>
          <p:cNvSpPr txBox="1"/>
          <p:nvPr>
            <p:ph idx="1" type="body"/>
          </p:nvPr>
        </p:nvSpPr>
        <p:spPr>
          <a:xfrm>
            <a:off x="159300" y="545650"/>
            <a:ext cx="8520600" cy="39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b="1" lang="en" sz="1695">
                <a:solidFill>
                  <a:schemeClr val="accent1"/>
                </a:solidFill>
              </a:rPr>
              <a:t>Mục tiêu</a:t>
            </a:r>
            <a:r>
              <a:rPr lang="en" sz="1695"/>
              <a:t>, </a:t>
            </a:r>
            <a:endParaRPr sz="1695"/>
          </a:p>
          <a:p>
            <a:pPr indent="-336232" lvl="0" marL="457200" rtl="0" algn="l">
              <a:spcBef>
                <a:spcPts val="1200"/>
              </a:spcBef>
              <a:spcAft>
                <a:spcPts val="0"/>
              </a:spcAft>
              <a:buClr>
                <a:schemeClr val="dk1"/>
              </a:buClr>
              <a:buSzPts val="1695"/>
              <a:buChar char="●"/>
            </a:pPr>
            <a:r>
              <a:rPr lang="en" sz="1695">
                <a:solidFill>
                  <a:schemeClr val="dk1"/>
                </a:solidFill>
              </a:rPr>
              <a:t>Khái n</a:t>
            </a:r>
            <a:r>
              <a:rPr lang="en" sz="1695">
                <a:solidFill>
                  <a:schemeClr val="dk1"/>
                </a:solidFill>
              </a:rPr>
              <a:t>iệm </a:t>
            </a:r>
            <a:r>
              <a:rPr lang="en" sz="1695">
                <a:solidFill>
                  <a:schemeClr val="accent1"/>
                </a:solidFill>
              </a:rPr>
              <a:t>CSS, Selector, Class</a:t>
            </a:r>
            <a:endParaRPr sz="1695">
              <a:solidFill>
                <a:schemeClr val="accent1"/>
              </a:solidFill>
            </a:endParaRPr>
          </a:p>
          <a:p>
            <a:pPr indent="-336232" lvl="0" marL="457200" rtl="0" algn="l">
              <a:spcBef>
                <a:spcPts val="0"/>
              </a:spcBef>
              <a:spcAft>
                <a:spcPts val="0"/>
              </a:spcAft>
              <a:buClr>
                <a:schemeClr val="accent1"/>
              </a:buClr>
              <a:buSzPts val="1695"/>
              <a:buChar char="●"/>
            </a:pPr>
            <a:r>
              <a:rPr lang="en" sz="1695">
                <a:solidFill>
                  <a:schemeClr val="dk1"/>
                </a:solidFill>
              </a:rPr>
              <a:t>Bootstrap 4 </a:t>
            </a:r>
            <a:r>
              <a:rPr lang="en" sz="1695">
                <a:solidFill>
                  <a:schemeClr val="accent1"/>
                </a:solidFill>
              </a:rPr>
              <a:t>cơ bản</a:t>
            </a:r>
            <a:endParaRPr sz="1695">
              <a:solidFill>
                <a:schemeClr val="accent1"/>
              </a:solidFill>
            </a:endParaRPr>
          </a:p>
          <a:p>
            <a:pPr indent="0" lvl="0" marL="0" rtl="0" algn="l">
              <a:spcBef>
                <a:spcPts val="1200"/>
              </a:spcBef>
              <a:spcAft>
                <a:spcPts val="0"/>
              </a:spcAft>
              <a:buSzPts val="852"/>
              <a:buNone/>
            </a:pPr>
            <a:r>
              <a:rPr b="1" lang="en" sz="1695">
                <a:solidFill>
                  <a:schemeClr val="accent1"/>
                </a:solidFill>
              </a:rPr>
              <a:t>Yêu cầu: </a:t>
            </a:r>
            <a:endParaRPr b="1" sz="1695">
              <a:solidFill>
                <a:schemeClr val="accent1"/>
              </a:solidFill>
            </a:endParaRPr>
          </a:p>
          <a:p>
            <a:pPr indent="-336232" lvl="0" marL="457200" rtl="0" algn="l">
              <a:spcBef>
                <a:spcPts val="1200"/>
              </a:spcBef>
              <a:spcAft>
                <a:spcPts val="0"/>
              </a:spcAft>
              <a:buSzPts val="1695"/>
              <a:buChar char="●"/>
            </a:pPr>
            <a:r>
              <a:rPr lang="en" sz="1695"/>
              <a:t>ACE làm bài tập được giao từng cá nhân, nhưng nên chia sẻ và hỏi nhóm, các bạn có thể hỏi thành viên nhóm, hoặc technical lead.</a:t>
            </a:r>
            <a:endParaRPr sz="1695"/>
          </a:p>
          <a:p>
            <a:pPr indent="-336232" lvl="0" marL="457200" rtl="0" algn="l">
              <a:spcBef>
                <a:spcPts val="0"/>
              </a:spcBef>
              <a:spcAft>
                <a:spcPts val="0"/>
              </a:spcAft>
              <a:buSzPts val="1695"/>
              <a:buChar char="●"/>
            </a:pPr>
            <a:r>
              <a:rPr lang="en" sz="1695"/>
              <a:t>Lưu ý: giờ học </a:t>
            </a:r>
            <a:r>
              <a:rPr b="1" lang="en" sz="1695"/>
              <a:t>chỉ giúp ace hiểu căn bản</a:t>
            </a:r>
            <a:r>
              <a:rPr lang="en" sz="1695"/>
              <a:t>, để hiểu sâu, biết thao tác kĩ, các thầy sẽ dạy ở S10 từng ngày học. Để thực sự biết áp dụng, phải làm bài S50. </a:t>
            </a:r>
            <a:endParaRPr sz="1695"/>
          </a:p>
          <a:p>
            <a:pPr indent="0" lvl="0" marL="0" rtl="0" algn="l">
              <a:spcBef>
                <a:spcPts val="1200"/>
              </a:spcBef>
              <a:spcAft>
                <a:spcPts val="1200"/>
              </a:spcAft>
              <a:buNone/>
            </a:pPr>
            <a:r>
              <a:rPr lang="en" sz="1695"/>
              <a:t> </a:t>
            </a:r>
            <a:endParaRPr sz="169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209400" y="152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ask 340.20 Dùng selector để định dạng</a:t>
            </a:r>
            <a:endParaRPr/>
          </a:p>
        </p:txBody>
      </p:sp>
      <p:sp>
        <p:nvSpPr>
          <p:cNvPr id="124" name="Google Shape;124;p22"/>
          <p:cNvSpPr txBox="1"/>
          <p:nvPr>
            <p:ph idx="1" type="body"/>
          </p:nvPr>
        </p:nvSpPr>
        <p:spPr>
          <a:xfrm>
            <a:off x="0" y="839538"/>
            <a:ext cx="8796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t>
            </a:r>
            <a:r>
              <a:rPr lang="en"/>
              <a:t>iết 01 file HTML</a:t>
            </a:r>
            <a:endParaRPr/>
          </a:p>
          <a:p>
            <a:pPr indent="-317500" lvl="1" marL="914400" rtl="0" algn="l">
              <a:spcBef>
                <a:spcPts val="0"/>
              </a:spcBef>
              <a:spcAft>
                <a:spcPts val="0"/>
              </a:spcAft>
              <a:buSzPts val="1400"/>
              <a:buChar char="○"/>
            </a:pPr>
            <a:r>
              <a:rPr lang="en"/>
              <a:t>Có 02 H2</a:t>
            </a:r>
            <a:endParaRPr/>
          </a:p>
          <a:p>
            <a:pPr indent="-317500" lvl="1" marL="914400" rtl="0" algn="l">
              <a:spcBef>
                <a:spcPts val="0"/>
              </a:spcBef>
              <a:spcAft>
                <a:spcPts val="0"/>
              </a:spcAft>
              <a:buSzPts val="1400"/>
              <a:buChar char="○"/>
            </a:pPr>
            <a:r>
              <a:rPr lang="en"/>
              <a:t>Có 03 Paragraph</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Hãy dùng element selector</a:t>
            </a:r>
            <a:r>
              <a:rPr b="1" lang="en"/>
              <a:t> </a:t>
            </a:r>
            <a:r>
              <a:rPr lang="en"/>
              <a:t>và định dạng các nhóm này</a:t>
            </a:r>
            <a:endParaRPr/>
          </a:p>
          <a:p>
            <a:pPr indent="-317500" lvl="1" marL="914400" rtl="0" algn="l">
              <a:spcBef>
                <a:spcPts val="0"/>
              </a:spcBef>
              <a:spcAft>
                <a:spcPts val="0"/>
              </a:spcAft>
              <a:buSzPts val="1400"/>
              <a:buChar char="○"/>
            </a:pPr>
            <a:r>
              <a:rPr lang="en"/>
              <a:t>H2: text màu đỏ, nền xám</a:t>
            </a:r>
            <a:endParaRPr/>
          </a:p>
          <a:p>
            <a:pPr indent="-317500" lvl="1" marL="914400" rtl="0" algn="l">
              <a:spcBef>
                <a:spcPts val="0"/>
              </a:spcBef>
              <a:spcAft>
                <a:spcPts val="0"/>
              </a:spcAft>
              <a:buSzPts val="1400"/>
              <a:buChar char="○"/>
            </a:pPr>
            <a:r>
              <a:rPr lang="en"/>
              <a:t>Paragraph: text màu xanh, nền vàng, có bao quanh (border)</a:t>
            </a:r>
            <a:endParaRPr/>
          </a:p>
        </p:txBody>
      </p:sp>
      <p:sp>
        <p:nvSpPr>
          <p:cNvPr id="125" name="Google Shape;125;p22"/>
          <p:cNvSpPr/>
          <p:nvPr/>
        </p:nvSpPr>
        <p:spPr>
          <a:xfrm>
            <a:off x="4308900" y="4370000"/>
            <a:ext cx="4559100" cy="67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Xem ví dụ, ở 340.1 </a:t>
            </a:r>
            <a:r>
              <a:rPr b="1" lang="en"/>
              <a:t>N</a:t>
            </a:r>
            <a:r>
              <a:rPr b="1" lang="en"/>
              <a:t>ộp bài trên LMS</a:t>
            </a:r>
            <a:endParaRPr b="1"/>
          </a:p>
        </p:txBody>
      </p:sp>
      <p:sp>
        <p:nvSpPr>
          <p:cNvPr id="126" name="Google Shape;126;p22"/>
          <p:cNvSpPr txBox="1"/>
          <p:nvPr/>
        </p:nvSpPr>
        <p:spPr>
          <a:xfrm>
            <a:off x="6690850" y="358175"/>
            <a:ext cx="23928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2"/>
                </a:solidFill>
              </a:rPr>
              <a:t>Dùng editor này:</a:t>
            </a:r>
            <a:r>
              <a:rPr b="1" lang="en" sz="2200">
                <a:solidFill>
                  <a:schemeClr val="accent1"/>
                </a:solidFill>
              </a:rPr>
              <a:t> bit.ly/camp678</a:t>
            </a:r>
            <a:endParaRPr b="1" sz="22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57325" y="303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T</a:t>
            </a:r>
            <a:r>
              <a:rPr b="1" lang="en">
                <a:solidFill>
                  <a:schemeClr val="accent1"/>
                </a:solidFill>
              </a:rPr>
              <a:t>ask 340.30 Dùng class selector định dạng element</a:t>
            </a:r>
            <a:endParaRPr b="1">
              <a:solidFill>
                <a:schemeClr val="accent1"/>
              </a:solidFill>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a:t>
            </a:r>
            <a:r>
              <a:rPr lang="en"/>
              <a:t>iết </a:t>
            </a:r>
            <a:r>
              <a:rPr b="1" lang="en"/>
              <a:t>01 file html </a:t>
            </a:r>
            <a:endParaRPr b="1"/>
          </a:p>
          <a:p>
            <a:pPr indent="0" lvl="0" marL="0" rtl="0" algn="l">
              <a:spcBef>
                <a:spcPts val="1200"/>
              </a:spcBef>
              <a:spcAft>
                <a:spcPts val="0"/>
              </a:spcAft>
              <a:buNone/>
            </a:pPr>
            <a:r>
              <a:rPr lang="en"/>
              <a:t>Có </a:t>
            </a:r>
            <a:r>
              <a:rPr b="1" lang="en"/>
              <a:t>04</a:t>
            </a:r>
            <a:r>
              <a:rPr lang="en"/>
              <a:t> H2, có </a:t>
            </a:r>
            <a:r>
              <a:rPr b="1" lang="en"/>
              <a:t>06 paragraph</a:t>
            </a:r>
            <a:r>
              <a:rPr lang="en"/>
              <a:t>, có </a:t>
            </a:r>
            <a:r>
              <a:rPr b="1" lang="en"/>
              <a:t>04 </a:t>
            </a:r>
            <a:r>
              <a:rPr lang="en"/>
              <a:t>button;</a:t>
            </a:r>
            <a:endParaRPr/>
          </a:p>
          <a:p>
            <a:pPr indent="0" lvl="0" marL="0" rtl="0" algn="l">
              <a:spcBef>
                <a:spcPts val="1200"/>
              </a:spcBef>
              <a:spcAft>
                <a:spcPts val="0"/>
              </a:spcAft>
              <a:buNone/>
            </a:pPr>
            <a:r>
              <a:rPr lang="en"/>
              <a:t>Chia H2, paragraph, button ra làm 02 nhóm, lần lượt như sau</a:t>
            </a:r>
            <a:endParaRPr/>
          </a:p>
          <a:p>
            <a:pPr indent="-342900" lvl="0" marL="457200" rtl="0" algn="l">
              <a:spcBef>
                <a:spcPts val="1200"/>
              </a:spcBef>
              <a:spcAft>
                <a:spcPts val="0"/>
              </a:spcAft>
              <a:buSzPts val="1800"/>
              <a:buChar char="●"/>
            </a:pPr>
            <a:r>
              <a:rPr lang="en"/>
              <a:t>H2 xanh, H2 đỏ</a:t>
            </a:r>
            <a:endParaRPr/>
          </a:p>
          <a:p>
            <a:pPr indent="-342900" lvl="0" marL="457200" rtl="0" algn="l">
              <a:spcBef>
                <a:spcPts val="0"/>
              </a:spcBef>
              <a:spcAft>
                <a:spcPts val="0"/>
              </a:spcAft>
              <a:buSzPts val="1800"/>
              <a:buChar char="●"/>
            </a:pPr>
            <a:r>
              <a:rPr lang="en"/>
              <a:t>Paragraph xanh, paragraph đỏ</a:t>
            </a:r>
            <a:endParaRPr/>
          </a:p>
          <a:p>
            <a:pPr indent="-342900" lvl="0" marL="457200" rtl="0" algn="l">
              <a:spcBef>
                <a:spcPts val="0"/>
              </a:spcBef>
              <a:spcAft>
                <a:spcPts val="0"/>
              </a:spcAft>
              <a:buSzPts val="1800"/>
              <a:buChar char="●"/>
            </a:pPr>
            <a:r>
              <a:rPr lang="en"/>
              <a:t>Button xanh, button đỏ</a:t>
            </a:r>
            <a:endParaRPr/>
          </a:p>
          <a:p>
            <a:pPr indent="0" lvl="0" marL="0" rtl="0" algn="l">
              <a:spcBef>
                <a:spcPts val="1200"/>
              </a:spcBef>
              <a:spcAft>
                <a:spcPts val="0"/>
              </a:spcAft>
              <a:buNone/>
            </a:pPr>
            <a:r>
              <a:rPr lang="en"/>
              <a:t>Dùng class selector để chia nhóm, và định dạng cho các nhóm này.</a:t>
            </a:r>
            <a:endParaRPr/>
          </a:p>
          <a:p>
            <a:pPr indent="0" lvl="0" marL="0" rtl="0" algn="l">
              <a:spcBef>
                <a:spcPts val="1200"/>
              </a:spcBef>
              <a:spcAft>
                <a:spcPts val="1200"/>
              </a:spcAft>
              <a:buNone/>
            </a:pPr>
            <a:r>
              <a:rPr lang="en"/>
              <a:t>(</a:t>
            </a:r>
            <a:r>
              <a:rPr b="1" lang="en"/>
              <a:t>code tham khảo: 340.3 html)</a:t>
            </a:r>
            <a:endParaRPr b="1"/>
          </a:p>
        </p:txBody>
      </p:sp>
      <p:sp>
        <p:nvSpPr>
          <p:cNvPr id="133" name="Google Shape;133;p23"/>
          <p:cNvSpPr txBox="1"/>
          <p:nvPr/>
        </p:nvSpPr>
        <p:spPr>
          <a:xfrm>
            <a:off x="2547900" y="4355500"/>
            <a:ext cx="6596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2"/>
                </a:solidFill>
              </a:rPr>
              <a:t>Dùng editor này:</a:t>
            </a:r>
            <a:r>
              <a:rPr b="1" lang="en" sz="2200">
                <a:solidFill>
                  <a:schemeClr val="accent1"/>
                </a:solidFill>
              </a:rPr>
              <a:t> </a:t>
            </a:r>
            <a:r>
              <a:rPr b="1" lang="en" sz="2200">
                <a:solidFill>
                  <a:schemeClr val="accent1"/>
                </a:solidFill>
              </a:rPr>
              <a:t>bit.ly/camp678</a:t>
            </a:r>
            <a:endParaRPr b="1" sz="2200">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50750" y="86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T</a:t>
            </a:r>
            <a:r>
              <a:rPr b="1" lang="en">
                <a:solidFill>
                  <a:schemeClr val="accent1"/>
                </a:solidFill>
              </a:rPr>
              <a:t>ask 340.40 Dùng </a:t>
            </a:r>
            <a:r>
              <a:rPr b="1" lang="en">
                <a:solidFill>
                  <a:schemeClr val="accent1"/>
                </a:solidFill>
              </a:rPr>
              <a:t>bootstrap</a:t>
            </a:r>
            <a:r>
              <a:rPr b="1" lang="en">
                <a:solidFill>
                  <a:schemeClr val="accent1"/>
                </a:solidFill>
              </a:rPr>
              <a:t> 4 để định dạng căn bản</a:t>
            </a:r>
            <a:r>
              <a:rPr b="1" lang="en"/>
              <a:t> </a:t>
            </a:r>
            <a:endParaRPr b="1"/>
          </a:p>
        </p:txBody>
      </p:sp>
      <p:pic>
        <p:nvPicPr>
          <p:cNvPr id="139" name="Google Shape;139;p24"/>
          <p:cNvPicPr preferRelativeResize="0"/>
          <p:nvPr/>
        </p:nvPicPr>
        <p:blipFill>
          <a:blip r:embed="rId3">
            <a:alphaModFix/>
          </a:blip>
          <a:stretch>
            <a:fillRect/>
          </a:stretch>
        </p:blipFill>
        <p:spPr>
          <a:xfrm>
            <a:off x="4299000" y="696550"/>
            <a:ext cx="4844599" cy="1739275"/>
          </a:xfrm>
          <a:prstGeom prst="rect">
            <a:avLst/>
          </a:prstGeom>
          <a:noFill/>
          <a:ln>
            <a:noFill/>
          </a:ln>
        </p:spPr>
      </p:pic>
      <p:graphicFrame>
        <p:nvGraphicFramePr>
          <p:cNvPr id="140" name="Google Shape;140;p24"/>
          <p:cNvGraphicFramePr/>
          <p:nvPr/>
        </p:nvGraphicFramePr>
        <p:xfrm>
          <a:off x="50750" y="688350"/>
          <a:ext cx="3000000" cy="3000000"/>
        </p:xfrm>
        <a:graphic>
          <a:graphicData uri="http://schemas.openxmlformats.org/drawingml/2006/table">
            <a:tbl>
              <a:tblPr>
                <a:noFill/>
                <a:tableStyleId>{FE4DB66A-68DF-4C75-8512-C2E34E18A400}</a:tableStyleId>
              </a:tblPr>
              <a:tblGrid>
                <a:gridCol w="1107900"/>
                <a:gridCol w="3039000"/>
              </a:tblGrid>
              <a:tr h="396200">
                <a:tc>
                  <a:txBody>
                    <a:bodyPr/>
                    <a:lstStyle/>
                    <a:p>
                      <a:pPr indent="0" lvl="0" marL="0" rtl="0" algn="l">
                        <a:spcBef>
                          <a:spcPts val="0"/>
                        </a:spcBef>
                        <a:spcAft>
                          <a:spcPts val="0"/>
                        </a:spcAft>
                        <a:buNone/>
                      </a:pPr>
                      <a:r>
                        <a:rPr lang="en"/>
                        <a:t>element</a:t>
                      </a:r>
                      <a:endParaRPr/>
                    </a:p>
                  </a:txBody>
                  <a:tcPr marT="91425" marB="91425" marR="91425" marL="91425"/>
                </a:tc>
                <a:tc>
                  <a:txBody>
                    <a:bodyPr/>
                    <a:lstStyle/>
                    <a:p>
                      <a:pPr indent="0" lvl="0" marL="0" rtl="0" algn="l">
                        <a:spcBef>
                          <a:spcPts val="0"/>
                        </a:spcBef>
                        <a:spcAft>
                          <a:spcPts val="0"/>
                        </a:spcAft>
                        <a:buNone/>
                      </a:pPr>
                      <a:r>
                        <a:rPr lang="en"/>
                        <a:t>class</a:t>
                      </a:r>
                      <a:endParaRPr/>
                    </a:p>
                  </a:txBody>
                  <a:tcPr marT="91425" marB="91425" marR="91425" marL="91425"/>
                </a:tc>
              </a:tr>
              <a:tr h="396200">
                <a:tc>
                  <a:txBody>
                    <a:bodyPr/>
                    <a:lstStyle/>
                    <a:p>
                      <a:pPr indent="0" lvl="0" marL="0" rtl="0" algn="l">
                        <a:spcBef>
                          <a:spcPts val="0"/>
                        </a:spcBef>
                        <a:spcAft>
                          <a:spcPts val="0"/>
                        </a:spcAft>
                        <a:buNone/>
                      </a:pPr>
                      <a:r>
                        <a:rPr lang="en"/>
                        <a:t>h1</a:t>
                      </a:r>
                      <a:endParaRPr/>
                    </a:p>
                  </a:txBody>
                  <a:tcPr marT="91425" marB="91425" marR="91425" marL="91425"/>
                </a:tc>
                <a:tc>
                  <a:txBody>
                    <a:bodyPr/>
                    <a:lstStyle/>
                    <a:p>
                      <a:pPr indent="0" lvl="0" marL="0" rtl="0" algn="l">
                        <a:spcBef>
                          <a:spcPts val="0"/>
                        </a:spcBef>
                        <a:spcAft>
                          <a:spcPts val="0"/>
                        </a:spcAft>
                        <a:buNone/>
                      </a:pPr>
                      <a:r>
                        <a:rPr lang="en"/>
                        <a:t>t</a:t>
                      </a:r>
                      <a:r>
                        <a:rPr lang="en"/>
                        <a:t>ext-danger</a:t>
                      </a:r>
                      <a:endParaRPr/>
                    </a:p>
                  </a:txBody>
                  <a:tcPr marT="91425" marB="91425" marR="91425" marL="91425"/>
                </a:tc>
              </a:tr>
              <a:tr h="396200">
                <a:tc>
                  <a:txBody>
                    <a:bodyPr/>
                    <a:lstStyle/>
                    <a:p>
                      <a:pPr indent="0" lvl="0" marL="0" rtl="0" algn="l">
                        <a:spcBef>
                          <a:spcPts val="0"/>
                        </a:spcBef>
                        <a:spcAft>
                          <a:spcPts val="0"/>
                        </a:spcAft>
                        <a:buNone/>
                      </a:pPr>
                      <a:r>
                        <a:rPr lang="en"/>
                        <a:t>div</a:t>
                      </a:r>
                      <a:endParaRPr/>
                    </a:p>
                  </a:txBody>
                  <a:tcPr marT="91425" marB="91425" marR="91425" marL="91425"/>
                </a:tc>
                <a:tc>
                  <a:txBody>
                    <a:bodyPr/>
                    <a:lstStyle/>
                    <a:p>
                      <a:pPr indent="0" lvl="0" marL="0" rtl="0" algn="l">
                        <a:spcBef>
                          <a:spcPts val="0"/>
                        </a:spcBef>
                        <a:spcAft>
                          <a:spcPts val="0"/>
                        </a:spcAft>
                        <a:buNone/>
                      </a:pPr>
                      <a:r>
                        <a:rPr lang="en"/>
                        <a:t>container border border-primary</a:t>
                      </a:r>
                      <a:endParaRPr/>
                    </a:p>
                  </a:txBody>
                  <a:tcPr marT="91425" marB="91425" marR="91425" marL="91425"/>
                </a:tc>
              </a:tr>
              <a:tr h="396200">
                <a:tc>
                  <a:txBody>
                    <a:bodyPr/>
                    <a:lstStyle/>
                    <a:p>
                      <a:pPr indent="0" lvl="0" marL="0" rtl="0" algn="l">
                        <a:spcBef>
                          <a:spcPts val="0"/>
                        </a:spcBef>
                        <a:spcAft>
                          <a:spcPts val="0"/>
                        </a:spcAft>
                        <a:buNone/>
                      </a:pPr>
                      <a:r>
                        <a:rPr lang="en"/>
                        <a:t>h2</a:t>
                      </a:r>
                      <a:endParaRPr/>
                    </a:p>
                  </a:txBody>
                  <a:tcPr marT="91425" marB="91425" marR="91425" marL="91425"/>
                </a:tc>
                <a:tc>
                  <a:txBody>
                    <a:bodyPr/>
                    <a:lstStyle/>
                    <a:p>
                      <a:pPr indent="0" lvl="0" marL="0" rtl="0" algn="l">
                        <a:spcBef>
                          <a:spcPts val="0"/>
                        </a:spcBef>
                        <a:spcAft>
                          <a:spcPts val="0"/>
                        </a:spcAft>
                        <a:buNone/>
                      </a:pPr>
                      <a:r>
                        <a:rPr lang="en"/>
                        <a:t>t</a:t>
                      </a:r>
                      <a:r>
                        <a:rPr lang="en"/>
                        <a:t>ext-primary</a:t>
                      </a:r>
                      <a:endParaRPr/>
                    </a:p>
                  </a:txBody>
                  <a:tcPr marT="91425" marB="91425" marR="91425" marL="91425"/>
                </a:tc>
              </a:tr>
              <a:tr h="396200">
                <a:tc>
                  <a:txBody>
                    <a:bodyPr/>
                    <a:lstStyle/>
                    <a:p>
                      <a:pPr indent="0" lvl="0" marL="0" rtl="0" algn="l">
                        <a:spcBef>
                          <a:spcPts val="0"/>
                        </a:spcBef>
                        <a:spcAft>
                          <a:spcPts val="0"/>
                        </a:spcAft>
                        <a:buNone/>
                      </a:pPr>
                      <a:r>
                        <a:rPr lang="en"/>
                        <a:t>button</a:t>
                      </a:r>
                      <a:endParaRPr/>
                    </a:p>
                  </a:txBody>
                  <a:tcPr marT="91425" marB="91425" marR="91425" marL="91425"/>
                </a:tc>
                <a:tc>
                  <a:txBody>
                    <a:bodyPr/>
                    <a:lstStyle/>
                    <a:p>
                      <a:pPr indent="0" lvl="0" marL="0" rtl="0" algn="l">
                        <a:spcBef>
                          <a:spcPts val="0"/>
                        </a:spcBef>
                        <a:spcAft>
                          <a:spcPts val="0"/>
                        </a:spcAft>
                        <a:buNone/>
                      </a:pPr>
                      <a:r>
                        <a:rPr lang="en"/>
                        <a:t>btn btn-primary</a:t>
                      </a:r>
                      <a:endParaRPr/>
                    </a:p>
                  </a:txBody>
                  <a:tcPr marT="91425" marB="91425" marR="91425" marL="91425"/>
                </a:tc>
              </a:tr>
              <a:tr h="396200">
                <a:tc>
                  <a:txBody>
                    <a:bodyPr/>
                    <a:lstStyle/>
                    <a:p>
                      <a:pPr indent="0" lvl="0" marL="0" rtl="0" algn="l">
                        <a:spcBef>
                          <a:spcPts val="0"/>
                        </a:spcBef>
                        <a:spcAft>
                          <a:spcPts val="0"/>
                        </a:spcAft>
                        <a:buNone/>
                      </a:pPr>
                      <a:r>
                        <a:rPr lang="en"/>
                        <a:t>div</a:t>
                      </a:r>
                      <a:endParaRPr/>
                    </a:p>
                  </a:txBody>
                  <a:tcPr marT="91425" marB="91425" marR="91425" marL="91425"/>
                </a:tc>
                <a:tc>
                  <a:txBody>
                    <a:bodyPr/>
                    <a:lstStyle/>
                    <a:p>
                      <a:pPr indent="0" lvl="0" marL="0" rtl="0" algn="l">
                        <a:spcBef>
                          <a:spcPts val="0"/>
                        </a:spcBef>
                        <a:spcAft>
                          <a:spcPts val="0"/>
                        </a:spcAft>
                        <a:buNone/>
                      </a:pPr>
                      <a:r>
                        <a:rPr lang="en"/>
                        <a:t>container-fluid b</a:t>
                      </a:r>
                      <a:r>
                        <a:rPr lang="en"/>
                        <a:t>order </a:t>
                      </a:r>
                      <a:r>
                        <a:rPr lang="en"/>
                        <a:t>border</a:t>
                      </a:r>
                      <a:r>
                        <a:rPr lang="en"/>
                        <a:t>-gray</a:t>
                      </a:r>
                      <a:endParaRPr/>
                    </a:p>
                  </a:txBody>
                  <a:tcPr marT="91425" marB="91425" marR="91425" marL="91425"/>
                </a:tc>
              </a:tr>
              <a:tr h="396200">
                <a:tc>
                  <a:txBody>
                    <a:bodyPr/>
                    <a:lstStyle/>
                    <a:p>
                      <a:pPr indent="0" lvl="0" marL="0" rtl="0" algn="l">
                        <a:spcBef>
                          <a:spcPts val="0"/>
                        </a:spcBef>
                        <a:spcAft>
                          <a:spcPts val="0"/>
                        </a:spcAft>
                        <a:buNone/>
                      </a:pPr>
                      <a:r>
                        <a:rPr lang="en"/>
                        <a:t>h2</a:t>
                      </a:r>
                      <a:endParaRPr/>
                    </a:p>
                  </a:txBody>
                  <a:tcPr marT="91425" marB="91425" marR="91425" marL="91425"/>
                </a:tc>
                <a:tc>
                  <a:txBody>
                    <a:bodyPr/>
                    <a:lstStyle/>
                    <a:p>
                      <a:pPr indent="0" lvl="0" marL="0" rtl="0" algn="l">
                        <a:spcBef>
                          <a:spcPts val="0"/>
                        </a:spcBef>
                        <a:spcAft>
                          <a:spcPts val="0"/>
                        </a:spcAft>
                        <a:buNone/>
                      </a:pPr>
                      <a:r>
                        <a:rPr b="1" lang="en"/>
                        <a:t>&lt;&lt;bạn hãy nghĩ xem&gt;&gt;</a:t>
                      </a:r>
                      <a:endParaRPr b="1"/>
                    </a:p>
                  </a:txBody>
                  <a:tcPr marT="91425" marB="91425" marR="91425" marL="91425"/>
                </a:tc>
              </a:tr>
              <a:tr h="396200">
                <a:tc>
                  <a:txBody>
                    <a:bodyPr/>
                    <a:lstStyle/>
                    <a:p>
                      <a:pPr indent="0" lvl="0" marL="0" rtl="0" algn="l">
                        <a:spcBef>
                          <a:spcPts val="0"/>
                        </a:spcBef>
                        <a:spcAft>
                          <a:spcPts val="0"/>
                        </a:spcAft>
                        <a:buNone/>
                      </a:pPr>
                      <a:r>
                        <a:rPr lang="en"/>
                        <a:t>button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&lt;&lt;bạn hãy nghĩ xem&gt;&gt;</a:t>
                      </a:r>
                      <a:endParaRPr b="1"/>
                    </a:p>
                  </a:txBody>
                  <a:tcPr marT="91425" marB="91425" marR="91425" marL="91425"/>
                </a:tc>
              </a:tr>
              <a:tr h="396200">
                <a:tc>
                  <a:txBody>
                    <a:bodyPr/>
                    <a:lstStyle/>
                    <a:p>
                      <a:pPr indent="0" lvl="0" marL="0" rtl="0" algn="l">
                        <a:spcBef>
                          <a:spcPts val="0"/>
                        </a:spcBef>
                        <a:spcAft>
                          <a:spcPts val="0"/>
                        </a:spcAft>
                        <a:buNone/>
                      </a:pPr>
                      <a:r>
                        <a:rPr lang="en"/>
                        <a:t>div</a:t>
                      </a:r>
                      <a:endParaRPr/>
                    </a:p>
                  </a:txBody>
                  <a:tcPr marT="91425" marB="91425" marR="91425" marL="91425"/>
                </a:tc>
                <a:tc>
                  <a:txBody>
                    <a:bodyPr/>
                    <a:lstStyle/>
                    <a:p>
                      <a:pPr indent="0" lvl="0" marL="0" rtl="0" algn="l">
                        <a:spcBef>
                          <a:spcPts val="0"/>
                        </a:spcBef>
                        <a:spcAft>
                          <a:spcPts val="0"/>
                        </a:spcAft>
                        <a:buNone/>
                      </a:pPr>
                      <a:r>
                        <a:rPr lang="en"/>
                        <a:t>jumbotron</a:t>
                      </a:r>
                      <a:endParaRPr/>
                    </a:p>
                  </a:txBody>
                  <a:tcPr marT="91425" marB="91425" marR="91425" marL="91425"/>
                </a:tc>
              </a:tr>
              <a:tr h="396200">
                <a:tc>
                  <a:txBody>
                    <a:bodyPr/>
                    <a:lstStyle/>
                    <a:p>
                      <a:pPr indent="0" lvl="0" marL="0" rtl="0" algn="l">
                        <a:spcBef>
                          <a:spcPts val="0"/>
                        </a:spcBef>
                        <a:spcAft>
                          <a:spcPts val="0"/>
                        </a:spcAft>
                        <a:buNone/>
                      </a:pPr>
                      <a:r>
                        <a:rPr lang="en"/>
                        <a:t>h2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&lt;&lt;bạn hãy nghĩ xem&gt;&gt;</a:t>
                      </a:r>
                      <a:endParaRPr b="1"/>
                    </a:p>
                  </a:txBody>
                  <a:tcPr marT="91425" marB="91425" marR="91425" marL="91425"/>
                </a:tc>
              </a:tr>
              <a:tr h="396200">
                <a:tc>
                  <a:txBody>
                    <a:bodyPr/>
                    <a:lstStyle/>
                    <a:p>
                      <a:pPr indent="0" lvl="0" marL="0" rtl="0" algn="l">
                        <a:spcBef>
                          <a:spcPts val="0"/>
                        </a:spcBef>
                        <a:spcAft>
                          <a:spcPts val="0"/>
                        </a:spcAft>
                        <a:buNone/>
                      </a:pPr>
                      <a:r>
                        <a:rPr lang="en"/>
                        <a:t>p</a:t>
                      </a:r>
                      <a:r>
                        <a:rPr lang="en"/>
                        <a:t>aragraph</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&lt;&lt;bạn hãy nghĩ xem&gt;&gt;</a:t>
                      </a:r>
                      <a:endParaRPr b="1"/>
                    </a:p>
                  </a:txBody>
                  <a:tcPr marT="91425" marB="91425" marR="91425" marL="91425"/>
                </a:tc>
              </a:tr>
            </a:tbl>
          </a:graphicData>
        </a:graphic>
      </p:graphicFrame>
      <p:sp>
        <p:nvSpPr>
          <p:cNvPr id="141" name="Google Shape;141;p24"/>
          <p:cNvSpPr txBox="1"/>
          <p:nvPr/>
        </p:nvSpPr>
        <p:spPr>
          <a:xfrm>
            <a:off x="2547900" y="4355500"/>
            <a:ext cx="6596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2"/>
                </a:solidFill>
              </a:rPr>
              <a:t>Dùng editor này:</a:t>
            </a:r>
            <a:r>
              <a:rPr b="1" lang="en" sz="2200">
                <a:solidFill>
                  <a:schemeClr val="accent1"/>
                </a:solidFill>
              </a:rPr>
              <a:t> bit.ly/camp678</a:t>
            </a:r>
            <a:endParaRPr b="1" sz="22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67900" y="-97850"/>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80">
                <a:solidFill>
                  <a:schemeClr val="accent1"/>
                </a:solidFill>
              </a:rPr>
              <a:t>Nội dung pre Skill </a:t>
            </a:r>
            <a:endParaRPr b="1" sz="3680">
              <a:solidFill>
                <a:schemeClr val="accent1"/>
              </a:solidFill>
            </a:endParaRPr>
          </a:p>
        </p:txBody>
      </p:sp>
      <p:graphicFrame>
        <p:nvGraphicFramePr>
          <p:cNvPr id="61" name="Google Shape;61;p14"/>
          <p:cNvGraphicFramePr/>
          <p:nvPr/>
        </p:nvGraphicFramePr>
        <p:xfrm>
          <a:off x="250725" y="753325"/>
          <a:ext cx="3000000" cy="3000000"/>
        </p:xfrm>
        <a:graphic>
          <a:graphicData uri="http://schemas.openxmlformats.org/drawingml/2006/table">
            <a:tbl>
              <a:tblPr>
                <a:noFill/>
                <a:tableStyleId>{FE4DB66A-68DF-4C75-8512-C2E34E18A400}</a:tableStyleId>
              </a:tblPr>
              <a:tblGrid>
                <a:gridCol w="1653675"/>
                <a:gridCol w="7010575"/>
              </a:tblGrid>
              <a:tr h="376100">
                <a:tc gridSpan="2">
                  <a:txBody>
                    <a:bodyPr/>
                    <a:lstStyle/>
                    <a:p>
                      <a:pPr indent="0" lvl="0" marL="0" rtl="0" algn="l">
                        <a:spcBef>
                          <a:spcPts val="0"/>
                        </a:spcBef>
                        <a:spcAft>
                          <a:spcPts val="0"/>
                        </a:spcAft>
                        <a:buNone/>
                      </a:pPr>
                      <a:r>
                        <a:rPr b="1" lang="en"/>
                        <a:t>Giảng dạy và hỏi đáp</a:t>
                      </a:r>
                      <a:endParaRPr b="1"/>
                    </a:p>
                  </a:txBody>
                  <a:tcPr marT="91425" marB="91425" marR="91425" marL="91425"/>
                </a:tc>
                <a:tc hMerge="1"/>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CSS - </a:t>
                      </a:r>
                      <a:r>
                        <a:rPr lang="en"/>
                        <a:t>cascade</a:t>
                      </a:r>
                      <a:r>
                        <a:rPr lang="en"/>
                        <a:t> style sheet</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sz="1650">
                          <a:solidFill>
                            <a:srgbClr val="666666"/>
                          </a:solidFill>
                          <a:highlight>
                            <a:srgbClr val="FFFFFF"/>
                          </a:highlight>
                          <a:latin typeface="Nunito"/>
                          <a:ea typeface="Nunito"/>
                          <a:cs typeface="Nunito"/>
                          <a:sym typeface="Nunito"/>
                        </a:rPr>
                        <a:t>Selector</a:t>
                      </a:r>
                      <a:r>
                        <a:rPr lang="en" sz="1650">
                          <a:solidFill>
                            <a:srgbClr val="666666"/>
                          </a:solidFill>
                          <a:highlight>
                            <a:srgbClr val="FFFFFF"/>
                          </a:highlight>
                          <a:latin typeface="Nunito"/>
                          <a:ea typeface="Nunito"/>
                          <a:cs typeface="Nunito"/>
                          <a:sym typeface="Nunito"/>
                        </a:rPr>
                        <a:t> - lựa chọn một nhóm element</a:t>
                      </a:r>
                      <a:endParaRPr sz="800"/>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Class </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a:t>
                      </a:r>
                      <a:r>
                        <a:rPr lang="en"/>
                        <a:t>ootstrap 4 cơ bản</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t>Thực hành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Những chủ đề trên, thực hành tại chỗ</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t>Bài tập</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rPr>
                        <a:t>Tất cả ace đều phải làm và nộp  các bài tập này. Hãy đôn đốc nhau, hỗ trợ thành viên để ai cũng làm xong.</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Task 340.20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Task 340.30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Task 340.40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85900" y="106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Mục đích của CSS </a:t>
            </a:r>
            <a:r>
              <a:rPr b="1" lang="en">
                <a:solidFill>
                  <a:schemeClr val="accent3"/>
                </a:solidFill>
              </a:rPr>
              <a:t>và</a:t>
            </a:r>
            <a:r>
              <a:rPr b="1" lang="en">
                <a:solidFill>
                  <a:schemeClr val="accent1"/>
                </a:solidFill>
              </a:rPr>
              <a:t>  B</a:t>
            </a:r>
            <a:r>
              <a:rPr b="1" lang="en">
                <a:solidFill>
                  <a:schemeClr val="accent1"/>
                </a:solidFill>
              </a:rPr>
              <a:t>ootstrap 4</a:t>
            </a:r>
            <a:endParaRPr b="1">
              <a:solidFill>
                <a:schemeClr val="accent1"/>
              </a:solidFill>
            </a:endParaRPr>
          </a:p>
        </p:txBody>
      </p:sp>
      <p:pic>
        <p:nvPicPr>
          <p:cNvPr id="67" name="Google Shape;67;p15"/>
          <p:cNvPicPr preferRelativeResize="0"/>
          <p:nvPr/>
        </p:nvPicPr>
        <p:blipFill rotWithShape="1">
          <a:blip r:embed="rId3">
            <a:alphaModFix/>
          </a:blip>
          <a:srcRect b="2047" l="21017" r="0" t="0"/>
          <a:stretch/>
        </p:blipFill>
        <p:spPr>
          <a:xfrm>
            <a:off x="4014550" y="1234875"/>
            <a:ext cx="5083675" cy="3518700"/>
          </a:xfrm>
          <a:prstGeom prst="rect">
            <a:avLst/>
          </a:prstGeom>
          <a:noFill/>
          <a:ln>
            <a:noFill/>
          </a:ln>
        </p:spPr>
      </p:pic>
      <p:sp>
        <p:nvSpPr>
          <p:cNvPr id="68" name="Google Shape;68;p15"/>
          <p:cNvSpPr txBox="1"/>
          <p:nvPr/>
        </p:nvSpPr>
        <p:spPr>
          <a:xfrm>
            <a:off x="221374" y="679025"/>
            <a:ext cx="3655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 đã làm đ</a:t>
            </a:r>
            <a:r>
              <a:rPr lang="en"/>
              <a:t>ược phần Front-End version 0.5 cho ứng dụng</a:t>
            </a:r>
            <a:endParaRPr/>
          </a:p>
          <a:p>
            <a:pPr indent="-317500" lvl="0" marL="457200" rtl="0" algn="l">
              <a:spcBef>
                <a:spcPts val="0"/>
              </a:spcBef>
              <a:spcAft>
                <a:spcPts val="0"/>
              </a:spcAft>
              <a:buSzPts val="1400"/>
              <a:buChar char="●"/>
            </a:pPr>
            <a:r>
              <a:rPr lang="en"/>
              <a:t>Pizza 365</a:t>
            </a:r>
            <a:endParaRPr/>
          </a:p>
          <a:p>
            <a:pPr indent="-317500" lvl="0" marL="457200" rtl="0" algn="l">
              <a:spcBef>
                <a:spcPts val="0"/>
              </a:spcBef>
              <a:spcAft>
                <a:spcPts val="0"/>
              </a:spcAft>
              <a:buSzPts val="1400"/>
              <a:buChar char="●"/>
            </a:pPr>
            <a:r>
              <a:rPr lang="en"/>
              <a:t>Lucky Dice Casino</a:t>
            </a:r>
            <a:endParaRPr/>
          </a:p>
        </p:txBody>
      </p:sp>
      <p:sp>
        <p:nvSpPr>
          <p:cNvPr id="69" name="Google Shape;69;p15"/>
          <p:cNvSpPr txBox="1"/>
          <p:nvPr/>
        </p:nvSpPr>
        <p:spPr>
          <a:xfrm>
            <a:off x="221381" y="1859500"/>
            <a:ext cx="3289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t>Đã học được cách kết nối front-end và back-end</a:t>
            </a:r>
            <a:endParaRPr/>
          </a:p>
        </p:txBody>
      </p:sp>
      <p:sp>
        <p:nvSpPr>
          <p:cNvPr id="70" name="Google Shape;70;p15"/>
          <p:cNvSpPr txBox="1"/>
          <p:nvPr/>
        </p:nvSpPr>
        <p:spPr>
          <a:xfrm>
            <a:off x="-21925" y="2757950"/>
            <a:ext cx="3776100" cy="2124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t>Cần phải làm Front-End </a:t>
            </a:r>
            <a:r>
              <a:rPr b="1" lang="en"/>
              <a:t>đẹp hơn, ngay ng</a:t>
            </a:r>
            <a:r>
              <a:rPr b="1" lang="en"/>
              <a:t>ắn</a:t>
            </a:r>
            <a:r>
              <a:rPr lang="en"/>
              <a:t> hơn. Công cụ là </a:t>
            </a:r>
            <a:endParaRPr/>
          </a:p>
          <a:p>
            <a:pPr indent="0" lvl="0" marL="457200" rtl="0" algn="l">
              <a:spcBef>
                <a:spcPts val="0"/>
              </a:spcBef>
              <a:spcAft>
                <a:spcPts val="0"/>
              </a:spcAft>
              <a:buNone/>
            </a:pPr>
            <a:r>
              <a:rPr b="1" lang="en"/>
              <a:t>CSS</a:t>
            </a:r>
            <a:r>
              <a:rPr lang="en"/>
              <a:t>: trình bày kiểu chữ, căn chỉnh, dãn cách, bố cục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b="1" lang="en"/>
              <a:t>Bootstrap 4</a:t>
            </a:r>
            <a:r>
              <a:rPr lang="en"/>
              <a:t>: một tập hợp (file) CSS, những kiểu trình bày, được viết sẵn, là các mẫu, ta chỉ cần áp dụng.</a:t>
            </a:r>
            <a:endParaRPr/>
          </a:p>
          <a:p>
            <a:pPr indent="0" lvl="0" marL="457200" rtl="0" algn="l">
              <a:spcBef>
                <a:spcPts val="0"/>
              </a:spcBef>
              <a:spcAft>
                <a:spcPts val="0"/>
              </a:spcAft>
              <a:buNone/>
            </a:pPr>
            <a:r>
              <a:t/>
            </a:r>
            <a:endParaRPr/>
          </a:p>
        </p:txBody>
      </p:sp>
      <p:sp>
        <p:nvSpPr>
          <p:cNvPr id="71" name="Google Shape;71;p15"/>
          <p:cNvSpPr/>
          <p:nvPr/>
        </p:nvSpPr>
        <p:spPr>
          <a:xfrm>
            <a:off x="6078675" y="1304900"/>
            <a:ext cx="1011300" cy="84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Json, </a:t>
            </a:r>
            <a:r>
              <a:rPr b="1" lang="en" sz="1200">
                <a:solidFill>
                  <a:srgbClr val="FF0000"/>
                </a:solidFill>
              </a:rPr>
              <a:t>XMLHTTP</a:t>
            </a:r>
            <a:endParaRPr b="1" sz="12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ctrTitle"/>
          </p:nvPr>
        </p:nvSpPr>
        <p:spPr>
          <a:xfrm>
            <a:off x="72650" y="127650"/>
            <a:ext cx="8520600" cy="58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380">
                <a:solidFill>
                  <a:schemeClr val="accent1"/>
                </a:solidFill>
              </a:rPr>
              <a:t>CSS là gì &amp; để làm gì?</a:t>
            </a:r>
            <a:r>
              <a:rPr lang="en" sz="2680">
                <a:solidFill>
                  <a:schemeClr val="accent1"/>
                </a:solidFill>
              </a:rPr>
              <a:t> </a:t>
            </a:r>
            <a:endParaRPr sz="2680">
              <a:solidFill>
                <a:schemeClr val="accent1"/>
              </a:solidFill>
            </a:endParaRPr>
          </a:p>
        </p:txBody>
      </p:sp>
      <p:sp>
        <p:nvSpPr>
          <p:cNvPr id="77" name="Google Shape;77;p16"/>
          <p:cNvSpPr txBox="1"/>
          <p:nvPr>
            <p:ph idx="1" type="subTitle"/>
          </p:nvPr>
        </p:nvSpPr>
        <p:spPr>
          <a:xfrm>
            <a:off x="128000" y="715950"/>
            <a:ext cx="8520600" cy="1002300"/>
          </a:xfrm>
          <a:prstGeom prst="rect">
            <a:avLst/>
          </a:prstGeom>
        </p:spPr>
        <p:txBody>
          <a:bodyPr anchorCtr="0" anchor="t" bIns="91425" lIns="91425" spcFirstLastPara="1" rIns="91425" wrap="square" tIns="91425">
            <a:noAutofit/>
          </a:bodyPr>
          <a:lstStyle/>
          <a:p>
            <a:pPr indent="-382270" lvl="0" marL="457200" rtl="0" algn="l">
              <a:lnSpc>
                <a:spcPct val="100000"/>
              </a:lnSpc>
              <a:spcBef>
                <a:spcPts val="800"/>
              </a:spcBef>
              <a:spcAft>
                <a:spcPts val="0"/>
              </a:spcAft>
              <a:buSzPts val="2420"/>
              <a:buChar char="●"/>
            </a:pPr>
            <a:r>
              <a:rPr b="1" lang="en" sz="1779">
                <a:solidFill>
                  <a:schemeClr val="dk1"/>
                </a:solidFill>
                <a:highlight>
                  <a:srgbClr val="FFFFFF"/>
                </a:highlight>
              </a:rPr>
              <a:t>CSS</a:t>
            </a:r>
            <a:r>
              <a:rPr lang="en" sz="1779">
                <a:solidFill>
                  <a:schemeClr val="dk1"/>
                </a:solidFill>
                <a:highlight>
                  <a:srgbClr val="FFFFFF"/>
                </a:highlight>
              </a:rPr>
              <a:t> - Cascading Style Sheets: ngôn ngữ thiết kế  xử lý phần giao diện của trang web. </a:t>
            </a:r>
            <a:r>
              <a:rPr lang="en" sz="1779">
                <a:solidFill>
                  <a:srgbClr val="003399"/>
                </a:solidFill>
                <a:highlight>
                  <a:srgbClr val="FFFFFF"/>
                </a:highlight>
                <a:uFill>
                  <a:noFill/>
                </a:uFill>
                <a:hlinkClick r:id="rId3">
                  <a:extLst>
                    <a:ext uri="{A12FA001-AC4F-418D-AE19-62706E023703}">
                      <ahyp:hlinkClr val="tx"/>
                    </a:ext>
                  </a:extLst>
                </a:hlinkClick>
              </a:rPr>
              <a:t>CSS</a:t>
            </a:r>
            <a:r>
              <a:rPr lang="en" sz="1779">
                <a:solidFill>
                  <a:schemeClr val="dk1"/>
                </a:solidFill>
                <a:highlight>
                  <a:srgbClr val="FFFFFF"/>
                </a:highlight>
              </a:rPr>
              <a:t> mô tả </a:t>
            </a:r>
            <a:r>
              <a:rPr b="1" lang="en" sz="1779">
                <a:solidFill>
                  <a:schemeClr val="dk1"/>
                </a:solidFill>
                <a:highlight>
                  <a:srgbClr val="FFFFFF"/>
                </a:highlight>
              </a:rPr>
              <a:t>cách </a:t>
            </a:r>
            <a:r>
              <a:rPr lang="en" sz="1779">
                <a:solidFill>
                  <a:schemeClr val="dk1"/>
                </a:solidFill>
                <a:highlight>
                  <a:srgbClr val="FFFFFF"/>
                </a:highlight>
              </a:rPr>
              <a:t>các phần tử HTML hiển thị.</a:t>
            </a:r>
            <a:endParaRPr sz="1779">
              <a:solidFill>
                <a:schemeClr val="dk1"/>
              </a:solidFill>
              <a:highlight>
                <a:srgbClr val="FFFFFF"/>
              </a:highlight>
            </a:endParaRPr>
          </a:p>
          <a:p>
            <a:pPr indent="-382270" lvl="0" marL="457200" rtl="0" algn="l">
              <a:lnSpc>
                <a:spcPct val="100000"/>
              </a:lnSpc>
              <a:spcBef>
                <a:spcPts val="0"/>
              </a:spcBef>
              <a:spcAft>
                <a:spcPts val="0"/>
              </a:spcAft>
              <a:buSzPts val="2420"/>
              <a:buChar char="●"/>
            </a:pPr>
            <a:r>
              <a:rPr b="1" lang="en" sz="1779">
                <a:solidFill>
                  <a:schemeClr val="dk1"/>
                </a:solidFill>
                <a:highlight>
                  <a:srgbClr val="FFFFFF"/>
                </a:highlight>
              </a:rPr>
              <a:t>Mục đích</a:t>
            </a:r>
            <a:r>
              <a:rPr lang="en" sz="1779">
                <a:solidFill>
                  <a:schemeClr val="dk1"/>
                </a:solidFill>
                <a:highlight>
                  <a:srgbClr val="FFFFFF"/>
                </a:highlight>
              </a:rPr>
              <a:t>:  kiểm soát màu chữ, cỡ chữ, kiểu chữ, khoảng cách giữa các đoạn văn bản, kích thước của các thành phần trên trang web, màu nền, thiết kế bố cục và cách trang web hiển thị trên những màn hình có kích thước khác nhau cũng như hàng loạt hiệu ứng khác.</a:t>
            </a:r>
            <a:endParaRPr sz="1779">
              <a:solidFill>
                <a:schemeClr val="dk1"/>
              </a:solidFill>
              <a:highlight>
                <a:srgbClr val="FFFFFF"/>
              </a:highlight>
            </a:endParaRPr>
          </a:p>
          <a:p>
            <a:pPr indent="0" lvl="0" marL="0" rtl="0" algn="l">
              <a:lnSpc>
                <a:spcPct val="100000"/>
              </a:lnSpc>
              <a:spcBef>
                <a:spcPts val="800"/>
              </a:spcBef>
              <a:spcAft>
                <a:spcPts val="0"/>
              </a:spcAft>
              <a:buSzPts val="440"/>
              <a:buNone/>
            </a:pPr>
            <a:r>
              <a:t/>
            </a:r>
            <a:endParaRPr b="1" sz="2420"/>
          </a:p>
        </p:txBody>
      </p:sp>
      <p:sp>
        <p:nvSpPr>
          <p:cNvPr id="78" name="Google Shape;78;p16"/>
          <p:cNvSpPr txBox="1"/>
          <p:nvPr/>
        </p:nvSpPr>
        <p:spPr>
          <a:xfrm>
            <a:off x="128000" y="2751175"/>
            <a:ext cx="825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Thực hành một số ví dụ cơ bản:</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 name="Google Shape;79;p16"/>
          <p:cNvSpPr txBox="1"/>
          <p:nvPr/>
        </p:nvSpPr>
        <p:spPr>
          <a:xfrm>
            <a:off x="304475" y="3251400"/>
            <a:ext cx="32775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Lấy code 340.1 html về máy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Mở link:</a:t>
            </a:r>
            <a:r>
              <a:rPr b="1" lang="en" sz="2200"/>
              <a:t> </a:t>
            </a:r>
            <a:r>
              <a:rPr b="1" lang="en" sz="2700">
                <a:solidFill>
                  <a:schemeClr val="accent1"/>
                </a:solidFill>
              </a:rPr>
              <a:t>bit.ly/camp678</a:t>
            </a:r>
            <a:endParaRPr b="1" sz="2700">
              <a:solidFill>
                <a:schemeClr val="accent1"/>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Mở 340.1 html ra</a:t>
            </a:r>
            <a:endParaRPr b="1"/>
          </a:p>
        </p:txBody>
      </p:sp>
      <p:pic>
        <p:nvPicPr>
          <p:cNvPr id="80" name="Google Shape;80;p16"/>
          <p:cNvPicPr preferRelativeResize="0"/>
          <p:nvPr/>
        </p:nvPicPr>
        <p:blipFill>
          <a:blip r:embed="rId4">
            <a:alphaModFix/>
          </a:blip>
          <a:stretch>
            <a:fillRect/>
          </a:stretch>
        </p:blipFill>
        <p:spPr>
          <a:xfrm>
            <a:off x="4023475" y="2773774"/>
            <a:ext cx="4456001" cy="221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05075" y="140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03 cách v</a:t>
            </a:r>
            <a:r>
              <a:rPr b="1" lang="en"/>
              <a:t>iết CSS:</a:t>
            </a:r>
            <a:endParaRPr b="1"/>
          </a:p>
        </p:txBody>
      </p:sp>
      <p:sp>
        <p:nvSpPr>
          <p:cNvPr id="86" name="Google Shape;86;p17"/>
          <p:cNvSpPr txBox="1"/>
          <p:nvPr>
            <p:ph idx="1" type="body"/>
          </p:nvPr>
        </p:nvSpPr>
        <p:spPr>
          <a:xfrm>
            <a:off x="224725" y="863550"/>
            <a:ext cx="8520600" cy="206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t>
            </a:r>
            <a:r>
              <a:rPr lang="en"/>
              <a:t>iết </a:t>
            </a:r>
            <a:r>
              <a:rPr b="1" lang="en"/>
              <a:t>trực tiếp vào element</a:t>
            </a:r>
            <a:endParaRPr b="1"/>
          </a:p>
          <a:p>
            <a:pPr indent="-342900" lvl="0" marL="457200" rtl="0" algn="l">
              <a:spcBef>
                <a:spcPts val="0"/>
              </a:spcBef>
              <a:spcAft>
                <a:spcPts val="0"/>
              </a:spcAft>
              <a:buSzPts val="1800"/>
              <a:buChar char="●"/>
            </a:pPr>
            <a:r>
              <a:rPr lang="en"/>
              <a:t>Viết trong phần &lt;style&gt; của file html  (ta vừa làm ví dụ)</a:t>
            </a:r>
            <a:endParaRPr/>
          </a:p>
          <a:p>
            <a:pPr indent="-342900" lvl="0" marL="457200" rtl="0" algn="l">
              <a:spcBef>
                <a:spcPts val="0"/>
              </a:spcBef>
              <a:spcAft>
                <a:spcPts val="0"/>
              </a:spcAft>
              <a:buSzPts val="1800"/>
              <a:buChar char="●"/>
            </a:pPr>
            <a:r>
              <a:rPr b="1" lang="en">
                <a:solidFill>
                  <a:schemeClr val="accent1"/>
                </a:solidFill>
              </a:rPr>
              <a:t>Dùng lại </a:t>
            </a:r>
            <a:r>
              <a:rPr lang="en"/>
              <a:t>bằng cách nhúng link từ file CSS viết sẵn (ta sẽ thao tác phần Bootstrap 4)</a:t>
            </a:r>
            <a:endParaRPr/>
          </a:p>
        </p:txBody>
      </p:sp>
      <p:sp>
        <p:nvSpPr>
          <p:cNvPr id="87" name="Google Shape;87;p17"/>
          <p:cNvSpPr txBox="1"/>
          <p:nvPr/>
        </p:nvSpPr>
        <p:spPr>
          <a:xfrm>
            <a:off x="326225" y="2740300"/>
            <a:ext cx="64050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Thực hành v</a:t>
            </a:r>
            <a:r>
              <a:rPr lang="en"/>
              <a:t>iết trực tiếp vào element:</a:t>
            </a:r>
            <a:br>
              <a:rPr lang="en"/>
            </a:br>
            <a:br>
              <a:rPr lang="en"/>
            </a:br>
            <a:r>
              <a:rPr lang="en"/>
              <a:t>&lt;p style = </a:t>
            </a:r>
            <a:r>
              <a:rPr lang="en"/>
              <a:t>"</a:t>
            </a:r>
            <a:r>
              <a:rPr lang="en"/>
              <a:t>color:red</a:t>
            </a:r>
            <a:r>
              <a:rPr lang="en"/>
              <a:t>"</a:t>
            </a:r>
            <a:r>
              <a:rPr lang="en"/>
              <a:t>&gt;  luyện tập nhiều sẽ giỏi &lt;p/&gt; </a:t>
            </a:r>
            <a:br>
              <a:rPr lang="en"/>
            </a:br>
            <a:r>
              <a:rPr lang="en" sz="1500">
                <a:solidFill>
                  <a:srgbClr val="383838"/>
                </a:solidFill>
                <a:highlight>
                  <a:srgbClr val="FFFFFE"/>
                </a:highlight>
                <a:latin typeface="Courier New"/>
                <a:ea typeface="Courier New"/>
                <a:cs typeface="Courier New"/>
                <a:sym typeface="Courier New"/>
              </a:rPr>
              <a:t>&lt;</a:t>
            </a:r>
            <a:r>
              <a:rPr lang="en" sz="1500">
                <a:solidFill>
                  <a:srgbClr val="800000"/>
                </a:solidFill>
                <a:highlight>
                  <a:srgbClr val="FFFFFE"/>
                </a:highlight>
                <a:latin typeface="Courier New"/>
                <a:ea typeface="Courier New"/>
                <a:cs typeface="Courier New"/>
                <a:sym typeface="Courier New"/>
              </a:rPr>
              <a:t>button</a:t>
            </a:r>
            <a:r>
              <a:rPr lang="en" sz="1500">
                <a:solidFill>
                  <a:schemeClr val="dk1"/>
                </a:solidFill>
                <a:highlight>
                  <a:srgbClr val="FFFFFE"/>
                </a:highlight>
                <a:latin typeface="Courier New"/>
                <a:ea typeface="Courier New"/>
                <a:cs typeface="Courier New"/>
                <a:sym typeface="Courier New"/>
              </a:rPr>
              <a:t> </a:t>
            </a:r>
            <a:r>
              <a:rPr lang="en" sz="1500">
                <a:solidFill>
                  <a:srgbClr val="FF0000"/>
                </a:solidFill>
                <a:highlight>
                  <a:srgbClr val="FFFFFE"/>
                </a:highlight>
                <a:latin typeface="Courier New"/>
                <a:ea typeface="Courier New"/>
                <a:cs typeface="Courier New"/>
                <a:sym typeface="Courier New"/>
              </a:rPr>
              <a:t>style</a:t>
            </a:r>
            <a:r>
              <a:rPr lang="en" sz="1500">
                <a:solidFill>
                  <a:schemeClr val="dk1"/>
                </a:solidFill>
                <a:highlight>
                  <a:srgbClr val="FFFFFE"/>
                </a:highlight>
                <a:latin typeface="Courier New"/>
                <a:ea typeface="Courier New"/>
                <a:cs typeface="Courier New"/>
                <a:sym typeface="Courier New"/>
              </a:rPr>
              <a:t> </a:t>
            </a:r>
            <a:r>
              <a:rPr lang="en" sz="1500">
                <a:solidFill>
                  <a:srgbClr val="383838"/>
                </a:solidFill>
                <a:highlight>
                  <a:srgbClr val="FFFFFE"/>
                </a:highlight>
                <a:latin typeface="Courier New"/>
                <a:ea typeface="Courier New"/>
                <a:cs typeface="Courier New"/>
                <a:sym typeface="Courier New"/>
              </a:rPr>
              <a:t>=</a:t>
            </a:r>
            <a:r>
              <a:rPr lang="en" sz="1500">
                <a:solidFill>
                  <a:schemeClr val="dk1"/>
                </a:solidFill>
                <a:highlight>
                  <a:srgbClr val="FFFFFE"/>
                </a:highlight>
                <a:latin typeface="Courier New"/>
                <a:ea typeface="Courier New"/>
                <a:cs typeface="Courier New"/>
                <a:sym typeface="Courier New"/>
              </a:rPr>
              <a:t> </a:t>
            </a:r>
            <a:r>
              <a:rPr lang="en" sz="1500">
                <a:solidFill>
                  <a:srgbClr val="0000FF"/>
                </a:solidFill>
                <a:highlight>
                  <a:srgbClr val="FFFFFE"/>
                </a:highlight>
                <a:latin typeface="Courier New"/>
                <a:ea typeface="Courier New"/>
                <a:cs typeface="Courier New"/>
                <a:sym typeface="Courier New"/>
              </a:rPr>
              <a:t>"font-size: 20px; padding: 5px"</a:t>
            </a:r>
            <a:r>
              <a:rPr lang="en" sz="1500">
                <a:solidFill>
                  <a:srgbClr val="383838"/>
                </a:solidFill>
                <a:highlight>
                  <a:srgbClr val="FFFFFE"/>
                </a:highlight>
                <a:latin typeface="Courier New"/>
                <a:ea typeface="Courier New"/>
                <a:cs typeface="Courier New"/>
                <a:sym typeface="Courier New"/>
              </a:rPr>
              <a:t>&gt;</a:t>
            </a:r>
            <a:r>
              <a:rPr lang="en" sz="1500">
                <a:solidFill>
                  <a:schemeClr val="dk1"/>
                </a:solidFill>
                <a:highlight>
                  <a:srgbClr val="FFFFFE"/>
                </a:highlight>
                <a:latin typeface="Courier New"/>
                <a:ea typeface="Courier New"/>
                <a:cs typeface="Courier New"/>
                <a:sym typeface="Courier New"/>
              </a:rPr>
              <a:t> nút ấn </a:t>
            </a:r>
            <a:r>
              <a:rPr lang="en" sz="1500">
                <a:solidFill>
                  <a:srgbClr val="383838"/>
                </a:solidFill>
                <a:highlight>
                  <a:srgbClr val="FFFFFE"/>
                </a:highlight>
                <a:latin typeface="Courier New"/>
                <a:ea typeface="Courier New"/>
                <a:cs typeface="Courier New"/>
                <a:sym typeface="Courier New"/>
              </a:rPr>
              <a:t>&lt;/</a:t>
            </a:r>
            <a:r>
              <a:rPr lang="en" sz="1500">
                <a:solidFill>
                  <a:srgbClr val="800000"/>
                </a:solidFill>
                <a:highlight>
                  <a:srgbClr val="FFFFFE"/>
                </a:highlight>
                <a:latin typeface="Courier New"/>
                <a:ea typeface="Courier New"/>
                <a:cs typeface="Courier New"/>
                <a:sym typeface="Courier New"/>
              </a:rPr>
              <a:t>button</a:t>
            </a:r>
            <a:r>
              <a:rPr lang="en" sz="1500">
                <a:solidFill>
                  <a:srgbClr val="383838"/>
                </a:solidFill>
                <a:highlight>
                  <a:srgbClr val="FFFFFE"/>
                </a:highlight>
                <a:latin typeface="Courier New"/>
                <a:ea typeface="Courier New"/>
                <a:cs typeface="Courier New"/>
                <a:sym typeface="Courier New"/>
              </a:rPr>
              <a:t>&gt;</a:t>
            </a:r>
            <a:endParaRPr sz="1500">
              <a:solidFill>
                <a:srgbClr val="383838"/>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110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Selector - lua chon</a:t>
            </a:r>
            <a:endParaRPr>
              <a:solidFill>
                <a:schemeClr val="accent1"/>
              </a:solidFill>
            </a:endParaRPr>
          </a:p>
        </p:txBody>
      </p:sp>
      <p:sp>
        <p:nvSpPr>
          <p:cNvPr id="93" name="Google Shape;93;p18"/>
          <p:cNvSpPr txBox="1"/>
          <p:nvPr/>
        </p:nvSpPr>
        <p:spPr>
          <a:xfrm>
            <a:off x="111025" y="511100"/>
            <a:ext cx="55002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Là một cách để </a:t>
            </a:r>
            <a:r>
              <a:rPr b="1" lang="en" sz="1600">
                <a:solidFill>
                  <a:schemeClr val="accent1"/>
                </a:solidFill>
              </a:rPr>
              <a:t>chọn </a:t>
            </a:r>
            <a:r>
              <a:rPr lang="en" sz="1600"/>
              <a:t>các element vào một </a:t>
            </a:r>
            <a:r>
              <a:rPr b="1" lang="en" sz="1600"/>
              <a:t>nhóm</a:t>
            </a:r>
            <a:r>
              <a:rPr lang="en" sz="1600"/>
              <a:t> (để cùng thể hiện hiện thị chúng theo một cách). </a:t>
            </a:r>
            <a:endParaRPr sz="1600"/>
          </a:p>
          <a:p>
            <a:pPr indent="-330200" lvl="1" marL="914400" rtl="0" algn="l">
              <a:spcBef>
                <a:spcPts val="0"/>
              </a:spcBef>
              <a:spcAft>
                <a:spcPts val="0"/>
              </a:spcAft>
              <a:buSzPts val="1600"/>
              <a:buChar char="○"/>
            </a:pPr>
            <a:r>
              <a:rPr lang="en" sz="1600"/>
              <a:t>Ví dụ tất cả các element H1 cần hiện thị theo một cách.</a:t>
            </a:r>
            <a:endParaRPr sz="1600"/>
          </a:p>
          <a:p>
            <a:pPr indent="-330200" lvl="1" marL="914400" rtl="0" algn="l">
              <a:spcBef>
                <a:spcPts val="0"/>
              </a:spcBef>
              <a:spcAft>
                <a:spcPts val="0"/>
              </a:spcAft>
              <a:buSzPts val="1600"/>
              <a:buChar char="○"/>
            </a:pPr>
            <a:r>
              <a:rPr lang="en" sz="1600"/>
              <a:t>Ví dụ tất cả các nút ấn Gửi tin phải hiện thị theo một cách</a:t>
            </a:r>
            <a:endParaRPr sz="1600"/>
          </a:p>
          <a:p>
            <a:pPr indent="-330200" lvl="1" marL="914400" rtl="0" algn="l">
              <a:spcBef>
                <a:spcPts val="0"/>
              </a:spcBef>
              <a:spcAft>
                <a:spcPts val="0"/>
              </a:spcAft>
              <a:buSzPts val="1600"/>
              <a:buChar char="○"/>
            </a:pPr>
            <a:r>
              <a:rPr lang="en" sz="1600"/>
              <a:t>Ví dụ tất cả những đoạn văn cần nhấn mạnh phải hiện thị theo một cách</a:t>
            </a:r>
            <a:endParaRPr sz="1600"/>
          </a:p>
          <a:p>
            <a:pPr indent="-330200" lvl="0" marL="457200" rtl="0" algn="l">
              <a:spcBef>
                <a:spcPts val="0"/>
              </a:spcBef>
              <a:spcAft>
                <a:spcPts val="0"/>
              </a:spcAft>
              <a:buSzPts val="1600"/>
              <a:buChar char="●"/>
            </a:pPr>
            <a:r>
              <a:rPr b="1" lang="en" sz="1600"/>
              <a:t>Selector hay dùng nhất</a:t>
            </a:r>
            <a:endParaRPr b="1" sz="1600"/>
          </a:p>
        </p:txBody>
      </p:sp>
      <p:graphicFrame>
        <p:nvGraphicFramePr>
          <p:cNvPr id="94" name="Google Shape;94;p18"/>
          <p:cNvGraphicFramePr/>
          <p:nvPr/>
        </p:nvGraphicFramePr>
        <p:xfrm>
          <a:off x="111025" y="2992150"/>
          <a:ext cx="3000000" cy="3000000"/>
        </p:xfrm>
        <a:graphic>
          <a:graphicData uri="http://schemas.openxmlformats.org/drawingml/2006/table">
            <a:tbl>
              <a:tblPr>
                <a:noFill/>
                <a:tableStyleId>{FE4DB66A-68DF-4C75-8512-C2E34E18A400}</a:tableStyleId>
              </a:tblPr>
              <a:tblGrid>
                <a:gridCol w="859700"/>
                <a:gridCol w="1124175"/>
                <a:gridCol w="976350"/>
                <a:gridCol w="4011775"/>
                <a:gridCol w="1989850"/>
              </a:tblGrid>
              <a:tr h="396200">
                <a:tc gridSpan="2">
                  <a:txBody>
                    <a:bodyPr/>
                    <a:lstStyle/>
                    <a:p>
                      <a:pPr indent="0" lvl="0" marL="0" rtl="0" algn="l">
                        <a:spcBef>
                          <a:spcPts val="0"/>
                        </a:spcBef>
                        <a:spcAft>
                          <a:spcPts val="0"/>
                        </a:spcAft>
                        <a:buNone/>
                      </a:pPr>
                      <a:r>
                        <a:rPr lang="en"/>
                        <a:t>Selector</a:t>
                      </a:r>
                      <a:endParaRPr/>
                    </a:p>
                  </a:txBody>
                  <a:tcPr marT="91425" marB="91425" marR="91425" marL="91425">
                    <a:solidFill>
                      <a:srgbClr val="F3F3F3"/>
                    </a:solidFill>
                  </a:tcPr>
                </a:tc>
                <a:tc hMerge="1"/>
                <a:tc gridSpan="3">
                  <a:txBody>
                    <a:bodyPr/>
                    <a:lstStyle/>
                    <a:p>
                      <a:pPr indent="0" lvl="0" marL="0" rtl="0" algn="l">
                        <a:spcBef>
                          <a:spcPts val="0"/>
                        </a:spcBef>
                        <a:spcAft>
                          <a:spcPts val="0"/>
                        </a:spcAft>
                        <a:buNone/>
                      </a:pPr>
                      <a:r>
                        <a:rPr lang="en"/>
                        <a:t>Ví dụ</a:t>
                      </a:r>
                      <a:endParaRPr/>
                    </a:p>
                  </a:txBody>
                  <a:tcPr marT="91425" marB="91425" marR="91425" marL="91425">
                    <a:solidFill>
                      <a:srgbClr val="D9D2E9"/>
                    </a:solidFill>
                  </a:tcPr>
                </a:tc>
                <a:tc hMerge="1"/>
                <a:tc hMerge="1"/>
              </a:tr>
              <a:tr h="420875">
                <a:tc>
                  <a:txBody>
                    <a:bodyPr/>
                    <a:lstStyle/>
                    <a:p>
                      <a:pPr indent="0" lvl="0" marL="0" rtl="0" algn="l">
                        <a:spcBef>
                          <a:spcPts val="0"/>
                        </a:spcBef>
                        <a:spcAft>
                          <a:spcPts val="0"/>
                        </a:spcAft>
                        <a:buNone/>
                      </a:pPr>
                      <a:r>
                        <a:rPr lang="en"/>
                        <a:t>Tên</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Cách v</a:t>
                      </a:r>
                      <a:r>
                        <a:rPr lang="en"/>
                        <a:t>iết</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Cách v</a:t>
                      </a:r>
                      <a:r>
                        <a:rPr lang="en"/>
                        <a:t>iết</a:t>
                      </a:r>
                      <a:endParaRPr/>
                    </a:p>
                  </a:txBody>
                  <a:tcPr marT="91425" marB="91425" marR="91425" marL="91425">
                    <a:solidFill>
                      <a:srgbClr val="D9D2E9"/>
                    </a:solidFill>
                  </a:tcPr>
                </a:tc>
                <a:tc>
                  <a:txBody>
                    <a:bodyPr/>
                    <a:lstStyle/>
                    <a:p>
                      <a:pPr indent="0" lvl="0" marL="0" rtl="0" algn="l">
                        <a:spcBef>
                          <a:spcPts val="0"/>
                        </a:spcBef>
                        <a:spcAft>
                          <a:spcPts val="0"/>
                        </a:spcAft>
                        <a:buNone/>
                      </a:pPr>
                      <a:r>
                        <a:rPr lang="en"/>
                        <a:t>Chọn đ</a:t>
                      </a:r>
                      <a:r>
                        <a:rPr lang="en"/>
                        <a:t>ược element gì</a:t>
                      </a:r>
                      <a:endParaRPr/>
                    </a:p>
                  </a:txBody>
                  <a:tcPr marT="91425" marB="91425" marR="91425" marL="91425">
                    <a:solidFill>
                      <a:srgbClr val="D9D2E9"/>
                    </a:solidFill>
                  </a:tcPr>
                </a:tc>
                <a:tc>
                  <a:txBody>
                    <a:bodyPr/>
                    <a:lstStyle/>
                    <a:p>
                      <a:pPr indent="0" lvl="0" marL="0" rtl="0" algn="l">
                        <a:spcBef>
                          <a:spcPts val="0"/>
                        </a:spcBef>
                        <a:spcAft>
                          <a:spcPts val="0"/>
                        </a:spcAft>
                        <a:buNone/>
                      </a:pPr>
                      <a:r>
                        <a:t/>
                      </a:r>
                      <a:endParaRPr/>
                    </a:p>
                  </a:txBody>
                  <a:tcPr marT="91425" marB="91425" marR="91425" marL="91425">
                    <a:solidFill>
                      <a:srgbClr val="D9D2E9"/>
                    </a:solidFill>
                  </a:tcPr>
                </a:tc>
              </a:tr>
              <a:tr h="609575">
                <a:tc>
                  <a:txBody>
                    <a:bodyPr/>
                    <a:lstStyle/>
                    <a:p>
                      <a:pPr indent="0" lvl="0" marL="0" rtl="0" algn="l">
                        <a:spcBef>
                          <a:spcPts val="0"/>
                        </a:spcBef>
                        <a:spcAft>
                          <a:spcPts val="0"/>
                        </a:spcAft>
                        <a:buNone/>
                      </a:pPr>
                      <a:r>
                        <a:rPr lang="en"/>
                        <a:t>class</a:t>
                      </a:r>
                      <a:endParaRPr/>
                    </a:p>
                  </a:txBody>
                  <a:tcPr marT="91425" marB="91425" marR="91425" marL="91425"/>
                </a:tc>
                <a:tc>
                  <a:txBody>
                    <a:bodyPr/>
                    <a:lstStyle/>
                    <a:p>
                      <a:pPr indent="0" lvl="0" marL="0" rtl="0" algn="l">
                        <a:spcBef>
                          <a:spcPts val="0"/>
                        </a:spcBef>
                        <a:spcAft>
                          <a:spcPts val="0"/>
                        </a:spcAft>
                        <a:buNone/>
                      </a:pPr>
                      <a:r>
                        <a:rPr lang="en"/>
                        <a:t>.&lt;class&gt;</a:t>
                      </a:r>
                      <a:endParaRPr/>
                    </a:p>
                  </a:txBody>
                  <a:tcPr marT="91425" marB="91425" marR="91425" marL="91425"/>
                </a:tc>
                <a:tc>
                  <a:txBody>
                    <a:bodyPr/>
                    <a:lstStyle/>
                    <a:p>
                      <a:pPr indent="0" lvl="0" marL="0" rtl="0" algn="l">
                        <a:spcBef>
                          <a:spcPts val="0"/>
                        </a:spcBef>
                        <a:spcAft>
                          <a:spcPts val="0"/>
                        </a:spcAft>
                        <a:buNone/>
                      </a:pPr>
                      <a:r>
                        <a:rPr lang="en"/>
                        <a:t>.btn</a:t>
                      </a:r>
                      <a:endParaRPr/>
                    </a:p>
                  </a:txBody>
                  <a:tcPr marT="91425" marB="91425" marR="91425" marL="91425"/>
                </a:tc>
                <a:tc>
                  <a:txBody>
                    <a:bodyPr/>
                    <a:lstStyle/>
                    <a:p>
                      <a:pPr indent="0" lvl="0" marL="0" rtl="0" algn="l">
                        <a:spcBef>
                          <a:spcPts val="0"/>
                        </a:spcBef>
                        <a:spcAft>
                          <a:spcPts val="0"/>
                        </a:spcAft>
                        <a:buNone/>
                      </a:pPr>
                      <a:r>
                        <a:rPr lang="en"/>
                        <a:t>Chọn đ</a:t>
                      </a:r>
                      <a:r>
                        <a:rPr lang="en"/>
                        <a:t>ược tất cả element có </a:t>
                      </a:r>
                      <a:r>
                        <a:rPr lang="en"/>
                        <a:t>"</a:t>
                      </a:r>
                      <a:r>
                        <a:rPr lang="en"/>
                        <a:t>btn</a:t>
                      </a:r>
                      <a:r>
                        <a:rPr lang="en"/>
                        <a:t>"</a:t>
                      </a:r>
                      <a:r>
                        <a:rPr lang="en"/>
                        <a:t> trong phần class</a:t>
                      </a:r>
                      <a:endParaRPr/>
                    </a:p>
                  </a:txBody>
                  <a:tcPr marT="91425" marB="91425" marR="91425" marL="91425"/>
                </a:tc>
                <a:tc>
                  <a:txBody>
                    <a:bodyPr/>
                    <a:lstStyle/>
                    <a:p>
                      <a:pPr indent="0" lvl="0" marL="0" rtl="0" algn="l">
                        <a:spcBef>
                          <a:spcPts val="0"/>
                        </a:spcBef>
                        <a:spcAft>
                          <a:spcPts val="0"/>
                        </a:spcAft>
                        <a:buNone/>
                      </a:pPr>
                      <a:r>
                        <a:rPr lang="en"/>
                        <a:t>&lt;button class = </a:t>
                      </a:r>
                      <a:r>
                        <a:rPr lang="en"/>
                        <a:t>"</a:t>
                      </a:r>
                      <a:r>
                        <a:rPr lang="en"/>
                        <a:t>btn</a:t>
                      </a:r>
                      <a:r>
                        <a:rPr lang="en"/>
                        <a:t>"</a:t>
                      </a:r>
                      <a:r>
                        <a:rPr lang="en"/>
                        <a:t>&gt; Gửi tin &lt;/button&gt;</a:t>
                      </a:r>
                      <a:endParaRPr/>
                    </a:p>
                  </a:txBody>
                  <a:tcPr marT="91425" marB="91425" marR="91425" marL="91425"/>
                </a:tc>
              </a:tr>
              <a:tr h="700325">
                <a:tc>
                  <a:txBody>
                    <a:bodyPr/>
                    <a:lstStyle/>
                    <a:p>
                      <a:pPr indent="0" lvl="0" marL="0" rtl="0" algn="l">
                        <a:spcBef>
                          <a:spcPts val="0"/>
                        </a:spcBef>
                        <a:spcAft>
                          <a:spcPts val="0"/>
                        </a:spcAft>
                        <a:buNone/>
                      </a:pPr>
                      <a:r>
                        <a:rPr lang="en"/>
                        <a:t>element</a:t>
                      </a:r>
                      <a:endParaRPr/>
                    </a:p>
                  </a:txBody>
                  <a:tcPr marT="91425" marB="91425" marR="91425" marL="91425"/>
                </a:tc>
                <a:tc>
                  <a:txBody>
                    <a:bodyPr/>
                    <a:lstStyle/>
                    <a:p>
                      <a:pPr indent="0" lvl="0" marL="0" rtl="0" algn="l">
                        <a:spcBef>
                          <a:spcPts val="0"/>
                        </a:spcBef>
                        <a:spcAft>
                          <a:spcPts val="0"/>
                        </a:spcAft>
                        <a:buNone/>
                      </a:pPr>
                      <a:r>
                        <a:rPr lang="en"/>
                        <a:t>&lt;element&gt;</a:t>
                      </a:r>
                      <a:endParaRPr/>
                    </a:p>
                  </a:txBody>
                  <a:tcPr marT="91425" marB="91425" marR="91425" marL="91425"/>
                </a:tc>
                <a:tc>
                  <a:txBody>
                    <a:bodyPr/>
                    <a:lstStyle/>
                    <a:p>
                      <a:pPr indent="0" lvl="0" marL="0" rtl="0" algn="l">
                        <a:spcBef>
                          <a:spcPts val="0"/>
                        </a:spcBef>
                        <a:spcAft>
                          <a:spcPts val="0"/>
                        </a:spcAft>
                        <a:buNone/>
                      </a:pPr>
                      <a:r>
                        <a:rPr lang="en"/>
                        <a:t>h1</a:t>
                      </a:r>
                      <a:endParaRPr/>
                    </a:p>
                  </a:txBody>
                  <a:tcPr marT="91425" marB="91425" marR="91425" marL="91425"/>
                </a:tc>
                <a:tc>
                  <a:txBody>
                    <a:bodyPr/>
                    <a:lstStyle/>
                    <a:p>
                      <a:pPr indent="0" lvl="0" marL="0" rtl="0" algn="l">
                        <a:spcBef>
                          <a:spcPts val="0"/>
                        </a:spcBef>
                        <a:spcAft>
                          <a:spcPts val="0"/>
                        </a:spcAft>
                        <a:buNone/>
                      </a:pPr>
                      <a:r>
                        <a:rPr lang="en"/>
                        <a:t>Chọn đ</a:t>
                      </a:r>
                      <a:r>
                        <a:rPr lang="en"/>
                        <a:t>ược tất cả tag h1</a:t>
                      </a:r>
                      <a:endParaRPr/>
                    </a:p>
                  </a:txBody>
                  <a:tcPr marT="91425" marB="91425" marR="91425" marL="91425"/>
                </a:tc>
                <a:tc>
                  <a:txBody>
                    <a:bodyPr/>
                    <a:lstStyle/>
                    <a:p>
                      <a:pPr indent="0" lvl="0" marL="0" rtl="0" algn="l">
                        <a:spcBef>
                          <a:spcPts val="0"/>
                        </a:spcBef>
                        <a:spcAft>
                          <a:spcPts val="0"/>
                        </a:spcAft>
                        <a:buNone/>
                      </a:pPr>
                      <a:r>
                        <a:rPr lang="en"/>
                        <a:t>&lt;h1&gt; Hello &lt;/h1&gt;</a:t>
                      </a:r>
                      <a:endParaRPr/>
                    </a:p>
                  </a:txBody>
                  <a:tcPr marT="91425" marB="91425" marR="91425" marL="91425"/>
                </a:tc>
              </a:tr>
            </a:tbl>
          </a:graphicData>
        </a:graphic>
      </p:graphicFrame>
      <p:sp>
        <p:nvSpPr>
          <p:cNvPr id="95" name="Google Shape;95;p18"/>
          <p:cNvSpPr/>
          <p:nvPr/>
        </p:nvSpPr>
        <p:spPr>
          <a:xfrm>
            <a:off x="6252675" y="250100"/>
            <a:ext cx="2696700" cy="147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Ví dụ thực tế: </a:t>
            </a:r>
            <a:r>
              <a:rPr lang="en"/>
              <a:t>phân l</a:t>
            </a:r>
            <a:r>
              <a:rPr lang="en"/>
              <a:t>oại</a:t>
            </a:r>
            <a:r>
              <a:rPr lang="en"/>
              <a:t> nhóm hàng dễ vỡ để xử lý một cách; ph</a:t>
            </a:r>
            <a:r>
              <a:rPr lang="en"/>
              <a:t>ân loại món ăn khai vị, chính, tráng miệng để phục vụ cùng cách….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48425" y="293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Selector - thao tác l</a:t>
            </a:r>
            <a:r>
              <a:rPr b="1" lang="en">
                <a:solidFill>
                  <a:schemeClr val="accent1"/>
                </a:solidFill>
              </a:rPr>
              <a:t>uyện tập</a:t>
            </a:r>
            <a:endParaRPr b="1">
              <a:solidFill>
                <a:schemeClr val="accent1"/>
              </a:solidFill>
            </a:endParaRPr>
          </a:p>
        </p:txBody>
      </p:sp>
      <p:sp>
        <p:nvSpPr>
          <p:cNvPr id="101" name="Google Shape;101;p19"/>
          <p:cNvSpPr txBox="1"/>
          <p:nvPr>
            <p:ph idx="1" type="body"/>
          </p:nvPr>
        </p:nvSpPr>
        <p:spPr>
          <a:xfrm>
            <a:off x="104925" y="16534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Nhóm theo </a:t>
            </a:r>
            <a:r>
              <a:rPr b="1" lang="en"/>
              <a:t>element selector</a:t>
            </a:r>
            <a:r>
              <a:rPr lang="en"/>
              <a:t>: </a:t>
            </a:r>
            <a:endParaRPr/>
          </a:p>
          <a:p>
            <a:pPr indent="-342900" lvl="0" marL="457200" rtl="0" algn="l">
              <a:spcBef>
                <a:spcPts val="1200"/>
              </a:spcBef>
              <a:spcAft>
                <a:spcPts val="0"/>
              </a:spcAft>
              <a:buSzPts val="1800"/>
              <a:buChar char="●"/>
            </a:pPr>
            <a:r>
              <a:rPr lang="en"/>
              <a:t>H</a:t>
            </a:r>
            <a:r>
              <a:rPr lang="en"/>
              <a:t>ãy viết thêm các H2, và định dạng chúng bằng element selector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Nhóm theo </a:t>
            </a:r>
            <a:r>
              <a:rPr b="1" lang="en"/>
              <a:t>class selector</a:t>
            </a:r>
            <a:endParaRPr b="1"/>
          </a:p>
          <a:p>
            <a:pPr indent="-342900" lvl="0" marL="457200" rtl="0" algn="l">
              <a:spcBef>
                <a:spcPts val="1200"/>
              </a:spcBef>
              <a:spcAft>
                <a:spcPts val="0"/>
              </a:spcAft>
              <a:buSzPts val="1800"/>
              <a:buChar char="●"/>
            </a:pPr>
            <a:r>
              <a:rPr lang="en"/>
              <a:t>Hãy làm 5 button và nhóm chúng thành 02 class riêng (nút xanh và nút đỏ )</a:t>
            </a:r>
            <a:endParaRPr/>
          </a:p>
          <a:p>
            <a:pPr indent="-342900" lvl="0" marL="457200" rtl="0" algn="l">
              <a:spcBef>
                <a:spcPts val="0"/>
              </a:spcBef>
              <a:spcAft>
                <a:spcPts val="0"/>
              </a:spcAft>
              <a:buSzPts val="1800"/>
              <a:buChar char="●"/>
            </a:pPr>
            <a:r>
              <a:rPr b="1" lang="en"/>
              <a:t>Định dạng cho từng nhóm </a:t>
            </a:r>
            <a:endParaRPr b="1"/>
          </a:p>
        </p:txBody>
      </p:sp>
      <p:sp>
        <p:nvSpPr>
          <p:cNvPr id="102" name="Google Shape;102;p19"/>
          <p:cNvSpPr txBox="1"/>
          <p:nvPr/>
        </p:nvSpPr>
        <p:spPr>
          <a:xfrm>
            <a:off x="5611175" y="64875"/>
            <a:ext cx="313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Lưu ý: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Một element có thể th</a:t>
            </a:r>
            <a:r>
              <a:rPr b="1" lang="en"/>
              <a:t>uộc hai (hoặc nhiều) nhóm và thừa hưởng định dạng cả từ hai nhóm.</a:t>
            </a:r>
            <a:endParaRPr b="1"/>
          </a:p>
        </p:txBody>
      </p:sp>
      <p:sp>
        <p:nvSpPr>
          <p:cNvPr id="103" name="Google Shape;103;p19"/>
          <p:cNvSpPr txBox="1"/>
          <p:nvPr/>
        </p:nvSpPr>
        <p:spPr>
          <a:xfrm>
            <a:off x="4797875" y="3096275"/>
            <a:ext cx="39474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a:t>Code bài t</a:t>
            </a:r>
            <a:r>
              <a:rPr lang="en"/>
              <a:t>ask 340.3.html</a:t>
            </a:r>
            <a:endParaRPr/>
          </a:p>
        </p:txBody>
      </p:sp>
      <p:sp>
        <p:nvSpPr>
          <p:cNvPr id="104" name="Google Shape;104;p19"/>
          <p:cNvSpPr txBox="1"/>
          <p:nvPr/>
        </p:nvSpPr>
        <p:spPr>
          <a:xfrm>
            <a:off x="3587125" y="1653400"/>
            <a:ext cx="39474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 Code bài task 340.1.html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5075" y="140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B</a:t>
            </a:r>
            <a:r>
              <a:rPr b="1" lang="en">
                <a:solidFill>
                  <a:schemeClr val="accent1"/>
                </a:solidFill>
              </a:rPr>
              <a:t>ootstrap 4:</a:t>
            </a:r>
            <a:r>
              <a:rPr lang="en"/>
              <a:t> là file CSS được viết sẵn giúp ta định dạng nhanh hơn.</a:t>
            </a:r>
            <a:endParaRPr/>
          </a:p>
        </p:txBody>
      </p:sp>
      <p:sp>
        <p:nvSpPr>
          <p:cNvPr id="110" name="Google Shape;110;p20"/>
          <p:cNvSpPr txBox="1"/>
          <p:nvPr>
            <p:ph idx="1" type="body"/>
          </p:nvPr>
        </p:nvSpPr>
        <p:spPr>
          <a:xfrm>
            <a:off x="224675" y="1195950"/>
            <a:ext cx="8520600" cy="652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750"/>
              <a:t>Chủ </a:t>
            </a:r>
            <a:r>
              <a:rPr lang="en" sz="1750"/>
              <a:t>yếu sử dụng CSS thông qua Selector </a:t>
            </a:r>
            <a:r>
              <a:rPr b="1" lang="en" sz="1750"/>
              <a:t>Class</a:t>
            </a:r>
            <a:endParaRPr b="1" sz="1750"/>
          </a:p>
          <a:p>
            <a:pPr indent="0" lvl="0" marL="0" rtl="0" algn="l">
              <a:lnSpc>
                <a:spcPct val="95000"/>
              </a:lnSpc>
              <a:spcBef>
                <a:spcPts val="1200"/>
              </a:spcBef>
              <a:spcAft>
                <a:spcPts val="0"/>
              </a:spcAft>
              <a:buSzPts val="275"/>
              <a:buNone/>
            </a:pPr>
            <a:r>
              <a:rPr lang="en" sz="1750">
                <a:solidFill>
                  <a:schemeClr val="accent1"/>
                </a:solidFill>
              </a:rPr>
              <a:t>&lt;button class = </a:t>
            </a:r>
            <a:r>
              <a:rPr lang="en" sz="1750">
                <a:solidFill>
                  <a:schemeClr val="accent1"/>
                </a:solidFill>
              </a:rPr>
              <a:t>"</a:t>
            </a:r>
            <a:r>
              <a:rPr lang="en" sz="1750">
                <a:solidFill>
                  <a:schemeClr val="accent1"/>
                </a:solidFill>
              </a:rPr>
              <a:t>btn btn-primary</a:t>
            </a:r>
            <a:r>
              <a:rPr lang="en" sz="1750">
                <a:solidFill>
                  <a:schemeClr val="accent1"/>
                </a:solidFill>
              </a:rPr>
              <a:t>"</a:t>
            </a:r>
            <a:r>
              <a:rPr lang="en" sz="1750">
                <a:solidFill>
                  <a:schemeClr val="accent1"/>
                </a:solidFill>
              </a:rPr>
              <a:t> &gt; Nút ấn  &lt;/button&gt;</a:t>
            </a:r>
            <a:endParaRPr sz="1750">
              <a:solidFill>
                <a:schemeClr val="accent1"/>
              </a:solidFill>
            </a:endParaRPr>
          </a:p>
          <a:p>
            <a:pPr indent="0" lvl="0" marL="0" rtl="0" algn="l">
              <a:lnSpc>
                <a:spcPct val="95000"/>
              </a:lnSpc>
              <a:spcBef>
                <a:spcPts val="1200"/>
              </a:spcBef>
              <a:spcAft>
                <a:spcPts val="0"/>
              </a:spcAft>
              <a:buSzPts val="275"/>
              <a:buNone/>
            </a:pPr>
            <a:r>
              <a:t/>
            </a:r>
            <a:endParaRPr sz="1750"/>
          </a:p>
          <a:p>
            <a:pPr indent="0" lvl="0" marL="0" rtl="0" algn="l">
              <a:lnSpc>
                <a:spcPct val="95000"/>
              </a:lnSpc>
              <a:spcBef>
                <a:spcPts val="1200"/>
              </a:spcBef>
              <a:spcAft>
                <a:spcPts val="1200"/>
              </a:spcAft>
              <a:buSzPts val="275"/>
              <a:buNone/>
            </a:pPr>
            <a:r>
              <a:t/>
            </a:r>
            <a:endParaRPr sz="1750"/>
          </a:p>
        </p:txBody>
      </p:sp>
      <p:sp>
        <p:nvSpPr>
          <p:cNvPr id="111" name="Google Shape;111;p20"/>
          <p:cNvSpPr txBox="1"/>
          <p:nvPr/>
        </p:nvSpPr>
        <p:spPr>
          <a:xfrm>
            <a:off x="326225" y="2331150"/>
            <a:ext cx="78186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t>Thao tác:</a:t>
            </a:r>
            <a:r>
              <a:rPr b="1" lang="en"/>
              <a:t> </a:t>
            </a:r>
            <a:r>
              <a:rPr lang="en" sz="1900"/>
              <a:t>file 340.5.html</a:t>
            </a:r>
            <a:endParaRPr sz="1900"/>
          </a:p>
          <a:p>
            <a:pPr indent="0" lvl="0" marL="0" rtl="0" algn="l">
              <a:spcBef>
                <a:spcPts val="0"/>
              </a:spcBef>
              <a:spcAft>
                <a:spcPts val="0"/>
              </a:spcAft>
              <a:buNone/>
            </a:pPr>
            <a:r>
              <a:t/>
            </a:r>
            <a:endParaRPr/>
          </a:p>
          <a:p>
            <a:pPr indent="-349250" lvl="0" marL="457200" rtl="0" algn="l">
              <a:spcBef>
                <a:spcPts val="0"/>
              </a:spcBef>
              <a:spcAft>
                <a:spcPts val="0"/>
              </a:spcAft>
              <a:buSzPts val="1900"/>
              <a:buChar char="●"/>
            </a:pPr>
            <a:r>
              <a:rPr lang="en" sz="1900"/>
              <a:t>T</a:t>
            </a:r>
            <a:r>
              <a:rPr lang="en" sz="1900"/>
              <a:t>hử Text</a:t>
            </a:r>
            <a:endParaRPr sz="1900"/>
          </a:p>
          <a:p>
            <a:pPr indent="-349250" lvl="0" marL="457200" rtl="0" algn="l">
              <a:spcBef>
                <a:spcPts val="0"/>
              </a:spcBef>
              <a:spcAft>
                <a:spcPts val="0"/>
              </a:spcAft>
              <a:buSzPts val="1900"/>
              <a:buChar char="●"/>
            </a:pPr>
            <a:r>
              <a:rPr lang="en" sz="1900"/>
              <a:t>Thử Nút</a:t>
            </a:r>
            <a:endParaRPr sz="1900"/>
          </a:p>
          <a:p>
            <a:pPr indent="-349250" lvl="0" marL="457200" rtl="0" algn="l">
              <a:spcBef>
                <a:spcPts val="0"/>
              </a:spcBef>
              <a:spcAft>
                <a:spcPts val="0"/>
              </a:spcAft>
              <a:buSzPts val="1900"/>
              <a:buChar char="●"/>
            </a:pPr>
            <a:r>
              <a:rPr lang="en" sz="1900"/>
              <a:t>Viết container (là vùng chứa có chừa khoảng trống hai bên)</a:t>
            </a:r>
            <a:endParaRPr sz="1900"/>
          </a:p>
          <a:p>
            <a:pPr indent="-349250" lvl="0" marL="457200" rtl="0" algn="l">
              <a:spcBef>
                <a:spcPts val="0"/>
              </a:spcBef>
              <a:spcAft>
                <a:spcPts val="0"/>
              </a:spcAft>
              <a:buSzPts val="1900"/>
              <a:buChar char="●"/>
            </a:pPr>
            <a:r>
              <a:rPr lang="en" sz="1900"/>
              <a:t>Viết container-fluid (là vùng chưa, chiếm hết diện tích trang)</a:t>
            </a:r>
            <a:endParaRPr sz="1900"/>
          </a:p>
          <a:p>
            <a:pPr indent="-349250" lvl="0" marL="457200" rtl="0" algn="l">
              <a:spcBef>
                <a:spcPts val="0"/>
              </a:spcBef>
              <a:spcAft>
                <a:spcPts val="0"/>
              </a:spcAft>
              <a:buSzPts val="1900"/>
              <a:buChar char="●"/>
            </a:pPr>
            <a:r>
              <a:rPr lang="en" sz="1900"/>
              <a:t>Viết khung jumbotron: vùng chứa, cần nhấn mạnh</a:t>
            </a:r>
            <a:endParaRPr sz="1900"/>
          </a:p>
        </p:txBody>
      </p:sp>
      <p:sp>
        <p:nvSpPr>
          <p:cNvPr id="112" name="Google Shape;112;p20"/>
          <p:cNvSpPr txBox="1"/>
          <p:nvPr/>
        </p:nvSpPr>
        <p:spPr>
          <a:xfrm>
            <a:off x="6491875" y="826475"/>
            <a:ext cx="251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https://www.w3schools.com/bootstrap4/default.asp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91150" y="44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Tổng kết</a:t>
            </a:r>
            <a:endParaRPr b="1">
              <a:solidFill>
                <a:schemeClr val="accent1"/>
              </a:solidFill>
            </a:endParaRPr>
          </a:p>
        </p:txBody>
      </p:sp>
      <p:graphicFrame>
        <p:nvGraphicFramePr>
          <p:cNvPr id="118" name="Google Shape;118;p21"/>
          <p:cNvGraphicFramePr/>
          <p:nvPr/>
        </p:nvGraphicFramePr>
        <p:xfrm>
          <a:off x="77075" y="617925"/>
          <a:ext cx="3000000" cy="3000000"/>
        </p:xfrm>
        <a:graphic>
          <a:graphicData uri="http://schemas.openxmlformats.org/drawingml/2006/table">
            <a:tbl>
              <a:tblPr>
                <a:noFill/>
                <a:tableStyleId>{FE4DB66A-68DF-4C75-8512-C2E34E18A400}</a:tableStyleId>
              </a:tblPr>
              <a:tblGrid>
                <a:gridCol w="1515525"/>
                <a:gridCol w="2564825"/>
                <a:gridCol w="2033250"/>
                <a:gridCol w="2791850"/>
              </a:tblGrid>
              <a:tr h="370825">
                <a:tc>
                  <a:txBody>
                    <a:bodyPr/>
                    <a:lstStyle/>
                    <a:p>
                      <a:pPr indent="0" lvl="0" marL="0" rtl="0" algn="l">
                        <a:spcBef>
                          <a:spcPts val="0"/>
                        </a:spcBef>
                        <a:spcAft>
                          <a:spcPts val="0"/>
                        </a:spcAft>
                        <a:buNone/>
                      </a:pPr>
                      <a:r>
                        <a:rPr b="1" lang="en"/>
                        <a:t>Khái niệm</a:t>
                      </a:r>
                      <a:endParaRPr b="1"/>
                    </a:p>
                  </a:txBody>
                  <a:tcPr marT="9125" marB="9125" marR="91425" marL="91425">
                    <a:solidFill>
                      <a:schemeClr val="lt2"/>
                    </a:solidFill>
                  </a:tcPr>
                </a:tc>
                <a:tc>
                  <a:txBody>
                    <a:bodyPr/>
                    <a:lstStyle/>
                    <a:p>
                      <a:pPr indent="0" lvl="0" marL="0" rtl="0" algn="l">
                        <a:spcBef>
                          <a:spcPts val="0"/>
                        </a:spcBef>
                        <a:spcAft>
                          <a:spcPts val="0"/>
                        </a:spcAft>
                        <a:buNone/>
                      </a:pPr>
                      <a:r>
                        <a:rPr b="1" lang="en"/>
                        <a:t>Là gì</a:t>
                      </a:r>
                      <a:endParaRPr b="1"/>
                    </a:p>
                  </a:txBody>
                  <a:tcPr marT="9125" marB="9125" marR="91425" marL="91425">
                    <a:solidFill>
                      <a:schemeClr val="lt2"/>
                    </a:solidFill>
                  </a:tcPr>
                </a:tc>
                <a:tc>
                  <a:txBody>
                    <a:bodyPr/>
                    <a:lstStyle/>
                    <a:p>
                      <a:pPr indent="0" lvl="0" marL="0" rtl="0" algn="l">
                        <a:spcBef>
                          <a:spcPts val="0"/>
                        </a:spcBef>
                        <a:spcAft>
                          <a:spcPts val="0"/>
                        </a:spcAft>
                        <a:buNone/>
                      </a:pPr>
                      <a:r>
                        <a:rPr b="1" lang="en"/>
                        <a:t>Mục đích</a:t>
                      </a:r>
                      <a:endParaRPr b="1"/>
                    </a:p>
                  </a:txBody>
                  <a:tcPr marT="9125" marB="9125" marR="91425" marL="91425">
                    <a:solidFill>
                      <a:schemeClr val="lt2"/>
                    </a:solidFill>
                  </a:tcPr>
                </a:tc>
                <a:tc>
                  <a:txBody>
                    <a:bodyPr/>
                    <a:lstStyle/>
                    <a:p>
                      <a:pPr indent="0" lvl="0" marL="0" rtl="0" algn="l">
                        <a:spcBef>
                          <a:spcPts val="0"/>
                        </a:spcBef>
                        <a:spcAft>
                          <a:spcPts val="0"/>
                        </a:spcAft>
                        <a:buNone/>
                      </a:pPr>
                      <a:r>
                        <a:rPr b="1" lang="en"/>
                        <a:t>Ví dụ thực tế</a:t>
                      </a:r>
                      <a:endParaRPr b="1"/>
                    </a:p>
                  </a:txBody>
                  <a:tcPr marT="9125" marB="9125" marR="91425" marL="91425">
                    <a:solidFill>
                      <a:schemeClr val="lt2"/>
                    </a:solidFill>
                  </a:tcPr>
                </a:tc>
              </a:tr>
              <a:tr h="634350">
                <a:tc>
                  <a:txBody>
                    <a:bodyPr/>
                    <a:lstStyle/>
                    <a:p>
                      <a:pPr indent="0" lvl="0" marL="0" rtl="0" algn="l">
                        <a:spcBef>
                          <a:spcPts val="0"/>
                        </a:spcBef>
                        <a:spcAft>
                          <a:spcPts val="0"/>
                        </a:spcAft>
                        <a:buNone/>
                      </a:pPr>
                      <a:r>
                        <a:rPr b="1" lang="en" sz="1300"/>
                        <a:t>CSS</a:t>
                      </a:r>
                      <a:endParaRPr b="1" sz="1300"/>
                    </a:p>
                  </a:txBody>
                  <a:tcPr marT="9125" marB="9125" marR="91425" marL="91425"/>
                </a:tc>
                <a:tc>
                  <a:txBody>
                    <a:bodyPr/>
                    <a:lstStyle/>
                    <a:p>
                      <a:pPr indent="0" lvl="0" marL="0" rtl="0" algn="l">
                        <a:spcBef>
                          <a:spcPts val="0"/>
                        </a:spcBef>
                        <a:spcAft>
                          <a:spcPts val="0"/>
                        </a:spcAft>
                        <a:buNone/>
                      </a:pPr>
                      <a:r>
                        <a:rPr lang="en" sz="1300"/>
                        <a:t>Ngôn ngữ </a:t>
                      </a:r>
                      <a:r>
                        <a:rPr lang="en" sz="1300"/>
                        <a:t>định dạng phần tử HTML</a:t>
                      </a:r>
                      <a:endParaRPr sz="1300"/>
                    </a:p>
                  </a:txBody>
                  <a:tcPr marT="9125" marB="9125" marR="91425" marL="91425"/>
                </a:tc>
                <a:tc>
                  <a:txBody>
                    <a:bodyPr/>
                    <a:lstStyle/>
                    <a:p>
                      <a:pPr indent="0" lvl="0" marL="0" rtl="0" algn="l">
                        <a:spcBef>
                          <a:spcPts val="0"/>
                        </a:spcBef>
                        <a:spcAft>
                          <a:spcPts val="0"/>
                        </a:spcAft>
                        <a:buNone/>
                      </a:pPr>
                      <a:r>
                        <a:rPr lang="en" sz="1300"/>
                        <a:t>Để có thể xác định </a:t>
                      </a:r>
                      <a:r>
                        <a:rPr lang="en" sz="1300"/>
                        <a:t>định dạng trang web nhanh chóng, hiệu quả</a:t>
                      </a:r>
                      <a:endParaRPr sz="1300"/>
                    </a:p>
                  </a:txBody>
                  <a:tcPr marT="9125" marB="9125" marR="91425" marL="91425"/>
                </a:tc>
                <a:tc>
                  <a:txBody>
                    <a:bodyPr/>
                    <a:lstStyle/>
                    <a:p>
                      <a:pPr indent="0" lvl="0" marL="0" rtl="0" algn="l">
                        <a:spcBef>
                          <a:spcPts val="0"/>
                        </a:spcBef>
                        <a:spcAft>
                          <a:spcPts val="0"/>
                        </a:spcAft>
                        <a:buNone/>
                      </a:pPr>
                      <a:r>
                        <a:t/>
                      </a:r>
                      <a:endParaRPr sz="1300"/>
                    </a:p>
                  </a:txBody>
                  <a:tcPr marT="9125" marB="9125" marR="91425" marL="91425"/>
                </a:tc>
              </a:tr>
              <a:tr h="570500">
                <a:tc>
                  <a:txBody>
                    <a:bodyPr/>
                    <a:lstStyle/>
                    <a:p>
                      <a:pPr indent="0" lvl="0" marL="0" rtl="0" algn="l">
                        <a:spcBef>
                          <a:spcPts val="0"/>
                        </a:spcBef>
                        <a:spcAft>
                          <a:spcPts val="0"/>
                        </a:spcAft>
                        <a:buNone/>
                      </a:pPr>
                      <a:r>
                        <a:rPr b="1" lang="en" sz="1300"/>
                        <a:t>SELECTOR</a:t>
                      </a:r>
                      <a:endParaRPr b="1" sz="1300"/>
                    </a:p>
                  </a:txBody>
                  <a:tcPr marT="9125" marB="9125" marR="91425" marL="91425"/>
                </a:tc>
                <a:tc>
                  <a:txBody>
                    <a:bodyPr/>
                    <a:lstStyle/>
                    <a:p>
                      <a:pPr indent="0" lvl="0" marL="0" rtl="0" algn="l">
                        <a:spcBef>
                          <a:spcPts val="0"/>
                        </a:spcBef>
                        <a:spcAft>
                          <a:spcPts val="0"/>
                        </a:spcAft>
                        <a:buNone/>
                      </a:pPr>
                      <a:r>
                        <a:rPr lang="en" sz="1300"/>
                        <a:t>Cách để chọn một số element vào một nhóm</a:t>
                      </a:r>
                      <a:endParaRPr sz="1300"/>
                    </a:p>
                  </a:txBody>
                  <a:tcPr marT="9125" marB="9125" marR="91425" marL="91425"/>
                </a:tc>
                <a:tc>
                  <a:txBody>
                    <a:bodyPr/>
                    <a:lstStyle/>
                    <a:p>
                      <a:pPr indent="0" lvl="0" marL="0" rtl="0" algn="l">
                        <a:spcBef>
                          <a:spcPts val="0"/>
                        </a:spcBef>
                        <a:spcAft>
                          <a:spcPts val="0"/>
                        </a:spcAft>
                        <a:buNone/>
                      </a:pPr>
                      <a:r>
                        <a:rPr lang="en" sz="1300"/>
                        <a:t>Để c</a:t>
                      </a:r>
                      <a:r>
                        <a:rPr lang="en" sz="1300"/>
                        <a:t>ác element này có cùng hiện thị</a:t>
                      </a:r>
                      <a:endParaRPr sz="1300"/>
                    </a:p>
                  </a:txBody>
                  <a:tcPr marT="9125" marB="9125" marR="91425" marL="91425"/>
                </a:tc>
                <a:tc>
                  <a:txBody>
                    <a:bodyPr/>
                    <a:lstStyle/>
                    <a:p>
                      <a:pPr indent="0" lvl="0" marL="0" rtl="0" algn="l">
                        <a:spcBef>
                          <a:spcPts val="0"/>
                        </a:spcBef>
                        <a:spcAft>
                          <a:spcPts val="0"/>
                        </a:spcAft>
                        <a:buNone/>
                      </a:pPr>
                      <a:r>
                        <a:rPr lang="en" sz="1300"/>
                        <a:t>Học sinh l</a:t>
                      </a:r>
                      <a:r>
                        <a:rPr lang="en" sz="1300"/>
                        <a:t>ớp 1, lớp 2..</a:t>
                      </a:r>
                      <a:endParaRPr sz="1300"/>
                    </a:p>
                    <a:p>
                      <a:pPr indent="0" lvl="0" marL="0" rtl="0" algn="l">
                        <a:spcBef>
                          <a:spcPts val="0"/>
                        </a:spcBef>
                        <a:spcAft>
                          <a:spcPts val="0"/>
                        </a:spcAft>
                        <a:buNone/>
                      </a:pPr>
                      <a:r>
                        <a:rPr lang="en" sz="1300"/>
                        <a:t>Rác hữu cơ, vô cơ</a:t>
                      </a:r>
                      <a:endParaRPr sz="1300"/>
                    </a:p>
                  </a:txBody>
                  <a:tcPr marT="9125" marB="9125" marR="91425" marL="91425"/>
                </a:tc>
              </a:tr>
              <a:tr h="859875">
                <a:tc>
                  <a:txBody>
                    <a:bodyPr/>
                    <a:lstStyle/>
                    <a:p>
                      <a:pPr indent="0" lvl="0" marL="0" rtl="0" algn="l">
                        <a:spcBef>
                          <a:spcPts val="0"/>
                        </a:spcBef>
                        <a:spcAft>
                          <a:spcPts val="0"/>
                        </a:spcAft>
                        <a:buNone/>
                      </a:pPr>
                      <a:r>
                        <a:rPr b="1" lang="en" sz="1300">
                          <a:solidFill>
                            <a:schemeClr val="accent2"/>
                          </a:solidFill>
                        </a:rPr>
                        <a:t>CLASS SELECTOR</a:t>
                      </a:r>
                      <a:endParaRPr b="1" sz="1300">
                        <a:solidFill>
                          <a:schemeClr val="accent2"/>
                        </a:solidFill>
                      </a:endParaRPr>
                    </a:p>
                  </a:txBody>
                  <a:tcPr marT="9125" marB="9125" marR="91425" marL="91425"/>
                </a:tc>
                <a:tc>
                  <a:txBody>
                    <a:bodyPr/>
                    <a:lstStyle/>
                    <a:p>
                      <a:pPr indent="0" lvl="0" marL="0" rtl="0" algn="l">
                        <a:spcBef>
                          <a:spcPts val="0"/>
                        </a:spcBef>
                        <a:spcAft>
                          <a:spcPts val="0"/>
                        </a:spcAft>
                        <a:buNone/>
                      </a:pPr>
                      <a:r>
                        <a:rPr lang="en" sz="1300"/>
                        <a:t>Là selector có thể gán tự do cho một element bằng th</a:t>
                      </a:r>
                      <a:r>
                        <a:rPr lang="en" sz="1300"/>
                        <a:t>uộc tính class</a:t>
                      </a:r>
                      <a:endParaRPr sz="1300"/>
                    </a:p>
                  </a:txBody>
                  <a:tcPr marT="9125" marB="9125" marR="91425" marL="91425"/>
                </a:tc>
                <a:tc>
                  <a:txBody>
                    <a:bodyPr/>
                    <a:lstStyle/>
                    <a:p>
                      <a:pPr indent="0" lvl="0" marL="0" rtl="0" algn="l">
                        <a:spcBef>
                          <a:spcPts val="0"/>
                        </a:spcBef>
                        <a:spcAft>
                          <a:spcPts val="0"/>
                        </a:spcAft>
                        <a:buNone/>
                      </a:pPr>
                      <a:r>
                        <a:rPr lang="en" sz="1300"/>
                        <a:t>Để gán đ</a:t>
                      </a:r>
                      <a:r>
                        <a:rPr lang="en" sz="1300"/>
                        <a:t>ược một element vào một nhóm nào đó. </a:t>
                      </a:r>
                      <a:endParaRPr sz="1300"/>
                    </a:p>
                  </a:txBody>
                  <a:tcPr marT="9125" marB="9125" marR="91425" marL="91425"/>
                </a:tc>
                <a:tc>
                  <a:txBody>
                    <a:bodyPr/>
                    <a:lstStyle/>
                    <a:p>
                      <a:pPr indent="0" lvl="0" marL="0" rtl="0" algn="l">
                        <a:spcBef>
                          <a:spcPts val="0"/>
                        </a:spcBef>
                        <a:spcAft>
                          <a:spcPts val="0"/>
                        </a:spcAft>
                        <a:buNone/>
                      </a:pPr>
                      <a:r>
                        <a:rPr lang="en" sz="1300"/>
                        <a:t>Đánh dấu k</a:t>
                      </a:r>
                      <a:r>
                        <a:rPr lang="en" sz="1300"/>
                        <a:t>iện hàng này thuộc nhóm dễ vỡ.</a:t>
                      </a:r>
                      <a:endParaRPr sz="1300"/>
                    </a:p>
                    <a:p>
                      <a:pPr indent="0" lvl="0" marL="0" rtl="0" algn="l">
                        <a:spcBef>
                          <a:spcPts val="0"/>
                        </a:spcBef>
                        <a:spcAft>
                          <a:spcPts val="0"/>
                        </a:spcAft>
                        <a:buNone/>
                      </a:pPr>
                      <a:r>
                        <a:rPr lang="en" sz="1300"/>
                        <a:t>Học sinh này thuộc nhóm cần phụ đạo thêm.</a:t>
                      </a:r>
                      <a:endParaRPr sz="1300"/>
                    </a:p>
                  </a:txBody>
                  <a:tcPr marT="9125" marB="9125" marR="91425" marL="91425"/>
                </a:tc>
              </a:tr>
              <a:tr h="523000">
                <a:tc>
                  <a:txBody>
                    <a:bodyPr/>
                    <a:lstStyle/>
                    <a:p>
                      <a:pPr indent="0" lvl="0" marL="0" rtl="0" algn="l">
                        <a:spcBef>
                          <a:spcPts val="0"/>
                        </a:spcBef>
                        <a:spcAft>
                          <a:spcPts val="0"/>
                        </a:spcAft>
                        <a:buNone/>
                      </a:pPr>
                      <a:r>
                        <a:rPr b="1" lang="en" sz="1300">
                          <a:solidFill>
                            <a:schemeClr val="accent1"/>
                          </a:solidFill>
                        </a:rPr>
                        <a:t>BOOTSTRAP 4  </a:t>
                      </a:r>
                      <a:endParaRPr b="1" sz="1300">
                        <a:solidFill>
                          <a:schemeClr val="accent1"/>
                        </a:solidFill>
                      </a:endParaRPr>
                    </a:p>
                  </a:txBody>
                  <a:tcPr marT="9125" marB="9125" marR="91425" marL="91425"/>
                </a:tc>
                <a:tc>
                  <a:txBody>
                    <a:bodyPr/>
                    <a:lstStyle/>
                    <a:p>
                      <a:pPr indent="0" lvl="0" marL="0" rtl="0" algn="l">
                        <a:spcBef>
                          <a:spcPts val="0"/>
                        </a:spcBef>
                        <a:spcAft>
                          <a:spcPts val="0"/>
                        </a:spcAft>
                        <a:buNone/>
                      </a:pPr>
                      <a:r>
                        <a:rPr lang="en" sz="1300"/>
                        <a:t>File CSS v</a:t>
                      </a:r>
                      <a:r>
                        <a:rPr lang="en" sz="1300"/>
                        <a:t>iết sẵn </a:t>
                      </a:r>
                      <a:endParaRPr sz="1300"/>
                    </a:p>
                  </a:txBody>
                  <a:tcPr marT="9125" marB="9125" marR="91425" marL="91425"/>
                </a:tc>
                <a:tc>
                  <a:txBody>
                    <a:bodyPr/>
                    <a:lstStyle/>
                    <a:p>
                      <a:pPr indent="0" lvl="0" marL="0" rtl="0" algn="l">
                        <a:spcBef>
                          <a:spcPts val="0"/>
                        </a:spcBef>
                        <a:spcAft>
                          <a:spcPts val="0"/>
                        </a:spcAft>
                        <a:buNone/>
                      </a:pPr>
                      <a:r>
                        <a:rPr lang="en" sz="1300"/>
                        <a:t>Dùng định d</a:t>
                      </a:r>
                      <a:r>
                        <a:rPr lang="en" sz="1300"/>
                        <a:t>ạng nhanh hơn</a:t>
                      </a:r>
                      <a:endParaRPr sz="1300"/>
                    </a:p>
                  </a:txBody>
                  <a:tcPr marT="9125" marB="9125" marR="91425" marL="91425"/>
                </a:tc>
                <a:tc>
                  <a:txBody>
                    <a:bodyPr/>
                    <a:lstStyle/>
                    <a:p>
                      <a:pPr indent="0" lvl="0" marL="0" rtl="0" algn="l">
                        <a:spcBef>
                          <a:spcPts val="0"/>
                        </a:spcBef>
                        <a:spcAft>
                          <a:spcPts val="0"/>
                        </a:spcAft>
                        <a:buNone/>
                      </a:pPr>
                      <a:r>
                        <a:t/>
                      </a:r>
                      <a:endParaRPr sz="1300"/>
                    </a:p>
                  </a:txBody>
                  <a:tcPr marT="9125" marB="9125" marR="91425" marL="91425"/>
                </a:tc>
              </a:tr>
              <a:tr h="370825">
                <a:tc>
                  <a:txBody>
                    <a:bodyPr/>
                    <a:lstStyle/>
                    <a:p>
                      <a:pPr indent="0" lvl="0" marL="0" rtl="0" algn="l">
                        <a:spcBef>
                          <a:spcPts val="0"/>
                        </a:spcBef>
                        <a:spcAft>
                          <a:spcPts val="0"/>
                        </a:spcAft>
                        <a:buNone/>
                      </a:pPr>
                      <a:r>
                        <a:rPr b="1" lang="en" sz="1300">
                          <a:solidFill>
                            <a:schemeClr val="accent1"/>
                          </a:solidFill>
                        </a:rPr>
                        <a:t>BS4 Container</a:t>
                      </a:r>
                      <a:endParaRPr b="1" sz="1300">
                        <a:solidFill>
                          <a:schemeClr val="accent1"/>
                        </a:solidFill>
                      </a:endParaRPr>
                    </a:p>
                  </a:txBody>
                  <a:tcPr marT="9125" marB="9125" marR="91425" marL="91425"/>
                </a:tc>
                <a:tc>
                  <a:txBody>
                    <a:bodyPr/>
                    <a:lstStyle/>
                    <a:p>
                      <a:pPr indent="0" lvl="0" marL="0" rtl="0" algn="l">
                        <a:spcBef>
                          <a:spcPts val="0"/>
                        </a:spcBef>
                        <a:spcAft>
                          <a:spcPts val="0"/>
                        </a:spcAft>
                        <a:buNone/>
                      </a:pPr>
                      <a:r>
                        <a:rPr lang="en" sz="1300"/>
                        <a:t>Vùng chứa </a:t>
                      </a:r>
                      <a:endParaRPr sz="1300"/>
                    </a:p>
                  </a:txBody>
                  <a:tcPr marT="9125" marB="9125" marR="91425" marL="91425"/>
                </a:tc>
                <a:tc>
                  <a:txBody>
                    <a:bodyPr/>
                    <a:lstStyle/>
                    <a:p>
                      <a:pPr indent="0" lvl="0" marL="0" rtl="0" algn="l">
                        <a:spcBef>
                          <a:spcPts val="0"/>
                        </a:spcBef>
                        <a:spcAft>
                          <a:spcPts val="0"/>
                        </a:spcAft>
                        <a:buNone/>
                      </a:pPr>
                      <a:r>
                        <a:rPr lang="en" sz="1300"/>
                        <a:t>Để xử lý vùng gọn hơn</a:t>
                      </a:r>
                      <a:endParaRPr sz="1300"/>
                    </a:p>
                  </a:txBody>
                  <a:tcPr marT="9125" marB="9125" marR="91425" marL="91425"/>
                </a:tc>
                <a:tc>
                  <a:txBody>
                    <a:bodyPr/>
                    <a:lstStyle/>
                    <a:p>
                      <a:pPr indent="0" lvl="0" marL="0" rtl="0" algn="l">
                        <a:spcBef>
                          <a:spcPts val="0"/>
                        </a:spcBef>
                        <a:spcAft>
                          <a:spcPts val="0"/>
                        </a:spcAft>
                        <a:buNone/>
                      </a:pPr>
                      <a:r>
                        <a:t/>
                      </a:r>
                      <a:endParaRPr sz="1300"/>
                    </a:p>
                  </a:txBody>
                  <a:tcPr marT="9125" marB="9125" marR="91425" marL="91425"/>
                </a:tc>
              </a:tr>
              <a:tr h="377525">
                <a:tc>
                  <a:txBody>
                    <a:bodyPr/>
                    <a:lstStyle/>
                    <a:p>
                      <a:pPr indent="0" lvl="0" marL="0" rtl="0" algn="l">
                        <a:spcBef>
                          <a:spcPts val="0"/>
                        </a:spcBef>
                        <a:spcAft>
                          <a:spcPts val="0"/>
                        </a:spcAft>
                        <a:buNone/>
                      </a:pPr>
                      <a:r>
                        <a:rPr b="1" lang="en" sz="1300">
                          <a:solidFill>
                            <a:schemeClr val="accent1"/>
                          </a:solidFill>
                        </a:rPr>
                        <a:t>BS4 TEXT</a:t>
                      </a:r>
                      <a:endParaRPr b="1" sz="1300">
                        <a:solidFill>
                          <a:schemeClr val="accent1"/>
                        </a:solidFill>
                      </a:endParaRPr>
                    </a:p>
                  </a:txBody>
                  <a:tcPr marT="9125" marB="9125" marR="91425" marL="91425"/>
                </a:tc>
                <a:tc>
                  <a:txBody>
                    <a:bodyPr/>
                    <a:lstStyle/>
                    <a:p>
                      <a:pPr indent="0" lvl="0" marL="0" rtl="0" algn="l">
                        <a:spcBef>
                          <a:spcPts val="0"/>
                        </a:spcBef>
                        <a:spcAft>
                          <a:spcPts val="0"/>
                        </a:spcAft>
                        <a:buNone/>
                      </a:pPr>
                      <a:r>
                        <a:rPr lang="en" sz="1300"/>
                        <a:t>Định d</a:t>
                      </a:r>
                      <a:r>
                        <a:rPr lang="en" sz="1300"/>
                        <a:t>ạng text</a:t>
                      </a:r>
                      <a:endParaRPr sz="1300"/>
                    </a:p>
                  </a:txBody>
                  <a:tcPr marT="9125" marB="9125" marR="91425" marL="91425"/>
                </a:tc>
                <a:tc>
                  <a:txBody>
                    <a:bodyPr/>
                    <a:lstStyle/>
                    <a:p>
                      <a:pPr indent="0" lvl="0" marL="0" rtl="0" algn="l">
                        <a:spcBef>
                          <a:spcPts val="0"/>
                        </a:spcBef>
                        <a:spcAft>
                          <a:spcPts val="0"/>
                        </a:spcAft>
                        <a:buNone/>
                      </a:pPr>
                      <a:r>
                        <a:t/>
                      </a:r>
                      <a:endParaRPr sz="1300"/>
                    </a:p>
                  </a:txBody>
                  <a:tcPr marT="9125" marB="9125" marR="91425" marL="91425"/>
                </a:tc>
                <a:tc>
                  <a:txBody>
                    <a:bodyPr/>
                    <a:lstStyle/>
                    <a:p>
                      <a:pPr indent="0" lvl="0" marL="0" rtl="0" algn="l">
                        <a:spcBef>
                          <a:spcPts val="0"/>
                        </a:spcBef>
                        <a:spcAft>
                          <a:spcPts val="0"/>
                        </a:spcAft>
                        <a:buNone/>
                      </a:pPr>
                      <a:r>
                        <a:rPr lang="en" sz="1300"/>
                        <a:t>t</a:t>
                      </a:r>
                      <a:r>
                        <a:rPr lang="en" sz="1300"/>
                        <a:t>ext-danger</a:t>
                      </a:r>
                      <a:endParaRPr sz="1300"/>
                    </a:p>
                  </a:txBody>
                  <a:tcPr marT="9125" marB="9125" marR="91425" marL="91425"/>
                </a:tc>
              </a:tr>
              <a:tr h="570500">
                <a:tc>
                  <a:txBody>
                    <a:bodyPr/>
                    <a:lstStyle/>
                    <a:p>
                      <a:pPr indent="0" lvl="0" marL="0" rtl="0" algn="l">
                        <a:spcBef>
                          <a:spcPts val="0"/>
                        </a:spcBef>
                        <a:spcAft>
                          <a:spcPts val="0"/>
                        </a:spcAft>
                        <a:buNone/>
                      </a:pPr>
                      <a:r>
                        <a:rPr b="1" lang="en" sz="1300">
                          <a:solidFill>
                            <a:schemeClr val="accent1"/>
                          </a:solidFill>
                        </a:rPr>
                        <a:t>BS4 BTN</a:t>
                      </a:r>
                      <a:endParaRPr b="1" sz="1300">
                        <a:solidFill>
                          <a:schemeClr val="accent1"/>
                        </a:solidFill>
                      </a:endParaRPr>
                    </a:p>
                  </a:txBody>
                  <a:tcPr marT="9125" marB="9125" marR="91425" marL="91425"/>
                </a:tc>
                <a:tc>
                  <a:txBody>
                    <a:bodyPr/>
                    <a:lstStyle/>
                    <a:p>
                      <a:pPr indent="0" lvl="0" marL="0" rtl="0" algn="l">
                        <a:spcBef>
                          <a:spcPts val="0"/>
                        </a:spcBef>
                        <a:spcAft>
                          <a:spcPts val="0"/>
                        </a:spcAft>
                        <a:buNone/>
                      </a:pPr>
                      <a:r>
                        <a:rPr lang="en" sz="1300"/>
                        <a:t>Định d</a:t>
                      </a:r>
                      <a:r>
                        <a:rPr lang="en" sz="1300"/>
                        <a:t>ạng nút ấn</a:t>
                      </a:r>
                      <a:endParaRPr sz="1300"/>
                    </a:p>
                  </a:txBody>
                  <a:tcPr marT="9125" marB="9125" marR="91425" marL="91425"/>
                </a:tc>
                <a:tc>
                  <a:txBody>
                    <a:bodyPr/>
                    <a:lstStyle/>
                    <a:p>
                      <a:pPr indent="0" lvl="0" marL="0" rtl="0" algn="l">
                        <a:spcBef>
                          <a:spcPts val="0"/>
                        </a:spcBef>
                        <a:spcAft>
                          <a:spcPts val="0"/>
                        </a:spcAft>
                        <a:buNone/>
                      </a:pPr>
                      <a:r>
                        <a:t/>
                      </a:r>
                      <a:endParaRPr sz="1300"/>
                    </a:p>
                  </a:txBody>
                  <a:tcPr marT="9125" marB="9125" marR="91425" marL="91425"/>
                </a:tc>
                <a:tc>
                  <a:txBody>
                    <a:bodyPr/>
                    <a:lstStyle/>
                    <a:p>
                      <a:pPr indent="0" lvl="0" marL="0" rtl="0" algn="l">
                        <a:spcBef>
                          <a:spcPts val="0"/>
                        </a:spcBef>
                        <a:spcAft>
                          <a:spcPts val="0"/>
                        </a:spcAft>
                        <a:buNone/>
                      </a:pPr>
                      <a:r>
                        <a:t/>
                      </a:r>
                      <a:endParaRPr sz="1300"/>
                    </a:p>
                  </a:txBody>
                  <a:tcPr marT="9125" marB="91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